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83B4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0729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2190730" cy="1313180"/>
          </a:xfrm>
          <a:custGeom>
            <a:avLst/>
            <a:gdLst/>
            <a:ahLst/>
            <a:cxnLst/>
            <a:rect l="l" t="t" r="r" b="b"/>
            <a:pathLst>
              <a:path w="12190730" h="1313180">
                <a:moveTo>
                  <a:pt x="12190730" y="0"/>
                </a:moveTo>
                <a:lnTo>
                  <a:pt x="0" y="0"/>
                </a:lnTo>
                <a:lnTo>
                  <a:pt x="0" y="1312926"/>
                </a:lnTo>
                <a:lnTo>
                  <a:pt x="12190730" y="1312926"/>
                </a:lnTo>
                <a:lnTo>
                  <a:pt x="12190730" y="0"/>
                </a:lnTo>
                <a:close/>
              </a:path>
            </a:pathLst>
          </a:custGeom>
          <a:solidFill>
            <a:srgbClr val="251B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1312925"/>
            <a:ext cx="12190730" cy="189230"/>
          </a:xfrm>
          <a:custGeom>
            <a:avLst/>
            <a:gdLst/>
            <a:ahLst/>
            <a:cxnLst/>
            <a:rect l="l" t="t" r="r" b="b"/>
            <a:pathLst>
              <a:path w="12190730" h="189230">
                <a:moveTo>
                  <a:pt x="12190730" y="0"/>
                </a:moveTo>
                <a:lnTo>
                  <a:pt x="0" y="0"/>
                </a:lnTo>
                <a:lnTo>
                  <a:pt x="0" y="188849"/>
                </a:lnTo>
                <a:lnTo>
                  <a:pt x="12190730" y="188849"/>
                </a:lnTo>
                <a:lnTo>
                  <a:pt x="12190730" y="0"/>
                </a:lnTo>
                <a:close/>
              </a:path>
            </a:pathLst>
          </a:custGeom>
          <a:solidFill>
            <a:srgbClr val="F8A7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83B4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0729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12190984" cy="685799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849741" y="5644057"/>
            <a:ext cx="3058795" cy="851535"/>
          </a:xfrm>
          <a:custGeom>
            <a:avLst/>
            <a:gdLst/>
            <a:ahLst/>
            <a:cxnLst/>
            <a:rect l="l" t="t" r="r" b="b"/>
            <a:pathLst>
              <a:path w="3058795" h="851535">
                <a:moveTo>
                  <a:pt x="0" y="851331"/>
                </a:moveTo>
                <a:lnTo>
                  <a:pt x="3058541" y="851331"/>
                </a:lnTo>
                <a:lnTo>
                  <a:pt x="3058541" y="0"/>
                </a:lnTo>
                <a:lnTo>
                  <a:pt x="0" y="0"/>
                </a:lnTo>
                <a:lnTo>
                  <a:pt x="0" y="851331"/>
                </a:lnTo>
                <a:close/>
              </a:path>
            </a:pathLst>
          </a:custGeom>
          <a:ln w="31750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00616" y="5604395"/>
            <a:ext cx="1737360" cy="9306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-1"/>
            <a:ext cx="1219072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7820" y="617347"/>
            <a:ext cx="8601379" cy="6249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7087" y="1735073"/>
            <a:ext cx="8633460" cy="2676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83B4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jp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jpg"/><Relationship Id="rId8" Type="http://schemas.openxmlformats.org/officeDocument/2006/relationships/image" Target="../media/image53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jpg"/><Relationship Id="rId3" Type="http://schemas.openxmlformats.org/officeDocument/2006/relationships/image" Target="../media/image55.jpg"/><Relationship Id="rId4" Type="http://schemas.openxmlformats.org/officeDocument/2006/relationships/image" Target="../media/image56.jpg"/><Relationship Id="rId5" Type="http://schemas.openxmlformats.org/officeDocument/2006/relationships/image" Target="../media/image57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Relationship Id="rId3" Type="http://schemas.openxmlformats.org/officeDocument/2006/relationships/image" Target="../media/image59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3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66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67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7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8" Type="http://schemas.openxmlformats.org/officeDocument/2006/relationships/image" Target="../media/image33.png"/><Relationship Id="rId19" Type="http://schemas.openxmlformats.org/officeDocument/2006/relationships/image" Target="../media/image34.png"/><Relationship Id="rId20" Type="http://schemas.openxmlformats.org/officeDocument/2006/relationships/image" Target="../media/image35.png"/><Relationship Id="rId21" Type="http://schemas.openxmlformats.org/officeDocument/2006/relationships/image" Target="../media/image36.png"/><Relationship Id="rId22" Type="http://schemas.openxmlformats.org/officeDocument/2006/relationships/image" Target="../media/image37.png"/><Relationship Id="rId23" Type="http://schemas.openxmlformats.org/officeDocument/2006/relationships/image" Target="../media/image3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jp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jpg"/><Relationship Id="rId9" Type="http://schemas.openxmlformats.org/officeDocument/2006/relationships/image" Target="../media/image4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882132" y="6405778"/>
            <a:ext cx="202565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50" spc="25" b="1">
                <a:solidFill>
                  <a:srgbClr val="EEEEEE"/>
                </a:solidFill>
                <a:latin typeface="Arial"/>
                <a:cs typeface="Arial"/>
              </a:rPr>
              <a:t>12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405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65">
                <a:solidFill>
                  <a:srgbClr val="E7E6E6"/>
                </a:solidFill>
              </a:rPr>
              <a:t>Checkout</a:t>
            </a:r>
            <a:r>
              <a:rPr dirty="0" spc="-50">
                <a:solidFill>
                  <a:srgbClr val="E7E6E6"/>
                </a:solidFill>
              </a:rPr>
              <a:t> </a:t>
            </a:r>
            <a:r>
              <a:rPr dirty="0" spc="-114">
                <a:solidFill>
                  <a:srgbClr val="E7E6E6"/>
                </a:solidFill>
              </a:rPr>
              <a:t>With</a:t>
            </a:r>
            <a:r>
              <a:rPr dirty="0" spc="-80">
                <a:solidFill>
                  <a:srgbClr val="E7E6E6"/>
                </a:solidFill>
              </a:rPr>
              <a:t> </a:t>
            </a:r>
            <a:r>
              <a:rPr dirty="0" spc="-200">
                <a:solidFill>
                  <a:srgbClr val="E7E6E6"/>
                </a:solidFill>
              </a:rPr>
              <a:t>Points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472744" y="1509661"/>
            <a:ext cx="10638155" cy="4391660"/>
            <a:chOff x="472744" y="1509661"/>
            <a:chExt cx="10638155" cy="43916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744" y="1537208"/>
              <a:ext cx="3348354" cy="7919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162" y="3660330"/>
              <a:ext cx="3119501" cy="4341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3608" y="2340584"/>
              <a:ext cx="3046603" cy="5797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9231" y="4084701"/>
              <a:ext cx="1739900" cy="16616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2802" y="2666834"/>
              <a:ext cx="3238246" cy="116831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44191" y="4187202"/>
              <a:ext cx="1470279" cy="167208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38439" y="1601724"/>
              <a:ext cx="2772155" cy="39024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58640" y="1509661"/>
              <a:ext cx="3119500" cy="4391533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8145526" y="3162427"/>
              <a:ext cx="492125" cy="739140"/>
            </a:xfrm>
            <a:custGeom>
              <a:avLst/>
              <a:gdLst/>
              <a:ahLst/>
              <a:cxnLst/>
              <a:rect l="l" t="t" r="r" b="b"/>
              <a:pathLst>
                <a:path w="492125" h="739139">
                  <a:moveTo>
                    <a:pt x="245872" y="0"/>
                  </a:moveTo>
                  <a:lnTo>
                    <a:pt x="245872" y="184785"/>
                  </a:lnTo>
                  <a:lnTo>
                    <a:pt x="0" y="184785"/>
                  </a:lnTo>
                  <a:lnTo>
                    <a:pt x="0" y="554228"/>
                  </a:lnTo>
                  <a:lnTo>
                    <a:pt x="245872" y="554228"/>
                  </a:lnTo>
                  <a:lnTo>
                    <a:pt x="245872" y="738886"/>
                  </a:lnTo>
                  <a:lnTo>
                    <a:pt x="491871" y="369443"/>
                  </a:lnTo>
                  <a:lnTo>
                    <a:pt x="2458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9097136" y="6359448"/>
            <a:ext cx="19094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>
                <a:solidFill>
                  <a:srgbClr val="ACACAC"/>
                </a:solidFill>
                <a:latin typeface="Arial"/>
                <a:cs typeface="Arial"/>
              </a:rPr>
              <a:t>©2022</a:t>
            </a:r>
            <a:r>
              <a:rPr dirty="0" sz="700" spc="-15">
                <a:solidFill>
                  <a:srgbClr val="ACACAC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ACACAC"/>
                </a:solidFill>
                <a:latin typeface="Arial"/>
                <a:cs typeface="Arial"/>
              </a:rPr>
              <a:t>Visa.</a:t>
            </a:r>
            <a:r>
              <a:rPr dirty="0" sz="700" spc="10">
                <a:solidFill>
                  <a:srgbClr val="ACACAC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ACACAC"/>
                </a:solidFill>
                <a:latin typeface="Arial"/>
                <a:cs typeface="Arial"/>
              </a:rPr>
              <a:t>All</a:t>
            </a:r>
            <a:r>
              <a:rPr dirty="0" sz="700" spc="5">
                <a:solidFill>
                  <a:srgbClr val="ACACAC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ACACAC"/>
                </a:solidFill>
                <a:latin typeface="Arial"/>
                <a:cs typeface="Arial"/>
              </a:rPr>
              <a:t>rights</a:t>
            </a:r>
            <a:r>
              <a:rPr dirty="0" sz="700" spc="20">
                <a:solidFill>
                  <a:srgbClr val="ACACAC"/>
                </a:solidFill>
                <a:latin typeface="Arial"/>
                <a:cs typeface="Arial"/>
              </a:rPr>
              <a:t> </a:t>
            </a:r>
            <a:r>
              <a:rPr dirty="0" sz="700" spc="-25">
                <a:solidFill>
                  <a:srgbClr val="ACACAC"/>
                </a:solidFill>
                <a:latin typeface="Arial"/>
                <a:cs typeface="Arial"/>
              </a:rPr>
              <a:t>reserved.</a:t>
            </a:r>
            <a:r>
              <a:rPr dirty="0" sz="700" spc="10">
                <a:solidFill>
                  <a:srgbClr val="ACACAC"/>
                </a:solidFill>
                <a:latin typeface="Arial"/>
                <a:cs typeface="Arial"/>
              </a:rPr>
              <a:t> </a:t>
            </a:r>
            <a:r>
              <a:rPr dirty="0" sz="700" spc="-25">
                <a:solidFill>
                  <a:srgbClr val="ACACAC"/>
                </a:solidFill>
                <a:latin typeface="Arial"/>
                <a:cs typeface="Arial"/>
              </a:rPr>
              <a:t>Visa</a:t>
            </a:r>
            <a:r>
              <a:rPr dirty="0" sz="700">
                <a:solidFill>
                  <a:srgbClr val="ACACAC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ACACAC"/>
                </a:solidFill>
                <a:latin typeface="Arial"/>
                <a:cs typeface="Arial"/>
              </a:rPr>
              <a:t>confidential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41756" y="6377736"/>
            <a:ext cx="13525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>
                <a:solidFill>
                  <a:srgbClr val="ACACAC"/>
                </a:solidFill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446011" y="1730755"/>
            <a:ext cx="1451610" cy="1320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69545" marR="160020" indent="-1905">
              <a:lnSpc>
                <a:spcPct val="101099"/>
              </a:lnSpc>
              <a:spcBef>
                <a:spcPts val="95"/>
              </a:spcBef>
            </a:pPr>
            <a:r>
              <a:rPr dirty="0" sz="1200">
                <a:latin typeface="Arial"/>
                <a:cs typeface="Arial"/>
              </a:rPr>
              <a:t>Cardholder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is </a:t>
            </a:r>
            <a:r>
              <a:rPr dirty="0" sz="1200">
                <a:latin typeface="Arial"/>
                <a:cs typeface="Arial"/>
              </a:rPr>
              <a:t>prompted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the </a:t>
            </a:r>
            <a:r>
              <a:rPr dirty="0" sz="1200">
                <a:latin typeface="Arial"/>
                <a:cs typeface="Arial"/>
              </a:rPr>
              <a:t>point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sale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 spc="25">
                <a:latin typeface="Arial"/>
                <a:cs typeface="Arial"/>
              </a:rPr>
              <a:t>to </a:t>
            </a:r>
            <a:r>
              <a:rPr dirty="0" sz="1200">
                <a:latin typeface="Arial"/>
                <a:cs typeface="Arial"/>
              </a:rPr>
              <a:t>choose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whether</a:t>
            </a:r>
            <a:endParaRPr sz="1200">
              <a:latin typeface="Arial"/>
              <a:cs typeface="Arial"/>
            </a:endParaRPr>
          </a:p>
          <a:p>
            <a:pPr algn="ctr" marL="12700" marR="5080">
              <a:lnSpc>
                <a:spcPct val="100800"/>
              </a:lnSpc>
              <a:spcBef>
                <a:spcPts val="15"/>
              </a:spcBef>
            </a:pPr>
            <a:r>
              <a:rPr dirty="0" sz="1200">
                <a:latin typeface="Arial"/>
                <a:cs typeface="Arial"/>
              </a:rPr>
              <a:t>they’d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like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 spc="50">
                <a:latin typeface="Arial"/>
                <a:cs typeface="Arial"/>
              </a:rPr>
              <a:t>to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redeem </a:t>
            </a:r>
            <a:r>
              <a:rPr dirty="0" sz="1200">
                <a:latin typeface="Arial"/>
                <a:cs typeface="Arial"/>
              </a:rPr>
              <a:t>points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 spc="50">
                <a:latin typeface="Arial"/>
                <a:cs typeface="Arial"/>
              </a:rPr>
              <a:t>to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discount </a:t>
            </a:r>
            <a:r>
              <a:rPr dirty="0" sz="1200">
                <a:latin typeface="Arial"/>
                <a:cs typeface="Arial"/>
              </a:rPr>
              <a:t>their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purchase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033507" y="1778254"/>
            <a:ext cx="1960880" cy="9512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>
              <a:lnSpc>
                <a:spcPct val="101299"/>
              </a:lnSpc>
              <a:spcBef>
                <a:spcPts val="90"/>
              </a:spcBef>
            </a:pPr>
            <a:r>
              <a:rPr dirty="0" sz="1200">
                <a:latin typeface="Arial"/>
                <a:cs typeface="Arial"/>
              </a:rPr>
              <a:t>If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cardholder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selects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‘</a:t>
            </a:r>
            <a:r>
              <a:rPr dirty="0" sz="850" spc="-10">
                <a:latin typeface="Arial"/>
                <a:cs typeface="Arial"/>
              </a:rPr>
              <a:t>YES</a:t>
            </a:r>
            <a:r>
              <a:rPr dirty="0" sz="1200" spc="-10">
                <a:latin typeface="Arial"/>
                <a:cs typeface="Arial"/>
              </a:rPr>
              <a:t>’, </a:t>
            </a:r>
            <a:r>
              <a:rPr dirty="0" sz="1200">
                <a:latin typeface="Arial"/>
                <a:cs typeface="Arial"/>
              </a:rPr>
              <a:t>then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$10.00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taken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off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their </a:t>
            </a:r>
            <a:r>
              <a:rPr dirty="0" sz="1200">
                <a:latin typeface="Arial"/>
                <a:cs typeface="Arial"/>
              </a:rPr>
              <a:t>transaction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points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are </a:t>
            </a:r>
            <a:r>
              <a:rPr dirty="0" sz="1200">
                <a:latin typeface="Arial"/>
                <a:cs typeface="Arial"/>
              </a:rPr>
              <a:t>earned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remaining amount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636511" y="3975861"/>
            <a:ext cx="1356360" cy="414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latin typeface="Arial"/>
                <a:cs typeface="Arial"/>
              </a:rPr>
              <a:t>Would</a:t>
            </a:r>
            <a:r>
              <a:rPr dirty="0" sz="850" spc="1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you</a:t>
            </a:r>
            <a:r>
              <a:rPr dirty="0" sz="850" spc="1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like</a:t>
            </a:r>
            <a:r>
              <a:rPr dirty="0" sz="850" spc="2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to</a:t>
            </a:r>
            <a:r>
              <a:rPr dirty="0" sz="850" spc="15">
                <a:latin typeface="Arial"/>
                <a:cs typeface="Arial"/>
              </a:rPr>
              <a:t> </a:t>
            </a:r>
            <a:r>
              <a:rPr dirty="0" sz="850" spc="-20">
                <a:latin typeface="Arial"/>
                <a:cs typeface="Arial"/>
              </a:rPr>
              <a:t>use</a:t>
            </a:r>
            <a:r>
              <a:rPr dirty="0" sz="850" spc="35">
                <a:latin typeface="Arial"/>
                <a:cs typeface="Arial"/>
              </a:rPr>
              <a:t> </a:t>
            </a:r>
            <a:r>
              <a:rPr dirty="0" sz="850" spc="-20">
                <a:latin typeface="Arial"/>
                <a:cs typeface="Arial"/>
              </a:rPr>
              <a:t>1,000 </a:t>
            </a:r>
            <a:r>
              <a:rPr dirty="0" sz="850">
                <a:latin typeface="Arial"/>
                <a:cs typeface="Arial"/>
              </a:rPr>
              <a:t>of</a:t>
            </a:r>
            <a:r>
              <a:rPr dirty="0" sz="850" spc="190">
                <a:latin typeface="Arial"/>
                <a:cs typeface="Arial"/>
              </a:rPr>
              <a:t>  </a:t>
            </a:r>
            <a:r>
              <a:rPr dirty="0" sz="850">
                <a:latin typeface="Arial"/>
                <a:cs typeface="Arial"/>
              </a:rPr>
              <a:t>your</a:t>
            </a:r>
            <a:r>
              <a:rPr dirty="0" sz="850" spc="200">
                <a:latin typeface="Arial"/>
                <a:cs typeface="Arial"/>
              </a:rPr>
              <a:t>  </a:t>
            </a:r>
            <a:r>
              <a:rPr dirty="0" sz="850">
                <a:latin typeface="Arial"/>
                <a:cs typeface="Arial"/>
              </a:rPr>
              <a:t>points</a:t>
            </a:r>
            <a:r>
              <a:rPr dirty="0" sz="850" spc="195">
                <a:latin typeface="Arial"/>
                <a:cs typeface="Arial"/>
              </a:rPr>
              <a:t>  </a:t>
            </a:r>
            <a:r>
              <a:rPr dirty="0" sz="850">
                <a:latin typeface="Arial"/>
                <a:cs typeface="Arial"/>
              </a:rPr>
              <a:t>to</a:t>
            </a:r>
            <a:r>
              <a:rPr dirty="0" sz="850" spc="200">
                <a:latin typeface="Arial"/>
                <a:cs typeface="Arial"/>
              </a:rPr>
              <a:t>  </a:t>
            </a:r>
            <a:r>
              <a:rPr dirty="0" sz="850" spc="-20">
                <a:latin typeface="Arial"/>
                <a:cs typeface="Arial"/>
              </a:rPr>
              <a:t>take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50" spc="-20">
                <a:latin typeface="Arial"/>
                <a:cs typeface="Arial"/>
              </a:rPr>
              <a:t>$10.00</a:t>
            </a:r>
            <a:r>
              <a:rPr dirty="0" sz="850" spc="4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off</a:t>
            </a:r>
            <a:r>
              <a:rPr dirty="0" sz="850" spc="-1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this</a:t>
            </a:r>
            <a:r>
              <a:rPr dirty="0" sz="850" spc="5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transaction?</a:t>
            </a:r>
            <a:endParaRPr sz="85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0499217" y="2932937"/>
            <a:ext cx="329565" cy="414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latin typeface="Arial"/>
                <a:cs typeface="Arial"/>
              </a:rPr>
              <a:t>Item </a:t>
            </a:r>
            <a:r>
              <a:rPr dirty="0" sz="850" spc="-50">
                <a:latin typeface="Arial"/>
                <a:cs typeface="Arial"/>
              </a:rPr>
              <a:t>1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850">
                <a:latin typeface="Arial"/>
                <a:cs typeface="Arial"/>
              </a:rPr>
              <a:t>Item </a:t>
            </a:r>
            <a:r>
              <a:rPr dirty="0" sz="850" spc="-50">
                <a:latin typeface="Arial"/>
                <a:cs typeface="Arial"/>
              </a:rPr>
              <a:t>2</a:t>
            </a:r>
            <a:endParaRPr sz="85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1625453" y="3062477"/>
            <a:ext cx="337820" cy="414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25">
                <a:latin typeface="Arial"/>
                <a:cs typeface="Arial"/>
              </a:rPr>
              <a:t>$25.00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50" spc="-25">
                <a:latin typeface="Arial"/>
                <a:cs typeface="Arial"/>
              </a:rPr>
              <a:t>$25.00</a:t>
            </a:r>
            <a:endParaRPr sz="85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1360277" y="3838447"/>
            <a:ext cx="603250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7495">
              <a:lnSpc>
                <a:spcPct val="100000"/>
              </a:lnSpc>
              <a:spcBef>
                <a:spcPts val="100"/>
              </a:spcBef>
            </a:pPr>
            <a:r>
              <a:rPr dirty="0" sz="850" spc="-25">
                <a:latin typeface="Arial"/>
                <a:cs typeface="Arial"/>
              </a:rPr>
              <a:t>$50.00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50">
                <a:latin typeface="Arial"/>
                <a:cs typeface="Arial"/>
              </a:rPr>
              <a:t>-</a:t>
            </a:r>
            <a:r>
              <a:rPr dirty="0" sz="850" spc="-10">
                <a:latin typeface="Arial"/>
                <a:cs typeface="Arial"/>
              </a:rPr>
              <a:t>$10.00</a:t>
            </a:r>
            <a:endParaRPr sz="85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0499217" y="3708908"/>
            <a:ext cx="767715" cy="673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>
                <a:latin typeface="Arial"/>
                <a:cs typeface="Arial"/>
              </a:rPr>
              <a:t>TOTAL</a:t>
            </a:r>
            <a:endParaRPr sz="850">
              <a:latin typeface="Arial"/>
              <a:cs typeface="Arial"/>
            </a:endParaRPr>
          </a:p>
          <a:p>
            <a:pPr marL="12700" marR="5080">
              <a:lnSpc>
                <a:spcPct val="200000"/>
              </a:lnSpc>
            </a:pPr>
            <a:r>
              <a:rPr dirty="0" sz="850" spc="-10">
                <a:latin typeface="Arial"/>
                <a:cs typeface="Arial"/>
              </a:rPr>
              <a:t>Points</a:t>
            </a:r>
            <a:r>
              <a:rPr dirty="0" sz="850" spc="-35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Discount TOTAL</a:t>
            </a:r>
            <a:endParaRPr sz="85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1625453" y="4356608"/>
            <a:ext cx="33782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25">
                <a:latin typeface="Arial"/>
                <a:cs typeface="Arial"/>
              </a:rPr>
              <a:t>$40.00</a:t>
            </a:r>
            <a:endParaRPr sz="850">
              <a:latin typeface="Arial"/>
              <a:cs typeface="Arial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5186045" y="2239111"/>
            <a:ext cx="4600575" cy="1393825"/>
          </a:xfrm>
          <a:custGeom>
            <a:avLst/>
            <a:gdLst/>
            <a:ahLst/>
            <a:cxnLst/>
            <a:rect l="l" t="t" r="r" b="b"/>
            <a:pathLst>
              <a:path w="4600575" h="1393825">
                <a:moveTo>
                  <a:pt x="758317" y="23012"/>
                </a:moveTo>
                <a:lnTo>
                  <a:pt x="0" y="23012"/>
                </a:lnTo>
                <a:lnTo>
                  <a:pt x="0" y="1393342"/>
                </a:lnTo>
                <a:lnTo>
                  <a:pt x="758317" y="1393342"/>
                </a:lnTo>
                <a:lnTo>
                  <a:pt x="758317" y="23012"/>
                </a:lnTo>
                <a:close/>
              </a:path>
              <a:path w="4600575" h="1393825">
                <a:moveTo>
                  <a:pt x="4600549" y="0"/>
                </a:moveTo>
                <a:lnTo>
                  <a:pt x="3843782" y="0"/>
                </a:lnTo>
                <a:lnTo>
                  <a:pt x="3843782" y="1252499"/>
                </a:lnTo>
                <a:lnTo>
                  <a:pt x="4600549" y="1252499"/>
                </a:lnTo>
                <a:lnTo>
                  <a:pt x="46005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38973" y="6464115"/>
            <a:ext cx="1275715" cy="291465"/>
            <a:chOff x="1238973" y="6464115"/>
            <a:chExt cx="1275715" cy="291465"/>
          </a:xfrm>
        </p:grpSpPr>
        <p:sp>
          <p:nvSpPr>
            <p:cNvPr id="3" name="object 3" descr=""/>
            <p:cNvSpPr/>
            <p:nvPr/>
          </p:nvSpPr>
          <p:spPr>
            <a:xfrm>
              <a:off x="1245323" y="6470465"/>
              <a:ext cx="1263015" cy="278765"/>
            </a:xfrm>
            <a:custGeom>
              <a:avLst/>
              <a:gdLst/>
              <a:ahLst/>
              <a:cxnLst/>
              <a:rect l="l" t="t" r="r" b="b"/>
              <a:pathLst>
                <a:path w="1263014" h="278765">
                  <a:moveTo>
                    <a:pt x="1262748" y="0"/>
                  </a:moveTo>
                  <a:lnTo>
                    <a:pt x="0" y="0"/>
                  </a:lnTo>
                  <a:lnTo>
                    <a:pt x="0" y="278676"/>
                  </a:lnTo>
                  <a:lnTo>
                    <a:pt x="1262748" y="278676"/>
                  </a:lnTo>
                  <a:lnTo>
                    <a:pt x="1262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245323" y="6470465"/>
              <a:ext cx="1263015" cy="278765"/>
            </a:xfrm>
            <a:custGeom>
              <a:avLst/>
              <a:gdLst/>
              <a:ahLst/>
              <a:cxnLst/>
              <a:rect l="l" t="t" r="r" b="b"/>
              <a:pathLst>
                <a:path w="1263014" h="278765">
                  <a:moveTo>
                    <a:pt x="0" y="278676"/>
                  </a:moveTo>
                  <a:lnTo>
                    <a:pt x="1262748" y="278676"/>
                  </a:lnTo>
                  <a:lnTo>
                    <a:pt x="1262748" y="0"/>
                  </a:lnTo>
                  <a:lnTo>
                    <a:pt x="0" y="0"/>
                  </a:lnTo>
                  <a:lnTo>
                    <a:pt x="0" y="2786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7184" y="621918"/>
            <a:ext cx="85020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5">
                <a:solidFill>
                  <a:srgbClr val="4471C4"/>
                </a:solidFill>
              </a:rPr>
              <a:t>The</a:t>
            </a:r>
            <a:r>
              <a:rPr dirty="0" spc="-130">
                <a:solidFill>
                  <a:srgbClr val="4471C4"/>
                </a:solidFill>
              </a:rPr>
              <a:t> </a:t>
            </a:r>
            <a:r>
              <a:rPr dirty="0" spc="-215">
                <a:solidFill>
                  <a:srgbClr val="4471C4"/>
                </a:solidFill>
              </a:rPr>
              <a:t>Power</a:t>
            </a:r>
            <a:r>
              <a:rPr dirty="0" spc="-105">
                <a:solidFill>
                  <a:srgbClr val="4471C4"/>
                </a:solidFill>
              </a:rPr>
              <a:t> </a:t>
            </a:r>
            <a:r>
              <a:rPr dirty="0" spc="-135">
                <a:solidFill>
                  <a:srgbClr val="4471C4"/>
                </a:solidFill>
              </a:rPr>
              <a:t>of</a:t>
            </a:r>
            <a:r>
              <a:rPr dirty="0" spc="-130">
                <a:solidFill>
                  <a:srgbClr val="4471C4"/>
                </a:solidFill>
              </a:rPr>
              <a:t> </a:t>
            </a:r>
            <a:r>
              <a:rPr dirty="0" spc="-254">
                <a:solidFill>
                  <a:srgbClr val="4471C4"/>
                </a:solidFill>
              </a:rPr>
              <a:t>Engagement:</a:t>
            </a:r>
            <a:r>
              <a:rPr dirty="0" spc="-85">
                <a:solidFill>
                  <a:srgbClr val="4471C4"/>
                </a:solidFill>
              </a:rPr>
              <a:t> </a:t>
            </a:r>
            <a:r>
              <a:rPr dirty="0" spc="-204">
                <a:solidFill>
                  <a:srgbClr val="E7E6E6"/>
                </a:solidFill>
              </a:rPr>
              <a:t>Redemption</a:t>
            </a:r>
            <a:r>
              <a:rPr dirty="0" spc="-125">
                <a:solidFill>
                  <a:srgbClr val="E7E6E6"/>
                </a:solidFill>
              </a:rPr>
              <a:t> </a:t>
            </a:r>
            <a:r>
              <a:rPr dirty="0" spc="-190">
                <a:solidFill>
                  <a:srgbClr val="E7E6E6"/>
                </a:solidFill>
              </a:rPr>
              <a:t>Client</a:t>
            </a:r>
            <a:r>
              <a:rPr dirty="0" spc="-90">
                <a:solidFill>
                  <a:srgbClr val="E7E6E6"/>
                </a:solidFill>
              </a:rPr>
              <a:t> </a:t>
            </a:r>
            <a:r>
              <a:rPr dirty="0" spc="-340">
                <a:solidFill>
                  <a:srgbClr val="E7E6E6"/>
                </a:solidFill>
              </a:rPr>
              <a:t>Case</a:t>
            </a:r>
            <a:r>
              <a:rPr dirty="0" spc="-105">
                <a:solidFill>
                  <a:srgbClr val="E7E6E6"/>
                </a:solidFill>
              </a:rPr>
              <a:t> </a:t>
            </a:r>
            <a:r>
              <a:rPr dirty="0" spc="-150">
                <a:solidFill>
                  <a:srgbClr val="E7E6E6"/>
                </a:solidFill>
              </a:rPr>
              <a:t>Study</a:t>
            </a:r>
          </a:p>
        </p:txBody>
      </p:sp>
      <p:sp>
        <p:nvSpPr>
          <p:cNvPr id="6" name="object 6" descr=""/>
          <p:cNvSpPr/>
          <p:nvPr/>
        </p:nvSpPr>
        <p:spPr>
          <a:xfrm>
            <a:off x="1274699" y="2328036"/>
            <a:ext cx="2940685" cy="0"/>
          </a:xfrm>
          <a:custGeom>
            <a:avLst/>
            <a:gdLst/>
            <a:ahLst/>
            <a:cxnLst/>
            <a:rect l="l" t="t" r="r" b="b"/>
            <a:pathLst>
              <a:path w="2940685" h="0">
                <a:moveTo>
                  <a:pt x="0" y="0"/>
                </a:moveTo>
                <a:lnTo>
                  <a:pt x="294043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1269936" y="2942844"/>
            <a:ext cx="2950210" cy="2237105"/>
            <a:chOff x="1269936" y="2942844"/>
            <a:chExt cx="2950210" cy="2237105"/>
          </a:xfrm>
        </p:grpSpPr>
        <p:sp>
          <p:nvSpPr>
            <p:cNvPr id="8" name="object 8" descr=""/>
            <p:cNvSpPr/>
            <p:nvPr/>
          </p:nvSpPr>
          <p:spPr>
            <a:xfrm>
              <a:off x="1274699" y="3467100"/>
              <a:ext cx="2940685" cy="1138555"/>
            </a:xfrm>
            <a:custGeom>
              <a:avLst/>
              <a:gdLst/>
              <a:ahLst/>
              <a:cxnLst/>
              <a:rect l="l" t="t" r="r" b="b"/>
              <a:pathLst>
                <a:path w="2940685" h="1138554">
                  <a:moveTo>
                    <a:pt x="0" y="1138427"/>
                  </a:moveTo>
                  <a:lnTo>
                    <a:pt x="505332" y="1138427"/>
                  </a:lnTo>
                </a:path>
                <a:path w="2940685" h="1138554">
                  <a:moveTo>
                    <a:pt x="965581" y="1138427"/>
                  </a:moveTo>
                  <a:lnTo>
                    <a:pt x="1974850" y="1138427"/>
                  </a:lnTo>
                </a:path>
                <a:path w="2940685" h="1138554">
                  <a:moveTo>
                    <a:pt x="2435733" y="1138427"/>
                  </a:moveTo>
                  <a:lnTo>
                    <a:pt x="2940430" y="1138427"/>
                  </a:lnTo>
                </a:path>
                <a:path w="2940685" h="1138554">
                  <a:moveTo>
                    <a:pt x="0" y="568451"/>
                  </a:moveTo>
                  <a:lnTo>
                    <a:pt x="1974850" y="568451"/>
                  </a:lnTo>
                </a:path>
                <a:path w="2940685" h="1138554">
                  <a:moveTo>
                    <a:pt x="2435733" y="568451"/>
                  </a:moveTo>
                  <a:lnTo>
                    <a:pt x="2940430" y="568451"/>
                  </a:lnTo>
                </a:path>
                <a:path w="2940685" h="1138554">
                  <a:moveTo>
                    <a:pt x="1102233" y="0"/>
                  </a:moveTo>
                  <a:lnTo>
                    <a:pt x="1974850" y="0"/>
                  </a:lnTo>
                </a:path>
                <a:path w="2940685" h="1138554">
                  <a:moveTo>
                    <a:pt x="2435733" y="0"/>
                  </a:moveTo>
                  <a:lnTo>
                    <a:pt x="2940430" y="0"/>
                  </a:lnTo>
                </a:path>
                <a:path w="2940685" h="1138554">
                  <a:moveTo>
                    <a:pt x="0" y="0"/>
                  </a:moveTo>
                  <a:lnTo>
                    <a:pt x="80810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249549" y="2942844"/>
              <a:ext cx="461009" cy="2232025"/>
            </a:xfrm>
            <a:custGeom>
              <a:avLst/>
              <a:gdLst/>
              <a:ahLst/>
              <a:cxnLst/>
              <a:rect l="l" t="t" r="r" b="b"/>
              <a:pathLst>
                <a:path w="461010" h="2232025">
                  <a:moveTo>
                    <a:pt x="460883" y="0"/>
                  </a:moveTo>
                  <a:lnTo>
                    <a:pt x="0" y="0"/>
                  </a:lnTo>
                  <a:lnTo>
                    <a:pt x="0" y="2232024"/>
                  </a:lnTo>
                  <a:lnTo>
                    <a:pt x="460883" y="2232024"/>
                  </a:lnTo>
                  <a:lnTo>
                    <a:pt x="460883" y="0"/>
                  </a:lnTo>
                  <a:close/>
                </a:path>
              </a:pathLst>
            </a:custGeom>
            <a:solidFill>
              <a:srgbClr val="243D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780032" y="4366196"/>
              <a:ext cx="460375" cy="808990"/>
            </a:xfrm>
            <a:custGeom>
              <a:avLst/>
              <a:gdLst/>
              <a:ahLst/>
              <a:cxnLst/>
              <a:rect l="l" t="t" r="r" b="b"/>
              <a:pathLst>
                <a:path w="460375" h="808989">
                  <a:moveTo>
                    <a:pt x="460248" y="0"/>
                  </a:moveTo>
                  <a:lnTo>
                    <a:pt x="0" y="0"/>
                  </a:lnTo>
                  <a:lnTo>
                    <a:pt x="0" y="808672"/>
                  </a:lnTo>
                  <a:lnTo>
                    <a:pt x="460248" y="808672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274699" y="5174869"/>
              <a:ext cx="2940685" cy="635"/>
            </a:xfrm>
            <a:custGeom>
              <a:avLst/>
              <a:gdLst/>
              <a:ahLst/>
              <a:cxnLst/>
              <a:rect l="l" t="t" r="r" b="b"/>
              <a:pathLst>
                <a:path w="2940685" h="635">
                  <a:moveTo>
                    <a:pt x="0" y="0"/>
                  </a:moveTo>
                  <a:lnTo>
                    <a:pt x="2940430" y="12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082800" y="2985515"/>
              <a:ext cx="768350" cy="487680"/>
            </a:xfrm>
            <a:custGeom>
              <a:avLst/>
              <a:gdLst/>
              <a:ahLst/>
              <a:cxnLst/>
              <a:rect l="l" t="t" r="r" b="b"/>
              <a:pathLst>
                <a:path w="768350" h="487679">
                  <a:moveTo>
                    <a:pt x="294132" y="243852"/>
                  </a:moveTo>
                  <a:lnTo>
                    <a:pt x="0" y="243852"/>
                  </a:lnTo>
                  <a:lnTo>
                    <a:pt x="0" y="487680"/>
                  </a:lnTo>
                  <a:lnTo>
                    <a:pt x="294132" y="487680"/>
                  </a:lnTo>
                  <a:lnTo>
                    <a:pt x="294132" y="243852"/>
                  </a:lnTo>
                  <a:close/>
                </a:path>
                <a:path w="768350" h="487679">
                  <a:moveTo>
                    <a:pt x="768096" y="0"/>
                  </a:moveTo>
                  <a:lnTo>
                    <a:pt x="0" y="0"/>
                  </a:lnTo>
                  <a:lnTo>
                    <a:pt x="0" y="243840"/>
                  </a:lnTo>
                  <a:lnTo>
                    <a:pt x="768096" y="243840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934972" y="4114545"/>
            <a:ext cx="1504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45">
                <a:solidFill>
                  <a:srgbClr val="696969"/>
                </a:solidFill>
                <a:latin typeface="Arial"/>
                <a:cs typeface="Arial"/>
              </a:rPr>
              <a:t>71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261999" y="2660395"/>
            <a:ext cx="296608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94864" algn="l"/>
                <a:tab pos="2952750" algn="l"/>
              </a:tabLst>
            </a:pPr>
            <a:r>
              <a:rPr dirty="0" u="sng" sz="1400">
                <a:solidFill>
                  <a:srgbClr val="696969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	</a:t>
            </a:r>
            <a:r>
              <a:rPr dirty="0" u="sng" sz="1400" spc="-25">
                <a:solidFill>
                  <a:srgbClr val="696969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196</a:t>
            </a:r>
            <a:r>
              <a:rPr dirty="0" u="sng" sz="1400">
                <a:solidFill>
                  <a:srgbClr val="696969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	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044041" y="5054600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66927" y="4484878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90117" y="3915536"/>
            <a:ext cx="2571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100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90117" y="3345941"/>
            <a:ext cx="2571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150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90117" y="2776473"/>
            <a:ext cx="2571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200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90117" y="2206574"/>
            <a:ext cx="2571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250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456436" y="5264658"/>
            <a:ext cx="11074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Non-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Redeemers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090417" y="5264658"/>
            <a:ext cx="7797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Redeemers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282953" y="1774697"/>
            <a:ext cx="26085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0" b="1">
                <a:solidFill>
                  <a:srgbClr val="001F5F"/>
                </a:solidFill>
                <a:latin typeface="Arial"/>
                <a:cs typeface="Arial"/>
              </a:rPr>
              <a:t>12-</a:t>
            </a:r>
            <a:r>
              <a:rPr dirty="0" sz="1200" spc="-75" b="1">
                <a:solidFill>
                  <a:srgbClr val="001F5F"/>
                </a:solidFill>
                <a:latin typeface="Arial"/>
                <a:cs typeface="Arial"/>
              </a:rPr>
              <a:t>Month</a:t>
            </a:r>
            <a:r>
              <a:rPr dirty="0" sz="1200" spc="-5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45" b="1">
                <a:solidFill>
                  <a:srgbClr val="001F5F"/>
                </a:solidFill>
                <a:latin typeface="Arial"/>
                <a:cs typeface="Arial"/>
              </a:rPr>
              <a:t>Transactions</a:t>
            </a:r>
            <a:r>
              <a:rPr dirty="0" sz="1200" spc="-7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30" b="1">
                <a:solidFill>
                  <a:srgbClr val="001F5F"/>
                </a:solidFill>
                <a:latin typeface="Arial"/>
                <a:cs typeface="Arial"/>
              </a:rPr>
              <a:t>per</a:t>
            </a:r>
            <a:r>
              <a:rPr dirty="0" sz="1200" spc="-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40" b="1">
                <a:solidFill>
                  <a:srgbClr val="001F5F"/>
                </a:solidFill>
                <a:latin typeface="Arial"/>
                <a:cs typeface="Arial"/>
              </a:rPr>
              <a:t>Cardholder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082800" y="2973450"/>
            <a:ext cx="7683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00" spc="-175" b="1">
                <a:solidFill>
                  <a:srgbClr val="006FC0"/>
                </a:solidFill>
                <a:latin typeface="Arial"/>
                <a:cs typeface="Arial"/>
              </a:rPr>
              <a:t>+</a:t>
            </a:r>
            <a:r>
              <a:rPr dirty="0" sz="1600" spc="-11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600" spc="-150" b="1">
                <a:solidFill>
                  <a:srgbClr val="006FC0"/>
                </a:solidFill>
                <a:latin typeface="Arial"/>
                <a:cs typeface="Arial"/>
              </a:rPr>
              <a:t>176%</a:t>
            </a:r>
            <a:r>
              <a:rPr dirty="0" sz="1600" spc="-9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600" spc="240" b="1">
                <a:solidFill>
                  <a:srgbClr val="006FC0"/>
                </a:solidFill>
                <a:latin typeface="Arial"/>
                <a:cs typeface="Arial"/>
              </a:rPr>
              <a:t>/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082800" y="3216986"/>
            <a:ext cx="11671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006FC0"/>
                </a:solidFill>
                <a:latin typeface="Arial"/>
                <a:cs typeface="Arial"/>
              </a:rPr>
              <a:t>125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2317242" y="2939795"/>
            <a:ext cx="839469" cy="1590040"/>
          </a:xfrm>
          <a:custGeom>
            <a:avLst/>
            <a:gdLst/>
            <a:ahLst/>
            <a:cxnLst/>
            <a:rect l="l" t="t" r="r" b="b"/>
            <a:pathLst>
              <a:path w="839469" h="1590039">
                <a:moveTo>
                  <a:pt x="800639" y="66015"/>
                </a:moveTo>
                <a:lnTo>
                  <a:pt x="0" y="1586737"/>
                </a:lnTo>
                <a:lnTo>
                  <a:pt x="5587" y="1589658"/>
                </a:lnTo>
                <a:lnTo>
                  <a:pt x="806220" y="68948"/>
                </a:lnTo>
                <a:lnTo>
                  <a:pt x="800639" y="66015"/>
                </a:lnTo>
                <a:close/>
              </a:path>
              <a:path w="839469" h="1590039">
                <a:moveTo>
                  <a:pt x="837819" y="54737"/>
                </a:moveTo>
                <a:lnTo>
                  <a:pt x="806576" y="54737"/>
                </a:lnTo>
                <a:lnTo>
                  <a:pt x="812164" y="57657"/>
                </a:lnTo>
                <a:lnTo>
                  <a:pt x="806220" y="68948"/>
                </a:lnTo>
                <a:lnTo>
                  <a:pt x="837183" y="85216"/>
                </a:lnTo>
                <a:lnTo>
                  <a:pt x="837759" y="57657"/>
                </a:lnTo>
                <a:lnTo>
                  <a:pt x="837819" y="54737"/>
                </a:lnTo>
                <a:close/>
              </a:path>
              <a:path w="839469" h="1590039">
                <a:moveTo>
                  <a:pt x="806576" y="54737"/>
                </a:moveTo>
                <a:lnTo>
                  <a:pt x="800639" y="66015"/>
                </a:lnTo>
                <a:lnTo>
                  <a:pt x="806220" y="68948"/>
                </a:lnTo>
                <a:lnTo>
                  <a:pt x="812164" y="57657"/>
                </a:lnTo>
                <a:lnTo>
                  <a:pt x="806576" y="54737"/>
                </a:lnTo>
                <a:close/>
              </a:path>
              <a:path w="839469" h="1590039">
                <a:moveTo>
                  <a:pt x="838962" y="0"/>
                </a:moveTo>
                <a:lnTo>
                  <a:pt x="769746" y="49783"/>
                </a:lnTo>
                <a:lnTo>
                  <a:pt x="800639" y="66015"/>
                </a:lnTo>
                <a:lnTo>
                  <a:pt x="806576" y="54737"/>
                </a:lnTo>
                <a:lnTo>
                  <a:pt x="837819" y="54737"/>
                </a:lnTo>
                <a:lnTo>
                  <a:pt x="838962" y="0"/>
                </a:lnTo>
                <a:close/>
              </a:path>
            </a:pathLst>
          </a:custGeom>
          <a:solidFill>
            <a:srgbClr val="6969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5451728" y="2470530"/>
            <a:ext cx="2662555" cy="0"/>
          </a:xfrm>
          <a:custGeom>
            <a:avLst/>
            <a:gdLst/>
            <a:ahLst/>
            <a:cxnLst/>
            <a:rect l="l" t="t" r="r" b="b"/>
            <a:pathLst>
              <a:path w="2662554" h="0">
                <a:moveTo>
                  <a:pt x="0" y="0"/>
                </a:moveTo>
                <a:lnTo>
                  <a:pt x="266255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8" name="object 28" descr=""/>
          <p:cNvGrpSpPr/>
          <p:nvPr/>
        </p:nvGrpSpPr>
        <p:grpSpPr>
          <a:xfrm>
            <a:off x="5451728" y="2868828"/>
            <a:ext cx="2662555" cy="2884805"/>
            <a:chOff x="5451728" y="2868828"/>
            <a:chExt cx="2662555" cy="2884805"/>
          </a:xfrm>
        </p:grpSpPr>
        <p:sp>
          <p:nvSpPr>
            <p:cNvPr id="29" name="object 29" descr=""/>
            <p:cNvSpPr/>
            <p:nvPr/>
          </p:nvSpPr>
          <p:spPr>
            <a:xfrm>
              <a:off x="5451728" y="2938271"/>
              <a:ext cx="2662555" cy="2342515"/>
            </a:xfrm>
            <a:custGeom>
              <a:avLst/>
              <a:gdLst/>
              <a:ahLst/>
              <a:cxnLst/>
              <a:rect l="l" t="t" r="r" b="b"/>
              <a:pathLst>
                <a:path w="2662554" h="2342515">
                  <a:moveTo>
                    <a:pt x="0" y="2342388"/>
                  </a:moveTo>
                  <a:lnTo>
                    <a:pt x="457073" y="2342388"/>
                  </a:lnTo>
                </a:path>
                <a:path w="2662554" h="2342515">
                  <a:moveTo>
                    <a:pt x="874395" y="2342388"/>
                  </a:moveTo>
                  <a:lnTo>
                    <a:pt x="1788287" y="2342388"/>
                  </a:lnTo>
                </a:path>
                <a:path w="2662554" h="2342515">
                  <a:moveTo>
                    <a:pt x="2205596" y="2342388"/>
                  </a:moveTo>
                  <a:lnTo>
                    <a:pt x="2662554" y="2342388"/>
                  </a:lnTo>
                </a:path>
                <a:path w="2662554" h="2342515">
                  <a:moveTo>
                    <a:pt x="0" y="1874520"/>
                  </a:moveTo>
                  <a:lnTo>
                    <a:pt x="457073" y="1874520"/>
                  </a:lnTo>
                </a:path>
                <a:path w="2662554" h="2342515">
                  <a:moveTo>
                    <a:pt x="874395" y="1874520"/>
                  </a:moveTo>
                  <a:lnTo>
                    <a:pt x="1788287" y="1874520"/>
                  </a:lnTo>
                </a:path>
                <a:path w="2662554" h="2342515">
                  <a:moveTo>
                    <a:pt x="2205596" y="1874520"/>
                  </a:moveTo>
                  <a:lnTo>
                    <a:pt x="2662554" y="1874520"/>
                  </a:lnTo>
                </a:path>
                <a:path w="2662554" h="2342515">
                  <a:moveTo>
                    <a:pt x="0" y="1405127"/>
                  </a:moveTo>
                  <a:lnTo>
                    <a:pt x="1788287" y="1405127"/>
                  </a:lnTo>
                </a:path>
                <a:path w="2662554" h="2342515">
                  <a:moveTo>
                    <a:pt x="2205596" y="1405127"/>
                  </a:moveTo>
                  <a:lnTo>
                    <a:pt x="2662554" y="1405127"/>
                  </a:lnTo>
                </a:path>
                <a:path w="2662554" h="2342515">
                  <a:moveTo>
                    <a:pt x="0" y="937259"/>
                  </a:moveTo>
                  <a:lnTo>
                    <a:pt x="1788287" y="937259"/>
                  </a:lnTo>
                </a:path>
                <a:path w="2662554" h="2342515">
                  <a:moveTo>
                    <a:pt x="2205596" y="937259"/>
                  </a:moveTo>
                  <a:lnTo>
                    <a:pt x="2662554" y="937259"/>
                  </a:lnTo>
                </a:path>
                <a:path w="2662554" h="2342515">
                  <a:moveTo>
                    <a:pt x="0" y="469391"/>
                  </a:moveTo>
                  <a:lnTo>
                    <a:pt x="1788287" y="469391"/>
                  </a:lnTo>
                </a:path>
                <a:path w="2662554" h="2342515">
                  <a:moveTo>
                    <a:pt x="2205596" y="469391"/>
                  </a:moveTo>
                  <a:lnTo>
                    <a:pt x="2662554" y="469391"/>
                  </a:lnTo>
                </a:path>
                <a:path w="2662554" h="2342515">
                  <a:moveTo>
                    <a:pt x="0" y="0"/>
                  </a:moveTo>
                  <a:lnTo>
                    <a:pt x="1788287" y="0"/>
                  </a:lnTo>
                </a:path>
                <a:path w="2662554" h="2342515">
                  <a:moveTo>
                    <a:pt x="2205596" y="0"/>
                  </a:moveTo>
                  <a:lnTo>
                    <a:pt x="26625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5908801" y="4802682"/>
              <a:ext cx="417830" cy="946150"/>
            </a:xfrm>
            <a:custGeom>
              <a:avLst/>
              <a:gdLst/>
              <a:ahLst/>
              <a:cxnLst/>
              <a:rect l="l" t="t" r="r" b="b"/>
              <a:pathLst>
                <a:path w="417829" h="946150">
                  <a:moveTo>
                    <a:pt x="417322" y="0"/>
                  </a:moveTo>
                  <a:lnTo>
                    <a:pt x="0" y="0"/>
                  </a:lnTo>
                  <a:lnTo>
                    <a:pt x="0" y="945997"/>
                  </a:lnTo>
                  <a:lnTo>
                    <a:pt x="417322" y="945997"/>
                  </a:lnTo>
                  <a:lnTo>
                    <a:pt x="41732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7240015" y="2868828"/>
              <a:ext cx="417830" cy="2880360"/>
            </a:xfrm>
            <a:custGeom>
              <a:avLst/>
              <a:gdLst/>
              <a:ahLst/>
              <a:cxnLst/>
              <a:rect l="l" t="t" r="r" b="b"/>
              <a:pathLst>
                <a:path w="417829" h="2880360">
                  <a:moveTo>
                    <a:pt x="417309" y="0"/>
                  </a:moveTo>
                  <a:lnTo>
                    <a:pt x="0" y="0"/>
                  </a:lnTo>
                  <a:lnTo>
                    <a:pt x="0" y="2879852"/>
                  </a:lnTo>
                  <a:lnTo>
                    <a:pt x="417309" y="2879852"/>
                  </a:lnTo>
                  <a:lnTo>
                    <a:pt x="417309" y="0"/>
                  </a:lnTo>
                  <a:close/>
                </a:path>
              </a:pathLst>
            </a:custGeom>
            <a:solidFill>
              <a:srgbClr val="243D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5451728" y="5748680"/>
              <a:ext cx="2662555" cy="635"/>
            </a:xfrm>
            <a:custGeom>
              <a:avLst/>
              <a:gdLst/>
              <a:ahLst/>
              <a:cxnLst/>
              <a:rect l="l" t="t" r="r" b="b"/>
              <a:pathLst>
                <a:path w="2662554" h="635">
                  <a:moveTo>
                    <a:pt x="0" y="0"/>
                  </a:moveTo>
                  <a:lnTo>
                    <a:pt x="2662554" y="1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6397370" y="2926841"/>
              <a:ext cx="732155" cy="1711325"/>
            </a:xfrm>
            <a:custGeom>
              <a:avLst/>
              <a:gdLst/>
              <a:ahLst/>
              <a:cxnLst/>
              <a:rect l="l" t="t" r="r" b="b"/>
              <a:pathLst>
                <a:path w="732154" h="1711325">
                  <a:moveTo>
                    <a:pt x="694078" y="68919"/>
                  </a:moveTo>
                  <a:lnTo>
                    <a:pt x="0" y="1708277"/>
                  </a:lnTo>
                  <a:lnTo>
                    <a:pt x="5841" y="1710817"/>
                  </a:lnTo>
                  <a:lnTo>
                    <a:pt x="699903" y="71374"/>
                  </a:lnTo>
                  <a:lnTo>
                    <a:pt x="694078" y="68919"/>
                  </a:lnTo>
                  <a:close/>
                </a:path>
                <a:path w="732154" h="1711325">
                  <a:moveTo>
                    <a:pt x="730375" y="57277"/>
                  </a:moveTo>
                  <a:lnTo>
                    <a:pt x="699007" y="57277"/>
                  </a:lnTo>
                  <a:lnTo>
                    <a:pt x="704850" y="59690"/>
                  </a:lnTo>
                  <a:lnTo>
                    <a:pt x="699903" y="71374"/>
                  </a:lnTo>
                  <a:lnTo>
                    <a:pt x="732154" y="84962"/>
                  </a:lnTo>
                  <a:lnTo>
                    <a:pt x="730375" y="57277"/>
                  </a:lnTo>
                  <a:close/>
                </a:path>
                <a:path w="732154" h="1711325">
                  <a:moveTo>
                    <a:pt x="699007" y="57277"/>
                  </a:moveTo>
                  <a:lnTo>
                    <a:pt x="694078" y="68919"/>
                  </a:lnTo>
                  <a:lnTo>
                    <a:pt x="699903" y="71374"/>
                  </a:lnTo>
                  <a:lnTo>
                    <a:pt x="704850" y="59690"/>
                  </a:lnTo>
                  <a:lnTo>
                    <a:pt x="699007" y="57277"/>
                  </a:lnTo>
                  <a:close/>
                </a:path>
                <a:path w="732154" h="1711325">
                  <a:moveTo>
                    <a:pt x="726694" y="0"/>
                  </a:moveTo>
                  <a:lnTo>
                    <a:pt x="661924" y="55372"/>
                  </a:lnTo>
                  <a:lnTo>
                    <a:pt x="694078" y="68919"/>
                  </a:lnTo>
                  <a:lnTo>
                    <a:pt x="699007" y="57277"/>
                  </a:lnTo>
                  <a:lnTo>
                    <a:pt x="730375" y="57277"/>
                  </a:lnTo>
                  <a:lnTo>
                    <a:pt x="726694" y="0"/>
                  </a:lnTo>
                  <a:close/>
                </a:path>
              </a:pathLst>
            </a:custGeom>
            <a:solidFill>
              <a:srgbClr val="6969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6068567" y="3233292"/>
              <a:ext cx="609600" cy="243840"/>
            </a:xfrm>
            <a:custGeom>
              <a:avLst/>
              <a:gdLst/>
              <a:ahLst/>
              <a:cxnLst/>
              <a:rect l="l" t="t" r="r" b="b"/>
              <a:pathLst>
                <a:path w="609600" h="243839">
                  <a:moveTo>
                    <a:pt x="609599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609599" y="243839"/>
                  </a:lnTo>
                  <a:lnTo>
                    <a:pt x="60959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5842761" y="4502911"/>
            <a:ext cx="4914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696969"/>
                </a:solidFill>
                <a:latin typeface="Arial"/>
                <a:cs typeface="Arial"/>
              </a:rPr>
              <a:t>$4,040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7143368" y="2550998"/>
            <a:ext cx="61214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60">
                <a:solidFill>
                  <a:srgbClr val="696969"/>
                </a:solidFill>
                <a:latin typeface="Arial"/>
                <a:cs typeface="Arial"/>
              </a:rPr>
              <a:t>$12,299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5144770" y="5627928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$0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875657" y="5160009"/>
            <a:ext cx="448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$2,000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4875657" y="4691633"/>
            <a:ext cx="448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$4,000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4875657" y="4223130"/>
            <a:ext cx="448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$6,000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4875657" y="3754628"/>
            <a:ext cx="448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$8,000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4798567" y="3286505"/>
            <a:ext cx="5264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5">
                <a:solidFill>
                  <a:srgbClr val="585858"/>
                </a:solidFill>
                <a:latin typeface="Arial"/>
                <a:cs typeface="Arial"/>
              </a:rPr>
              <a:t>$10,000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4798567" y="2818003"/>
            <a:ext cx="5264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5">
                <a:solidFill>
                  <a:srgbClr val="585858"/>
                </a:solidFill>
                <a:latin typeface="Arial"/>
                <a:cs typeface="Arial"/>
              </a:rPr>
              <a:t>$12,000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4798567" y="2349500"/>
            <a:ext cx="5264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5">
                <a:solidFill>
                  <a:srgbClr val="585858"/>
                </a:solidFill>
                <a:latin typeface="Arial"/>
                <a:cs typeface="Arial"/>
              </a:rPr>
              <a:t>$14,000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5564504" y="5838545"/>
            <a:ext cx="11074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Non-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Redeemers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7059548" y="5838545"/>
            <a:ext cx="7797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Redeemers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5345429" y="1744802"/>
            <a:ext cx="217868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5" b="1">
                <a:solidFill>
                  <a:srgbClr val="001F5F"/>
                </a:solidFill>
                <a:latin typeface="Arial"/>
                <a:cs typeface="Arial"/>
              </a:rPr>
              <a:t>12-</a:t>
            </a:r>
            <a:r>
              <a:rPr dirty="0" sz="1200" spc="-45" b="1">
                <a:solidFill>
                  <a:srgbClr val="001F5F"/>
                </a:solidFill>
                <a:latin typeface="Arial"/>
                <a:cs typeface="Arial"/>
              </a:rPr>
              <a:t>Month</a:t>
            </a:r>
            <a:r>
              <a:rPr dirty="0" sz="1200" spc="1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70" b="1">
                <a:solidFill>
                  <a:srgbClr val="001F5F"/>
                </a:solidFill>
                <a:latin typeface="Arial"/>
                <a:cs typeface="Arial"/>
              </a:rPr>
              <a:t>Spend</a:t>
            </a:r>
            <a:r>
              <a:rPr dirty="0" sz="1200" spc="-114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30" b="1">
                <a:solidFill>
                  <a:srgbClr val="001F5F"/>
                </a:solidFill>
                <a:latin typeface="Arial"/>
                <a:cs typeface="Arial"/>
              </a:rPr>
              <a:t>per</a:t>
            </a:r>
            <a:r>
              <a:rPr dirty="0" sz="1200" spc="-1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40" b="1">
                <a:solidFill>
                  <a:srgbClr val="001F5F"/>
                </a:solidFill>
                <a:latin typeface="Arial"/>
                <a:cs typeface="Arial"/>
              </a:rPr>
              <a:t>Cardholder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6068567" y="2989452"/>
            <a:ext cx="840105" cy="24384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 marL="635">
              <a:lnSpc>
                <a:spcPct val="100000"/>
              </a:lnSpc>
            </a:pPr>
            <a:r>
              <a:rPr dirty="0" sz="1600" spc="-175" b="1">
                <a:solidFill>
                  <a:srgbClr val="006FC0"/>
                </a:solidFill>
                <a:latin typeface="Arial"/>
                <a:cs typeface="Arial"/>
              </a:rPr>
              <a:t>+</a:t>
            </a:r>
            <a:r>
              <a:rPr dirty="0" sz="1600" spc="-10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006FC0"/>
                </a:solidFill>
                <a:latin typeface="Arial"/>
                <a:cs typeface="Arial"/>
              </a:rPr>
              <a:t>204%</a:t>
            </a:r>
            <a:r>
              <a:rPr dirty="0" sz="1600" spc="-9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600" spc="240" b="1">
                <a:solidFill>
                  <a:srgbClr val="006FC0"/>
                </a:solidFill>
                <a:latin typeface="Arial"/>
                <a:cs typeface="Arial"/>
              </a:rPr>
              <a:t>/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6068567" y="3233292"/>
            <a:ext cx="609600" cy="17018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 marL="635">
              <a:lnSpc>
                <a:spcPts val="1335"/>
              </a:lnSpc>
            </a:pPr>
            <a:r>
              <a:rPr dirty="0" sz="1600" spc="-30" b="1">
                <a:solidFill>
                  <a:srgbClr val="006FC0"/>
                </a:solidFill>
                <a:latin typeface="Arial"/>
                <a:cs typeface="Arial"/>
              </a:rPr>
              <a:t>$8,259</a:t>
            </a:r>
            <a:endParaRPr sz="1600">
              <a:latin typeface="Arial"/>
              <a:cs typeface="Arial"/>
            </a:endParaRPr>
          </a:p>
        </p:txBody>
      </p:sp>
      <p:sp>
        <p:nvSpPr>
          <p:cNvPr id="50" name="object 50" descr=""/>
          <p:cNvSpPr/>
          <p:nvPr/>
        </p:nvSpPr>
        <p:spPr>
          <a:xfrm>
            <a:off x="8666860" y="1499361"/>
            <a:ext cx="2955290" cy="1435735"/>
          </a:xfrm>
          <a:custGeom>
            <a:avLst/>
            <a:gdLst/>
            <a:ahLst/>
            <a:cxnLst/>
            <a:rect l="l" t="t" r="r" b="b"/>
            <a:pathLst>
              <a:path w="2955290" h="1435735">
                <a:moveTo>
                  <a:pt x="2896235" y="0"/>
                </a:moveTo>
                <a:lnTo>
                  <a:pt x="58674" y="0"/>
                </a:lnTo>
                <a:lnTo>
                  <a:pt x="35843" y="4613"/>
                </a:lnTo>
                <a:lnTo>
                  <a:pt x="17192" y="17192"/>
                </a:lnTo>
                <a:lnTo>
                  <a:pt x="4613" y="35843"/>
                </a:lnTo>
                <a:lnTo>
                  <a:pt x="0" y="58674"/>
                </a:lnTo>
                <a:lnTo>
                  <a:pt x="0" y="1376552"/>
                </a:lnTo>
                <a:lnTo>
                  <a:pt x="4613" y="1399383"/>
                </a:lnTo>
                <a:lnTo>
                  <a:pt x="17192" y="1418034"/>
                </a:lnTo>
                <a:lnTo>
                  <a:pt x="35843" y="1430613"/>
                </a:lnTo>
                <a:lnTo>
                  <a:pt x="58674" y="1435227"/>
                </a:lnTo>
                <a:lnTo>
                  <a:pt x="2896235" y="1435227"/>
                </a:lnTo>
                <a:lnTo>
                  <a:pt x="2919065" y="1430613"/>
                </a:lnTo>
                <a:lnTo>
                  <a:pt x="2937716" y="1418034"/>
                </a:lnTo>
                <a:lnTo>
                  <a:pt x="2950295" y="1399383"/>
                </a:lnTo>
                <a:lnTo>
                  <a:pt x="2954909" y="1376552"/>
                </a:lnTo>
                <a:lnTo>
                  <a:pt x="2954909" y="58674"/>
                </a:lnTo>
                <a:lnTo>
                  <a:pt x="2950295" y="35843"/>
                </a:lnTo>
                <a:lnTo>
                  <a:pt x="2937716" y="17192"/>
                </a:lnTo>
                <a:lnTo>
                  <a:pt x="2919065" y="4613"/>
                </a:lnTo>
                <a:lnTo>
                  <a:pt x="2896235" y="0"/>
                </a:lnTo>
                <a:close/>
              </a:path>
            </a:pathLst>
          </a:custGeom>
          <a:solidFill>
            <a:srgbClr val="243D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 txBox="1"/>
          <p:nvPr/>
        </p:nvSpPr>
        <p:spPr>
          <a:xfrm>
            <a:off x="9064497" y="1515033"/>
            <a:ext cx="2178685" cy="119316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algn="ctr" marR="10160">
              <a:lnSpc>
                <a:spcPct val="100000"/>
              </a:lnSpc>
              <a:spcBef>
                <a:spcPts val="495"/>
              </a:spcBef>
            </a:pPr>
            <a:r>
              <a:rPr dirty="0" sz="4000" spc="-100" b="1" i="1">
                <a:solidFill>
                  <a:srgbClr val="FFFFFF"/>
                </a:solidFill>
                <a:latin typeface="Arial"/>
                <a:cs typeface="Arial"/>
              </a:rPr>
              <a:t>+$148.66</a:t>
            </a:r>
            <a:endParaRPr sz="40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  <a:spcBef>
                <a:spcPts val="160"/>
              </a:spcBef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interchange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revenue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per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account*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" name="object 52" descr=""/>
          <p:cNvSpPr/>
          <p:nvPr/>
        </p:nvSpPr>
        <p:spPr>
          <a:xfrm>
            <a:off x="8666860" y="3072638"/>
            <a:ext cx="2955290" cy="1278255"/>
          </a:xfrm>
          <a:custGeom>
            <a:avLst/>
            <a:gdLst/>
            <a:ahLst/>
            <a:cxnLst/>
            <a:rect l="l" t="t" r="r" b="b"/>
            <a:pathLst>
              <a:path w="2955290" h="1278254">
                <a:moveTo>
                  <a:pt x="2902585" y="0"/>
                </a:moveTo>
                <a:lnTo>
                  <a:pt x="52197" y="0"/>
                </a:lnTo>
                <a:lnTo>
                  <a:pt x="31878" y="4101"/>
                </a:lnTo>
                <a:lnTo>
                  <a:pt x="15287" y="15287"/>
                </a:lnTo>
                <a:lnTo>
                  <a:pt x="4101" y="31878"/>
                </a:lnTo>
                <a:lnTo>
                  <a:pt x="0" y="52197"/>
                </a:lnTo>
                <a:lnTo>
                  <a:pt x="0" y="1225550"/>
                </a:lnTo>
                <a:lnTo>
                  <a:pt x="4101" y="1245868"/>
                </a:lnTo>
                <a:lnTo>
                  <a:pt x="15287" y="1262459"/>
                </a:lnTo>
                <a:lnTo>
                  <a:pt x="31878" y="1273645"/>
                </a:lnTo>
                <a:lnTo>
                  <a:pt x="52197" y="1277747"/>
                </a:lnTo>
                <a:lnTo>
                  <a:pt x="2902585" y="1277747"/>
                </a:lnTo>
                <a:lnTo>
                  <a:pt x="2922976" y="1273645"/>
                </a:lnTo>
                <a:lnTo>
                  <a:pt x="2939605" y="1262459"/>
                </a:lnTo>
                <a:lnTo>
                  <a:pt x="2950805" y="1245868"/>
                </a:lnTo>
                <a:lnTo>
                  <a:pt x="2954909" y="1225550"/>
                </a:lnTo>
                <a:lnTo>
                  <a:pt x="2954909" y="52197"/>
                </a:lnTo>
                <a:lnTo>
                  <a:pt x="2950805" y="31878"/>
                </a:lnTo>
                <a:lnTo>
                  <a:pt x="2939605" y="15287"/>
                </a:lnTo>
                <a:lnTo>
                  <a:pt x="2922976" y="4101"/>
                </a:lnTo>
                <a:lnTo>
                  <a:pt x="2902585" y="0"/>
                </a:lnTo>
                <a:close/>
              </a:path>
            </a:pathLst>
          </a:custGeom>
          <a:solidFill>
            <a:srgbClr val="6969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 txBox="1"/>
          <p:nvPr/>
        </p:nvSpPr>
        <p:spPr>
          <a:xfrm>
            <a:off x="8840216" y="2974276"/>
            <a:ext cx="2625090" cy="1109980"/>
          </a:xfrm>
          <a:prstGeom prst="rect">
            <a:avLst/>
          </a:prstGeom>
        </p:spPr>
        <p:txBody>
          <a:bodyPr wrap="square" lIns="0" tIns="177800" rIns="0" bIns="0" rtlCol="0" vert="horz">
            <a:spAutoFit/>
          </a:bodyPr>
          <a:lstStyle/>
          <a:p>
            <a:pPr algn="ctr" marR="6350">
              <a:lnSpc>
                <a:spcPct val="100000"/>
              </a:lnSpc>
              <a:spcBef>
                <a:spcPts val="1400"/>
              </a:spcBef>
            </a:pPr>
            <a:r>
              <a:rPr dirty="0" sz="4000" spc="-10" b="1" i="1">
                <a:solidFill>
                  <a:srgbClr val="FFFFFF"/>
                </a:solidFill>
                <a:latin typeface="Arial"/>
                <a:cs typeface="Arial"/>
              </a:rPr>
              <a:t>50,000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approximate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dirty="0" sz="16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redeemers*</a:t>
            </a:r>
            <a:endParaRPr sz="1600">
              <a:latin typeface="Arial"/>
              <a:cs typeface="Arial"/>
            </a:endParaRPr>
          </a:p>
        </p:txBody>
      </p:sp>
      <p:sp>
        <p:nvSpPr>
          <p:cNvPr id="54" name="object 54" descr=""/>
          <p:cNvSpPr/>
          <p:nvPr/>
        </p:nvSpPr>
        <p:spPr>
          <a:xfrm>
            <a:off x="8666860" y="4488815"/>
            <a:ext cx="2955290" cy="1477645"/>
          </a:xfrm>
          <a:custGeom>
            <a:avLst/>
            <a:gdLst/>
            <a:ahLst/>
            <a:cxnLst/>
            <a:rect l="l" t="t" r="r" b="b"/>
            <a:pathLst>
              <a:path w="2955290" h="1477645">
                <a:moveTo>
                  <a:pt x="2894457" y="0"/>
                </a:moveTo>
                <a:lnTo>
                  <a:pt x="60325" y="0"/>
                </a:lnTo>
                <a:lnTo>
                  <a:pt x="36861" y="4748"/>
                </a:lnTo>
                <a:lnTo>
                  <a:pt x="17684" y="17700"/>
                </a:lnTo>
                <a:lnTo>
                  <a:pt x="4746" y="36915"/>
                </a:lnTo>
                <a:lnTo>
                  <a:pt x="0" y="60452"/>
                </a:lnTo>
                <a:lnTo>
                  <a:pt x="0" y="1416888"/>
                </a:lnTo>
                <a:lnTo>
                  <a:pt x="4746" y="1440391"/>
                </a:lnTo>
                <a:lnTo>
                  <a:pt x="17684" y="1459582"/>
                </a:lnTo>
                <a:lnTo>
                  <a:pt x="36861" y="1472520"/>
                </a:lnTo>
                <a:lnTo>
                  <a:pt x="60325" y="1477264"/>
                </a:lnTo>
                <a:lnTo>
                  <a:pt x="2894457" y="1477264"/>
                </a:lnTo>
                <a:lnTo>
                  <a:pt x="2917993" y="1472520"/>
                </a:lnTo>
                <a:lnTo>
                  <a:pt x="2937208" y="1459582"/>
                </a:lnTo>
                <a:lnTo>
                  <a:pt x="2950160" y="1440391"/>
                </a:lnTo>
                <a:lnTo>
                  <a:pt x="2954909" y="1416888"/>
                </a:lnTo>
                <a:lnTo>
                  <a:pt x="2954909" y="60452"/>
                </a:lnTo>
                <a:lnTo>
                  <a:pt x="2950160" y="36915"/>
                </a:lnTo>
                <a:lnTo>
                  <a:pt x="2937208" y="17700"/>
                </a:lnTo>
                <a:lnTo>
                  <a:pt x="2917993" y="4748"/>
                </a:lnTo>
                <a:lnTo>
                  <a:pt x="2894457" y="0"/>
                </a:lnTo>
                <a:close/>
              </a:path>
            </a:pathLst>
          </a:custGeom>
          <a:solidFill>
            <a:srgbClr val="2275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 txBox="1"/>
          <p:nvPr/>
        </p:nvSpPr>
        <p:spPr>
          <a:xfrm>
            <a:off x="9136506" y="4421175"/>
            <a:ext cx="2001520" cy="1310640"/>
          </a:xfrm>
          <a:prstGeom prst="rect">
            <a:avLst/>
          </a:prstGeom>
        </p:spPr>
        <p:txBody>
          <a:bodyPr wrap="square" lIns="0" tIns="147320" rIns="0" bIns="0" rtlCol="0" vert="horz">
            <a:spAutoFit/>
          </a:bodyPr>
          <a:lstStyle/>
          <a:p>
            <a:pPr algn="ctr" marL="13970">
              <a:lnSpc>
                <a:spcPct val="100000"/>
              </a:lnSpc>
              <a:spcBef>
                <a:spcPts val="1160"/>
              </a:spcBef>
            </a:pPr>
            <a:r>
              <a:rPr dirty="0" sz="4000" spc="-170" b="1" i="1">
                <a:solidFill>
                  <a:srgbClr val="FFFFFF"/>
                </a:solidFill>
                <a:latin typeface="Arial"/>
                <a:cs typeface="Arial"/>
              </a:rPr>
              <a:t>+$7.4</a:t>
            </a:r>
            <a:r>
              <a:rPr dirty="0" sz="4000" spc="-29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665" b="1" i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40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  <a:spcBef>
                <a:spcPts val="42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dirty="0" sz="16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interchange revenue*</a:t>
            </a:r>
            <a:endParaRPr sz="160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9035033" y="6086347"/>
            <a:ext cx="2948305" cy="34417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390"/>
              </a:spcBef>
            </a:pPr>
            <a:r>
              <a:rPr dirty="0" sz="800" spc="-70">
                <a:solidFill>
                  <a:srgbClr val="696969"/>
                </a:solidFill>
                <a:latin typeface="Arial"/>
                <a:cs typeface="Arial"/>
              </a:rPr>
              <a:t>SOURCE:</a:t>
            </a:r>
            <a:r>
              <a:rPr dirty="0" sz="800" spc="-5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696969"/>
                </a:solidFill>
                <a:latin typeface="Arial"/>
                <a:cs typeface="Arial"/>
              </a:rPr>
              <a:t>internal</a:t>
            </a:r>
            <a:r>
              <a:rPr dirty="0" sz="800" spc="-20">
                <a:solidFill>
                  <a:srgbClr val="696969"/>
                </a:solidFill>
                <a:latin typeface="Arial"/>
                <a:cs typeface="Arial"/>
              </a:rPr>
              <a:t> ampliFI</a:t>
            </a:r>
            <a:r>
              <a:rPr dirty="0" sz="800" spc="-5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696969"/>
                </a:solidFill>
                <a:latin typeface="Arial"/>
                <a:cs typeface="Arial"/>
              </a:rPr>
              <a:t>client</a:t>
            </a:r>
            <a:r>
              <a:rPr dirty="0" sz="800" spc="-4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696969"/>
                </a:solidFill>
                <a:latin typeface="Arial"/>
                <a:cs typeface="Arial"/>
              </a:rPr>
              <a:t>data</a:t>
            </a:r>
            <a:endParaRPr sz="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295"/>
              </a:spcBef>
            </a:pPr>
            <a:r>
              <a:rPr dirty="0" sz="800">
                <a:solidFill>
                  <a:srgbClr val="696969"/>
                </a:solidFill>
                <a:latin typeface="Arial"/>
                <a:cs typeface="Arial"/>
              </a:rPr>
              <a:t>*</a:t>
            </a:r>
            <a:r>
              <a:rPr dirty="0" sz="800" spc="-15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696969"/>
                </a:solidFill>
                <a:latin typeface="Arial"/>
                <a:cs typeface="Arial"/>
              </a:rPr>
              <a:t>Estimated</a:t>
            </a:r>
            <a:r>
              <a:rPr dirty="0" sz="800" spc="-25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696969"/>
                </a:solidFill>
                <a:latin typeface="Arial"/>
                <a:cs typeface="Arial"/>
              </a:rPr>
              <a:t>impact</a:t>
            </a:r>
            <a:r>
              <a:rPr dirty="0" sz="800" spc="-2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696969"/>
                </a:solidFill>
                <a:latin typeface="Arial"/>
                <a:cs typeface="Arial"/>
              </a:rPr>
              <a:t>for</a:t>
            </a:r>
            <a:r>
              <a:rPr dirty="0" sz="800" spc="-3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696969"/>
                </a:solidFill>
                <a:latin typeface="Arial"/>
                <a:cs typeface="Arial"/>
              </a:rPr>
              <a:t>example</a:t>
            </a:r>
            <a:r>
              <a:rPr dirty="0" sz="800" spc="-1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696969"/>
                </a:solidFill>
                <a:latin typeface="Arial"/>
                <a:cs typeface="Arial"/>
              </a:rPr>
              <a:t>only,</a:t>
            </a:r>
            <a:r>
              <a:rPr dirty="0" sz="800" spc="-15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696969"/>
                </a:solidFill>
                <a:latin typeface="Arial"/>
                <a:cs typeface="Arial"/>
              </a:rPr>
              <a:t>assuming</a:t>
            </a:r>
            <a:r>
              <a:rPr dirty="0" sz="800" spc="-2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800" spc="-70">
                <a:solidFill>
                  <a:srgbClr val="696969"/>
                </a:solidFill>
                <a:latin typeface="Arial"/>
                <a:cs typeface="Arial"/>
              </a:rPr>
              <a:t>1.8%</a:t>
            </a:r>
            <a:r>
              <a:rPr dirty="0" sz="800" spc="-45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696969"/>
                </a:solidFill>
                <a:latin typeface="Arial"/>
                <a:cs typeface="Arial"/>
              </a:rPr>
              <a:t>exchange</a:t>
            </a:r>
            <a:r>
              <a:rPr dirty="0" sz="800" spc="-45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696969"/>
                </a:solidFill>
                <a:latin typeface="Arial"/>
                <a:cs typeface="Arial"/>
              </a:rPr>
              <a:t>rate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0730" cy="1501775"/>
            <a:chOff x="0" y="0"/>
            <a:chExt cx="12190730" cy="1501775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2190730" cy="1313180"/>
            </a:xfrm>
            <a:custGeom>
              <a:avLst/>
              <a:gdLst/>
              <a:ahLst/>
              <a:cxnLst/>
              <a:rect l="l" t="t" r="r" b="b"/>
              <a:pathLst>
                <a:path w="12190730" h="1313180">
                  <a:moveTo>
                    <a:pt x="12190730" y="0"/>
                  </a:moveTo>
                  <a:lnTo>
                    <a:pt x="0" y="0"/>
                  </a:lnTo>
                  <a:lnTo>
                    <a:pt x="0" y="1312926"/>
                  </a:lnTo>
                  <a:lnTo>
                    <a:pt x="12190730" y="1312926"/>
                  </a:lnTo>
                  <a:lnTo>
                    <a:pt x="12190730" y="0"/>
                  </a:lnTo>
                  <a:close/>
                </a:path>
              </a:pathLst>
            </a:custGeom>
            <a:solidFill>
              <a:srgbClr val="251B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312925"/>
              <a:ext cx="12190730" cy="189230"/>
            </a:xfrm>
            <a:custGeom>
              <a:avLst/>
              <a:gdLst/>
              <a:ahLst/>
              <a:cxnLst/>
              <a:rect l="l" t="t" r="r" b="b"/>
              <a:pathLst>
                <a:path w="12190730" h="189230">
                  <a:moveTo>
                    <a:pt x="12190730" y="0"/>
                  </a:moveTo>
                  <a:lnTo>
                    <a:pt x="0" y="0"/>
                  </a:lnTo>
                  <a:lnTo>
                    <a:pt x="0" y="188849"/>
                  </a:lnTo>
                  <a:lnTo>
                    <a:pt x="12190730" y="188849"/>
                  </a:lnTo>
                  <a:lnTo>
                    <a:pt x="12190730" y="0"/>
                  </a:lnTo>
                  <a:close/>
                </a:path>
              </a:pathLst>
            </a:custGeom>
            <a:solidFill>
              <a:srgbClr val="F8A73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1238973" y="6464115"/>
            <a:ext cx="1275715" cy="291465"/>
            <a:chOff x="1238973" y="6464115"/>
            <a:chExt cx="1275715" cy="291465"/>
          </a:xfrm>
        </p:grpSpPr>
        <p:sp>
          <p:nvSpPr>
            <p:cNvPr id="6" name="object 6" descr=""/>
            <p:cNvSpPr/>
            <p:nvPr/>
          </p:nvSpPr>
          <p:spPr>
            <a:xfrm>
              <a:off x="1245323" y="6470465"/>
              <a:ext cx="1263015" cy="278765"/>
            </a:xfrm>
            <a:custGeom>
              <a:avLst/>
              <a:gdLst/>
              <a:ahLst/>
              <a:cxnLst/>
              <a:rect l="l" t="t" r="r" b="b"/>
              <a:pathLst>
                <a:path w="1263014" h="278765">
                  <a:moveTo>
                    <a:pt x="1262748" y="0"/>
                  </a:moveTo>
                  <a:lnTo>
                    <a:pt x="0" y="0"/>
                  </a:lnTo>
                  <a:lnTo>
                    <a:pt x="0" y="278676"/>
                  </a:lnTo>
                  <a:lnTo>
                    <a:pt x="1262748" y="278676"/>
                  </a:lnTo>
                  <a:lnTo>
                    <a:pt x="1262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245323" y="6470465"/>
              <a:ext cx="1263015" cy="278765"/>
            </a:xfrm>
            <a:custGeom>
              <a:avLst/>
              <a:gdLst/>
              <a:ahLst/>
              <a:cxnLst/>
              <a:rect l="l" t="t" r="r" b="b"/>
              <a:pathLst>
                <a:path w="1263014" h="278765">
                  <a:moveTo>
                    <a:pt x="0" y="278676"/>
                  </a:moveTo>
                  <a:lnTo>
                    <a:pt x="1262748" y="278676"/>
                  </a:lnTo>
                  <a:lnTo>
                    <a:pt x="1262748" y="0"/>
                  </a:lnTo>
                  <a:lnTo>
                    <a:pt x="0" y="0"/>
                  </a:lnTo>
                  <a:lnTo>
                    <a:pt x="0" y="2786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4310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95"/>
              </a:spcBef>
            </a:pPr>
            <a:r>
              <a:rPr dirty="0" spc="-245"/>
              <a:t>The</a:t>
            </a:r>
            <a:r>
              <a:rPr dirty="0" spc="-120"/>
              <a:t> </a:t>
            </a:r>
            <a:r>
              <a:rPr dirty="0" spc="-175"/>
              <a:t>Impact</a:t>
            </a:r>
            <a:r>
              <a:rPr dirty="0" spc="-100"/>
              <a:t> </a:t>
            </a:r>
            <a:r>
              <a:rPr dirty="0" spc="-135"/>
              <a:t>of</a:t>
            </a:r>
            <a:r>
              <a:rPr dirty="0" spc="-110"/>
              <a:t> </a:t>
            </a:r>
            <a:r>
              <a:rPr dirty="0" spc="-229"/>
              <a:t>Redemptions</a:t>
            </a:r>
            <a:r>
              <a:rPr dirty="0" spc="-110"/>
              <a:t> </a:t>
            </a:r>
            <a:r>
              <a:rPr dirty="0" spc="-229"/>
              <a:t>on</a:t>
            </a:r>
            <a:r>
              <a:rPr dirty="0" spc="-114"/>
              <a:t> </a:t>
            </a:r>
            <a:r>
              <a:rPr dirty="0" spc="-225"/>
              <a:t>Cardholder</a:t>
            </a:r>
            <a:r>
              <a:rPr dirty="0" spc="-65"/>
              <a:t> </a:t>
            </a:r>
            <a:r>
              <a:rPr dirty="0" spc="-135"/>
              <a:t>Retention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32040" y="1928939"/>
            <a:ext cx="4263390" cy="394335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2948" y="1764792"/>
            <a:ext cx="3983863" cy="3805047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4574794" y="1764792"/>
            <a:ext cx="2589530" cy="4790440"/>
            <a:chOff x="4574794" y="1764792"/>
            <a:chExt cx="2589530" cy="479044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4794" y="4174464"/>
              <a:ext cx="2589276" cy="23806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4794" y="1764792"/>
              <a:ext cx="2589276" cy="23806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38973" y="6464115"/>
            <a:ext cx="1275715" cy="291465"/>
            <a:chOff x="1238973" y="6464115"/>
            <a:chExt cx="1275715" cy="291465"/>
          </a:xfrm>
        </p:grpSpPr>
        <p:sp>
          <p:nvSpPr>
            <p:cNvPr id="3" name="object 3" descr=""/>
            <p:cNvSpPr/>
            <p:nvPr/>
          </p:nvSpPr>
          <p:spPr>
            <a:xfrm>
              <a:off x="1245323" y="6470465"/>
              <a:ext cx="1263015" cy="278765"/>
            </a:xfrm>
            <a:custGeom>
              <a:avLst/>
              <a:gdLst/>
              <a:ahLst/>
              <a:cxnLst/>
              <a:rect l="l" t="t" r="r" b="b"/>
              <a:pathLst>
                <a:path w="1263014" h="278765">
                  <a:moveTo>
                    <a:pt x="1262748" y="0"/>
                  </a:moveTo>
                  <a:lnTo>
                    <a:pt x="0" y="0"/>
                  </a:lnTo>
                  <a:lnTo>
                    <a:pt x="0" y="278676"/>
                  </a:lnTo>
                  <a:lnTo>
                    <a:pt x="1262748" y="278676"/>
                  </a:lnTo>
                  <a:lnTo>
                    <a:pt x="1262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245323" y="6470465"/>
              <a:ext cx="1263015" cy="278765"/>
            </a:xfrm>
            <a:custGeom>
              <a:avLst/>
              <a:gdLst/>
              <a:ahLst/>
              <a:cxnLst/>
              <a:rect l="l" t="t" r="r" b="b"/>
              <a:pathLst>
                <a:path w="1263014" h="278765">
                  <a:moveTo>
                    <a:pt x="0" y="278676"/>
                  </a:moveTo>
                  <a:lnTo>
                    <a:pt x="1262748" y="278676"/>
                  </a:lnTo>
                  <a:lnTo>
                    <a:pt x="1262748" y="0"/>
                  </a:lnTo>
                  <a:lnTo>
                    <a:pt x="0" y="0"/>
                  </a:lnTo>
                  <a:lnTo>
                    <a:pt x="0" y="2786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7799831" y="1792223"/>
            <a:ext cx="4059554" cy="4224655"/>
          </a:xfrm>
          <a:custGeom>
            <a:avLst/>
            <a:gdLst/>
            <a:ahLst/>
            <a:cxnLst/>
            <a:rect l="l" t="t" r="r" b="b"/>
            <a:pathLst>
              <a:path w="4059554" h="4224655">
                <a:moveTo>
                  <a:pt x="4059047" y="0"/>
                </a:moveTo>
                <a:lnTo>
                  <a:pt x="0" y="0"/>
                </a:lnTo>
                <a:lnTo>
                  <a:pt x="0" y="4224528"/>
                </a:lnTo>
                <a:lnTo>
                  <a:pt x="4059047" y="4224528"/>
                </a:lnTo>
                <a:lnTo>
                  <a:pt x="4059047" y="0"/>
                </a:lnTo>
                <a:close/>
              </a:path>
            </a:pathLst>
          </a:custGeom>
          <a:solidFill>
            <a:srgbClr val="243C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8031226" y="1963928"/>
            <a:ext cx="3694429" cy="392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99085" marR="606425" indent="-287020">
              <a:lnSpc>
                <a:spcPct val="100000"/>
              </a:lnSpc>
              <a:spcBef>
                <a:spcPts val="100"/>
              </a:spcBef>
              <a:buClr>
                <a:srgbClr val="2275BA"/>
              </a:buClr>
              <a:buSzPct val="150000"/>
              <a:buFont typeface="Arial"/>
              <a:buChar char="•"/>
              <a:tabLst>
                <a:tab pos="299085" algn="l"/>
              </a:tabLst>
            </a:pP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Single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sign-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25">
                <a:solidFill>
                  <a:srgbClr val="FFFFFF"/>
                </a:solidFill>
                <a:latin typeface="Arial"/>
                <a:cs typeface="Arial"/>
              </a:rPr>
              <a:t>(SSO)</a:t>
            </a:r>
            <a:r>
              <a:rPr dirty="0" sz="18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API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integration with</a:t>
            </a:r>
            <a:r>
              <a:rPr dirty="0" sz="1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digital platforms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Clr>
                <a:srgbClr val="2275BA"/>
              </a:buClr>
              <a:buSzPct val="150000"/>
              <a:buChar char="•"/>
              <a:tabLst>
                <a:tab pos="299085" algn="l"/>
              </a:tabLst>
            </a:pP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Customizable</a:t>
            </a:r>
            <a:r>
              <a:rPr dirty="0" sz="1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FI’s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branding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requirements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Clr>
                <a:srgbClr val="2275BA"/>
              </a:buClr>
              <a:buSzPct val="150000"/>
              <a:buChar char="•"/>
              <a:tabLst>
                <a:tab pos="299085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art,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modern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design</a:t>
            </a:r>
            <a:endParaRPr sz="1800">
              <a:latin typeface="Arial"/>
              <a:cs typeface="Arial"/>
            </a:endParaRPr>
          </a:p>
          <a:p>
            <a:pPr marL="299085" marR="199390" indent="-287020">
              <a:lnSpc>
                <a:spcPct val="100000"/>
              </a:lnSpc>
              <a:spcBef>
                <a:spcPts val="1200"/>
              </a:spcBef>
              <a:buClr>
                <a:srgbClr val="2275BA"/>
              </a:buClr>
              <a:buSzPct val="150000"/>
              <a:buChar char="•"/>
              <a:tabLst>
                <a:tab pos="299085" algn="l"/>
              </a:tabLst>
            </a:pP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Fully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mobile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responsive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ADA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compliant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1200"/>
              </a:spcBef>
              <a:buClr>
                <a:srgbClr val="2275BA"/>
              </a:buClr>
              <a:buSzPct val="150000"/>
              <a:buChar char="•"/>
              <a:tabLst>
                <a:tab pos="299085" algn="l"/>
              </a:tabLst>
            </a:pP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intuitive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experience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easy rewards</a:t>
            </a:r>
            <a:r>
              <a:rPr dirty="0" sz="1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browsing</a:t>
            </a:r>
            <a:r>
              <a:rPr dirty="0" sz="1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account 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summary</a:t>
            </a:r>
            <a:r>
              <a:rPr dirty="0" sz="18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well</a:t>
            </a:r>
            <a:r>
              <a:rPr dirty="0" sz="1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quick</a:t>
            </a:r>
            <a:r>
              <a:rPr dirty="0" sz="1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check-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90220" y="1313675"/>
            <a:ext cx="7226300" cy="5440045"/>
            <a:chOff x="190220" y="1313675"/>
            <a:chExt cx="7226300" cy="5440045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9270" y="1332725"/>
              <a:ext cx="5418201" cy="4401185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99745" y="1323200"/>
              <a:ext cx="5437505" cy="4420235"/>
            </a:xfrm>
            <a:custGeom>
              <a:avLst/>
              <a:gdLst/>
              <a:ahLst/>
              <a:cxnLst/>
              <a:rect l="l" t="t" r="r" b="b"/>
              <a:pathLst>
                <a:path w="5437505" h="4420235">
                  <a:moveTo>
                    <a:pt x="0" y="4420235"/>
                  </a:moveTo>
                  <a:lnTo>
                    <a:pt x="5437251" y="4420235"/>
                  </a:lnTo>
                  <a:lnTo>
                    <a:pt x="5437251" y="0"/>
                  </a:lnTo>
                  <a:lnTo>
                    <a:pt x="0" y="0"/>
                  </a:lnTo>
                  <a:lnTo>
                    <a:pt x="0" y="4420235"/>
                  </a:lnTo>
                  <a:close/>
                </a:path>
              </a:pathLst>
            </a:custGeom>
            <a:ln w="19049">
              <a:solidFill>
                <a:srgbClr val="243C5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8259" y="4810116"/>
              <a:ext cx="3538474" cy="1924050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3848734" y="4800591"/>
              <a:ext cx="3557904" cy="1943100"/>
            </a:xfrm>
            <a:custGeom>
              <a:avLst/>
              <a:gdLst/>
              <a:ahLst/>
              <a:cxnLst/>
              <a:rect l="l" t="t" r="r" b="b"/>
              <a:pathLst>
                <a:path w="3557904" h="1943100">
                  <a:moveTo>
                    <a:pt x="0" y="1943100"/>
                  </a:moveTo>
                  <a:lnTo>
                    <a:pt x="3557651" y="1943100"/>
                  </a:lnTo>
                  <a:lnTo>
                    <a:pt x="3557651" y="0"/>
                  </a:lnTo>
                  <a:lnTo>
                    <a:pt x="0" y="0"/>
                  </a:lnTo>
                  <a:lnTo>
                    <a:pt x="0" y="1943100"/>
                  </a:lnTo>
                  <a:close/>
                </a:path>
              </a:pathLst>
            </a:custGeom>
            <a:ln w="19050">
              <a:solidFill>
                <a:srgbClr val="243D5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7625">
              <a:lnSpc>
                <a:spcPct val="100000"/>
              </a:lnSpc>
              <a:spcBef>
                <a:spcPts val="95"/>
              </a:spcBef>
            </a:pPr>
            <a:r>
              <a:rPr dirty="0" spc="-290">
                <a:solidFill>
                  <a:srgbClr val="E7E6E6"/>
                </a:solidFill>
              </a:rPr>
              <a:t>Custom</a:t>
            </a:r>
            <a:r>
              <a:rPr dirty="0" spc="-90">
                <a:solidFill>
                  <a:srgbClr val="E7E6E6"/>
                </a:solidFill>
              </a:rPr>
              <a:t> </a:t>
            </a:r>
            <a:r>
              <a:rPr dirty="0" spc="-240">
                <a:solidFill>
                  <a:srgbClr val="E7E6E6"/>
                </a:solidFill>
              </a:rPr>
              <a:t>Branded</a:t>
            </a:r>
            <a:r>
              <a:rPr dirty="0" spc="-80">
                <a:solidFill>
                  <a:srgbClr val="E7E6E6"/>
                </a:solidFill>
              </a:rPr>
              <a:t> </a:t>
            </a:r>
            <a:r>
              <a:rPr dirty="0" spc="-200">
                <a:solidFill>
                  <a:srgbClr val="E7E6E6"/>
                </a:solidFill>
              </a:rPr>
              <a:t>Website</a:t>
            </a:r>
            <a:r>
              <a:rPr dirty="0" spc="-75">
                <a:solidFill>
                  <a:srgbClr val="E7E6E6"/>
                </a:solidFill>
              </a:rPr>
              <a:t> </a:t>
            </a:r>
            <a:r>
              <a:rPr dirty="0" spc="-210">
                <a:solidFill>
                  <a:srgbClr val="E7E6E6"/>
                </a:solidFill>
              </a:rPr>
              <a:t>Experience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0984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4768" y="1012063"/>
            <a:ext cx="4798060" cy="1763395"/>
          </a:xfrm>
          <a:prstGeom prst="rect"/>
        </p:spPr>
        <p:txBody>
          <a:bodyPr wrap="square" lIns="0" tIns="116205" rIns="0" bIns="0" rtlCol="0" vert="horz">
            <a:spAutoFit/>
          </a:bodyPr>
          <a:lstStyle/>
          <a:p>
            <a:pPr marL="928369" marR="5080" indent="-916305">
              <a:lnSpc>
                <a:spcPts val="6480"/>
              </a:lnSpc>
              <a:spcBef>
                <a:spcPts val="915"/>
              </a:spcBef>
            </a:pPr>
            <a:r>
              <a:rPr dirty="0" sz="6000" spc="-390">
                <a:solidFill>
                  <a:srgbClr val="241F57"/>
                </a:solidFill>
              </a:rPr>
              <a:t>ampliFI</a:t>
            </a:r>
            <a:r>
              <a:rPr dirty="0" sz="6000" spc="-310">
                <a:solidFill>
                  <a:srgbClr val="241F57"/>
                </a:solidFill>
              </a:rPr>
              <a:t> </a:t>
            </a:r>
            <a:r>
              <a:rPr dirty="0" sz="6000" spc="-480">
                <a:solidFill>
                  <a:srgbClr val="241F57"/>
                </a:solidFill>
              </a:rPr>
              <a:t>Loyalty </a:t>
            </a:r>
            <a:r>
              <a:rPr dirty="0" sz="6000" spc="-500">
                <a:solidFill>
                  <a:srgbClr val="241F57"/>
                </a:solidFill>
              </a:rPr>
              <a:t>Solutions</a:t>
            </a:r>
            <a:endParaRPr sz="6000"/>
          </a:p>
        </p:txBody>
      </p:sp>
      <p:sp>
        <p:nvSpPr>
          <p:cNvPr id="4" name="object 4" descr=""/>
          <p:cNvSpPr txBox="1"/>
          <p:nvPr/>
        </p:nvSpPr>
        <p:spPr>
          <a:xfrm>
            <a:off x="7270242" y="3096514"/>
            <a:ext cx="40805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0" i="1">
                <a:solidFill>
                  <a:srgbClr val="241F57"/>
                </a:solidFill>
                <a:latin typeface="Arial"/>
                <a:cs typeface="Arial"/>
              </a:rPr>
              <a:t>Mike</a:t>
            </a:r>
            <a:r>
              <a:rPr dirty="0" sz="2400" spc="-90" i="1">
                <a:solidFill>
                  <a:srgbClr val="241F57"/>
                </a:solidFill>
                <a:latin typeface="Arial"/>
                <a:cs typeface="Arial"/>
              </a:rPr>
              <a:t> </a:t>
            </a:r>
            <a:r>
              <a:rPr dirty="0" sz="2400" spc="-114" i="1">
                <a:solidFill>
                  <a:srgbClr val="241F57"/>
                </a:solidFill>
                <a:latin typeface="Arial"/>
                <a:cs typeface="Arial"/>
              </a:rPr>
              <a:t>Hamblin</a:t>
            </a:r>
            <a:r>
              <a:rPr dirty="0" sz="2400" spc="-70" i="1">
                <a:solidFill>
                  <a:srgbClr val="241F57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41F57"/>
                </a:solidFill>
                <a:latin typeface="Arial"/>
                <a:cs typeface="Arial"/>
              </a:rPr>
              <a:t>&amp;</a:t>
            </a:r>
            <a:r>
              <a:rPr dirty="0" sz="2400" spc="-75" i="1">
                <a:solidFill>
                  <a:srgbClr val="241F57"/>
                </a:solidFill>
                <a:latin typeface="Arial"/>
                <a:cs typeface="Arial"/>
              </a:rPr>
              <a:t> </a:t>
            </a:r>
            <a:r>
              <a:rPr dirty="0" sz="2400" spc="-130" i="1">
                <a:solidFill>
                  <a:srgbClr val="241F57"/>
                </a:solidFill>
                <a:latin typeface="Arial"/>
                <a:cs typeface="Arial"/>
              </a:rPr>
              <a:t>Courtney</a:t>
            </a:r>
            <a:r>
              <a:rPr dirty="0" sz="2400" spc="-110" i="1">
                <a:solidFill>
                  <a:srgbClr val="241F57"/>
                </a:solidFill>
                <a:latin typeface="Arial"/>
                <a:cs typeface="Arial"/>
              </a:rPr>
              <a:t> </a:t>
            </a:r>
            <a:r>
              <a:rPr dirty="0" sz="2400" spc="-35" i="1">
                <a:solidFill>
                  <a:srgbClr val="241F57"/>
                </a:solidFill>
                <a:latin typeface="Arial"/>
                <a:cs typeface="Arial"/>
              </a:rPr>
              <a:t>Wingo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7779257" y="4187050"/>
            <a:ext cx="3343910" cy="2218690"/>
          </a:xfrm>
          <a:custGeom>
            <a:avLst/>
            <a:gdLst/>
            <a:ahLst/>
            <a:cxnLst/>
            <a:rect l="l" t="t" r="r" b="b"/>
            <a:pathLst>
              <a:path w="3343909" h="2218690">
                <a:moveTo>
                  <a:pt x="0" y="930668"/>
                </a:moveTo>
                <a:lnTo>
                  <a:pt x="3343529" y="930668"/>
                </a:lnTo>
                <a:lnTo>
                  <a:pt x="3343529" y="0"/>
                </a:lnTo>
                <a:lnTo>
                  <a:pt x="0" y="0"/>
                </a:lnTo>
                <a:lnTo>
                  <a:pt x="0" y="930668"/>
                </a:lnTo>
                <a:close/>
              </a:path>
              <a:path w="3343909" h="2218690">
                <a:moveTo>
                  <a:pt x="0" y="2218677"/>
                </a:moveTo>
                <a:lnTo>
                  <a:pt x="3343529" y="2218677"/>
                </a:lnTo>
                <a:lnTo>
                  <a:pt x="3343529" y="1288008"/>
                </a:lnTo>
                <a:lnTo>
                  <a:pt x="0" y="1288008"/>
                </a:lnTo>
                <a:lnTo>
                  <a:pt x="0" y="2218677"/>
                </a:lnTo>
                <a:close/>
              </a:path>
            </a:pathLst>
          </a:custGeom>
          <a:ln w="31750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097686" y="2853308"/>
            <a:ext cx="3857625" cy="1367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00025" marR="5080" indent="-187960">
              <a:lnSpc>
                <a:spcPct val="100000"/>
              </a:lnSpc>
              <a:spcBef>
                <a:spcPts val="105"/>
              </a:spcBef>
            </a:pPr>
            <a:r>
              <a:rPr dirty="0" sz="4400" spc="-315" b="1">
                <a:solidFill>
                  <a:srgbClr val="FFFFFF"/>
                </a:solidFill>
                <a:latin typeface="Arial"/>
                <a:cs typeface="Arial"/>
              </a:rPr>
              <a:t>CREDIT</a:t>
            </a:r>
            <a:r>
              <a:rPr dirty="0" sz="4400" spc="3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00" spc="-30" b="1">
                <a:solidFill>
                  <a:srgbClr val="FFFFFF"/>
                </a:solidFill>
                <a:latin typeface="Arial"/>
                <a:cs typeface="Arial"/>
              </a:rPr>
              <a:t>UNION </a:t>
            </a:r>
            <a:r>
              <a:rPr dirty="0" sz="4400" spc="-265" b="1">
                <a:solidFill>
                  <a:srgbClr val="FFFFFF"/>
                </a:solidFill>
                <a:latin typeface="Arial"/>
                <a:cs typeface="Arial"/>
              </a:rPr>
              <a:t>APPLICATION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962276" y="968883"/>
            <a:ext cx="8788400" cy="5334635"/>
            <a:chOff x="1962276" y="968883"/>
            <a:chExt cx="8788400" cy="533463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2276" y="968883"/>
              <a:ext cx="1894204" cy="188734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81288" y="5577636"/>
              <a:ext cx="2469133" cy="72548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82279" y="4194302"/>
              <a:ext cx="1737359" cy="9306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7087" y="1701545"/>
            <a:ext cx="9920605" cy="340232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0029" indent="-227329">
              <a:lnSpc>
                <a:spcPts val="3329"/>
              </a:lnSpc>
              <a:spcBef>
                <a:spcPts val="95"/>
              </a:spcBef>
              <a:buClr>
                <a:srgbClr val="283B46"/>
              </a:buClr>
              <a:buFont typeface="Arial"/>
              <a:buChar char="•"/>
              <a:tabLst>
                <a:tab pos="240029" algn="l"/>
              </a:tabLst>
            </a:pPr>
            <a:r>
              <a:rPr dirty="0" sz="2800" spc="-105">
                <a:solidFill>
                  <a:srgbClr val="283B46"/>
                </a:solidFill>
                <a:latin typeface="Arial"/>
                <a:cs typeface="Arial"/>
              </a:rPr>
              <a:t>What</a:t>
            </a:r>
            <a:r>
              <a:rPr dirty="0" sz="2800" spc="-114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800" spc="-125">
                <a:solidFill>
                  <a:srgbClr val="283B46"/>
                </a:solidFill>
                <a:latin typeface="Arial"/>
                <a:cs typeface="Arial"/>
              </a:rPr>
              <a:t>problems</a:t>
            </a:r>
            <a:r>
              <a:rPr dirty="0" sz="2800" spc="-9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800" spc="-70">
                <a:solidFill>
                  <a:srgbClr val="283B46"/>
                </a:solidFill>
                <a:latin typeface="Arial"/>
                <a:cs typeface="Arial"/>
              </a:rPr>
              <a:t>did</a:t>
            </a:r>
            <a:r>
              <a:rPr dirty="0" sz="2800" spc="-10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800" spc="-40">
                <a:solidFill>
                  <a:srgbClr val="283B46"/>
                </a:solidFill>
                <a:latin typeface="Arial"/>
                <a:cs typeface="Arial"/>
              </a:rPr>
              <a:t>the</a:t>
            </a:r>
            <a:r>
              <a:rPr dirty="0" sz="2800" spc="-12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800" spc="-65">
                <a:solidFill>
                  <a:srgbClr val="283B46"/>
                </a:solidFill>
                <a:latin typeface="Arial"/>
                <a:cs typeface="Arial"/>
              </a:rPr>
              <a:t>product</a:t>
            </a:r>
            <a:r>
              <a:rPr dirty="0" sz="2800" spc="-8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800" spc="-100">
                <a:solidFill>
                  <a:srgbClr val="283B46"/>
                </a:solidFill>
                <a:latin typeface="Arial"/>
                <a:cs typeface="Arial"/>
              </a:rPr>
              <a:t>help </a:t>
            </a:r>
            <a:r>
              <a:rPr dirty="0" sz="2800" spc="-10">
                <a:solidFill>
                  <a:srgbClr val="283B46"/>
                </a:solidFill>
                <a:latin typeface="Arial"/>
                <a:cs typeface="Arial"/>
              </a:rPr>
              <a:t>solve?</a:t>
            </a:r>
            <a:endParaRPr sz="2800">
              <a:latin typeface="Arial"/>
              <a:cs typeface="Arial"/>
            </a:endParaRPr>
          </a:p>
          <a:p>
            <a:pPr lvl="1" marL="697230" indent="-227329">
              <a:lnSpc>
                <a:spcPts val="2810"/>
              </a:lnSpc>
              <a:buChar char="•"/>
              <a:tabLst>
                <a:tab pos="697230" algn="l"/>
              </a:tabLst>
            </a:pPr>
            <a:r>
              <a:rPr dirty="0" sz="2400" spc="-150">
                <a:solidFill>
                  <a:srgbClr val="283B46"/>
                </a:solidFill>
                <a:latin typeface="Arial"/>
                <a:cs typeface="Arial"/>
              </a:rPr>
              <a:t>Custom-</a:t>
            </a:r>
            <a:r>
              <a:rPr dirty="0" sz="2400" spc="-105">
                <a:solidFill>
                  <a:srgbClr val="283B46"/>
                </a:solidFill>
                <a:latin typeface="Arial"/>
                <a:cs typeface="Arial"/>
              </a:rPr>
              <a:t>branded</a:t>
            </a:r>
            <a:r>
              <a:rPr dirty="0" sz="2400" spc="-9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05">
                <a:solidFill>
                  <a:srgbClr val="283B46"/>
                </a:solidFill>
                <a:latin typeface="Arial"/>
                <a:cs typeface="Arial"/>
              </a:rPr>
              <a:t>program</a:t>
            </a:r>
            <a:r>
              <a:rPr dirty="0" sz="2400" spc="-8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35">
                <a:solidFill>
                  <a:srgbClr val="283B46"/>
                </a:solidFill>
                <a:latin typeface="Arial"/>
                <a:cs typeface="Arial"/>
              </a:rPr>
              <a:t>name</a:t>
            </a:r>
            <a:r>
              <a:rPr dirty="0" sz="2400" spc="-8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30">
                <a:solidFill>
                  <a:srgbClr val="283B46"/>
                </a:solidFill>
                <a:latin typeface="Arial"/>
                <a:cs typeface="Arial"/>
              </a:rPr>
              <a:t>and</a:t>
            </a:r>
            <a:r>
              <a:rPr dirty="0" sz="2400" spc="-8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283B46"/>
                </a:solidFill>
                <a:latin typeface="Arial"/>
                <a:cs typeface="Arial"/>
              </a:rPr>
              <a:t>website</a:t>
            </a:r>
            <a:endParaRPr sz="2400">
              <a:latin typeface="Arial"/>
              <a:cs typeface="Arial"/>
            </a:endParaRPr>
          </a:p>
          <a:p>
            <a:pPr lvl="1" marL="697230" indent="-227329">
              <a:lnSpc>
                <a:spcPts val="2805"/>
              </a:lnSpc>
              <a:buChar char="•"/>
              <a:tabLst>
                <a:tab pos="697230" algn="l"/>
              </a:tabLst>
            </a:pPr>
            <a:r>
              <a:rPr dirty="0" sz="2400" spc="-105">
                <a:solidFill>
                  <a:srgbClr val="283B46"/>
                </a:solidFill>
                <a:latin typeface="Arial"/>
                <a:cs typeface="Arial"/>
              </a:rPr>
              <a:t>Members</a:t>
            </a:r>
            <a:r>
              <a:rPr dirty="0" sz="2400" spc="-12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283B46"/>
                </a:solidFill>
                <a:latin typeface="Arial"/>
                <a:cs typeface="Arial"/>
              </a:rPr>
              <a:t>more</a:t>
            </a:r>
            <a:r>
              <a:rPr dirty="0" sz="2400" spc="-11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283B46"/>
                </a:solidFill>
                <a:latin typeface="Arial"/>
                <a:cs typeface="Arial"/>
              </a:rPr>
              <a:t>actively</a:t>
            </a:r>
            <a:r>
              <a:rPr dirty="0" sz="2400" spc="-10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55">
                <a:solidFill>
                  <a:srgbClr val="283B46"/>
                </a:solidFill>
                <a:latin typeface="Arial"/>
                <a:cs typeface="Arial"/>
              </a:rPr>
              <a:t>engaging</a:t>
            </a:r>
            <a:r>
              <a:rPr dirty="0" sz="2400" spc="-12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83B46"/>
                </a:solidFill>
                <a:latin typeface="Arial"/>
                <a:cs typeface="Arial"/>
              </a:rPr>
              <a:t>with</a:t>
            </a:r>
            <a:r>
              <a:rPr dirty="0" sz="2400" spc="-10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40">
                <a:solidFill>
                  <a:srgbClr val="283B46"/>
                </a:solidFill>
                <a:latin typeface="Arial"/>
                <a:cs typeface="Arial"/>
              </a:rPr>
              <a:t>the</a:t>
            </a:r>
            <a:r>
              <a:rPr dirty="0" sz="2400" spc="-11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14">
                <a:solidFill>
                  <a:srgbClr val="283B46"/>
                </a:solidFill>
                <a:latin typeface="Arial"/>
                <a:cs typeface="Arial"/>
              </a:rPr>
              <a:t>rewards</a:t>
            </a:r>
            <a:r>
              <a:rPr dirty="0" sz="2400" spc="-10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283B46"/>
                </a:solidFill>
                <a:latin typeface="Arial"/>
                <a:cs typeface="Arial"/>
              </a:rPr>
              <a:t>program</a:t>
            </a:r>
            <a:endParaRPr sz="2400">
              <a:latin typeface="Arial"/>
              <a:cs typeface="Arial"/>
            </a:endParaRPr>
          </a:p>
          <a:p>
            <a:pPr lvl="1" marL="697230" indent="-227329">
              <a:lnSpc>
                <a:spcPts val="2845"/>
              </a:lnSpc>
              <a:buChar char="•"/>
              <a:tabLst>
                <a:tab pos="697230" algn="l"/>
              </a:tabLst>
            </a:pPr>
            <a:r>
              <a:rPr dirty="0" sz="2400" spc="-55">
                <a:solidFill>
                  <a:srgbClr val="283B46"/>
                </a:solidFill>
                <a:latin typeface="Arial"/>
                <a:cs typeface="Arial"/>
              </a:rPr>
              <a:t>More</a:t>
            </a:r>
            <a:r>
              <a:rPr dirty="0" sz="2400" spc="-3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283B46"/>
                </a:solidFill>
                <a:latin typeface="Arial"/>
                <a:cs typeface="Arial"/>
              </a:rPr>
              <a:t>real-</a:t>
            </a:r>
            <a:r>
              <a:rPr dirty="0" sz="2400" spc="-25">
                <a:solidFill>
                  <a:srgbClr val="283B46"/>
                </a:solidFill>
                <a:latin typeface="Arial"/>
                <a:cs typeface="Arial"/>
              </a:rPr>
              <a:t>time</a:t>
            </a:r>
            <a:r>
              <a:rPr dirty="0" sz="2400" spc="-4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283B46"/>
                </a:solidFill>
                <a:latin typeface="Arial"/>
                <a:cs typeface="Arial"/>
              </a:rPr>
              <a:t>redemption</a:t>
            </a:r>
            <a:r>
              <a:rPr dirty="0" sz="2400" spc="-4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283B46"/>
                </a:solidFill>
                <a:latin typeface="Arial"/>
                <a:cs typeface="Arial"/>
              </a:rPr>
              <a:t>options</a:t>
            </a:r>
            <a:r>
              <a:rPr dirty="0" sz="2400" spc="-4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60">
                <a:solidFill>
                  <a:srgbClr val="283B46"/>
                </a:solidFill>
                <a:latin typeface="Arial"/>
                <a:cs typeface="Arial"/>
              </a:rPr>
              <a:t>(utilize</a:t>
            </a:r>
            <a:r>
              <a:rPr dirty="0" sz="2400" spc="-5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05">
                <a:solidFill>
                  <a:srgbClr val="283B46"/>
                </a:solidFill>
                <a:latin typeface="Arial"/>
                <a:cs typeface="Arial"/>
              </a:rPr>
              <a:t>new</a:t>
            </a:r>
            <a:r>
              <a:rPr dirty="0" sz="2400" spc="-3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83B46"/>
                </a:solidFill>
                <a:latin typeface="Arial"/>
                <a:cs typeface="Arial"/>
              </a:rPr>
              <a:t>“throttling”</a:t>
            </a:r>
            <a:r>
              <a:rPr dirty="0" sz="2400" spc="-6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283B46"/>
                </a:solidFill>
                <a:latin typeface="Arial"/>
                <a:cs typeface="Arial"/>
              </a:rPr>
              <a:t>feature)</a:t>
            </a:r>
            <a:endParaRPr sz="2400">
              <a:latin typeface="Arial"/>
              <a:cs typeface="Arial"/>
            </a:endParaRPr>
          </a:p>
          <a:p>
            <a:pPr lvl="2" marL="1155065" indent="-227965">
              <a:lnSpc>
                <a:spcPts val="2350"/>
              </a:lnSpc>
              <a:spcBef>
                <a:spcPts val="40"/>
              </a:spcBef>
              <a:buChar char="•"/>
              <a:tabLst>
                <a:tab pos="1155065" algn="l"/>
              </a:tabLst>
            </a:pPr>
            <a:r>
              <a:rPr dirty="0" sz="2000" spc="-45">
                <a:solidFill>
                  <a:srgbClr val="283B46"/>
                </a:solidFill>
                <a:latin typeface="Arial"/>
                <a:cs typeface="Arial"/>
              </a:rPr>
              <a:t>Throttled</a:t>
            </a:r>
            <a:r>
              <a:rPr dirty="0" sz="2000" spc="-9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83B46"/>
                </a:solidFill>
                <a:latin typeface="Arial"/>
                <a:cs typeface="Arial"/>
              </a:rPr>
              <a:t>to</a:t>
            </a:r>
            <a:r>
              <a:rPr dirty="0" sz="2000" spc="-9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110">
                <a:solidFill>
                  <a:srgbClr val="283B46"/>
                </a:solidFill>
                <a:latin typeface="Arial"/>
                <a:cs typeface="Arial"/>
              </a:rPr>
              <a:t>1 </a:t>
            </a:r>
            <a:r>
              <a:rPr dirty="0" sz="2000" spc="-50">
                <a:solidFill>
                  <a:srgbClr val="283B46"/>
                </a:solidFill>
                <a:latin typeface="Arial"/>
                <a:cs typeface="Arial"/>
              </a:rPr>
              <a:t>redemption</a:t>
            </a:r>
            <a:r>
              <a:rPr dirty="0" sz="2000" spc="-9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283B46"/>
                </a:solidFill>
                <a:latin typeface="Arial"/>
                <a:cs typeface="Arial"/>
              </a:rPr>
              <a:t>at</a:t>
            </a:r>
            <a:r>
              <a:rPr dirty="0" sz="2000" spc="-8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270">
                <a:solidFill>
                  <a:srgbClr val="283B46"/>
                </a:solidFill>
                <a:latin typeface="Arial"/>
                <a:cs typeface="Arial"/>
              </a:rPr>
              <a:t>CWP</a:t>
            </a:r>
            <a:r>
              <a:rPr dirty="0" sz="2000" spc="-12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55">
                <a:solidFill>
                  <a:srgbClr val="283B46"/>
                </a:solidFill>
                <a:latin typeface="Arial"/>
                <a:cs typeface="Arial"/>
              </a:rPr>
              <a:t>per</a:t>
            </a:r>
            <a:r>
              <a:rPr dirty="0" sz="2000" spc="-9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83B46"/>
                </a:solidFill>
                <a:latin typeface="Arial"/>
                <a:cs typeface="Arial"/>
              </a:rPr>
              <a:t>month.</a:t>
            </a:r>
            <a:endParaRPr sz="2000">
              <a:latin typeface="Arial"/>
              <a:cs typeface="Arial"/>
            </a:endParaRPr>
          </a:p>
          <a:p>
            <a:pPr lvl="1" marL="697230" indent="-227329">
              <a:lnSpc>
                <a:spcPts val="2830"/>
              </a:lnSpc>
              <a:buChar char="•"/>
              <a:tabLst>
                <a:tab pos="697230" algn="l"/>
              </a:tabLst>
            </a:pPr>
            <a:r>
              <a:rPr dirty="0" sz="2400" spc="-65">
                <a:solidFill>
                  <a:srgbClr val="283B46"/>
                </a:solidFill>
                <a:latin typeface="Arial"/>
                <a:cs typeface="Arial"/>
              </a:rPr>
              <a:t>Better</a:t>
            </a:r>
            <a:r>
              <a:rPr dirty="0" sz="2400" spc="-13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283B46"/>
                </a:solidFill>
                <a:latin typeface="Arial"/>
                <a:cs typeface="Arial"/>
              </a:rPr>
              <a:t>member</a:t>
            </a:r>
            <a:r>
              <a:rPr dirty="0" sz="2400" spc="-12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14">
                <a:solidFill>
                  <a:srgbClr val="283B46"/>
                </a:solidFill>
                <a:latin typeface="Arial"/>
                <a:cs typeface="Arial"/>
              </a:rPr>
              <a:t>servicing</a:t>
            </a:r>
            <a:r>
              <a:rPr dirty="0" sz="2400" spc="-13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83B46"/>
                </a:solidFill>
                <a:latin typeface="Arial"/>
                <a:cs typeface="Arial"/>
              </a:rPr>
              <a:t>for</a:t>
            </a:r>
            <a:r>
              <a:rPr dirty="0" sz="2400" spc="-11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283B46"/>
                </a:solidFill>
                <a:latin typeface="Arial"/>
                <a:cs typeface="Arial"/>
              </a:rPr>
              <a:t>rewards</a:t>
            </a:r>
            <a:endParaRPr sz="2400">
              <a:latin typeface="Arial"/>
              <a:cs typeface="Arial"/>
            </a:endParaRPr>
          </a:p>
          <a:p>
            <a:pPr lvl="2" marL="1155065" indent="-227965">
              <a:lnSpc>
                <a:spcPts val="2355"/>
              </a:lnSpc>
              <a:spcBef>
                <a:spcPts val="40"/>
              </a:spcBef>
              <a:buChar char="•"/>
              <a:tabLst>
                <a:tab pos="1155065" algn="l"/>
              </a:tabLst>
            </a:pPr>
            <a:r>
              <a:rPr dirty="0" sz="2000" spc="-114">
                <a:solidFill>
                  <a:srgbClr val="283B46"/>
                </a:solidFill>
                <a:latin typeface="Arial"/>
                <a:cs typeface="Arial"/>
              </a:rPr>
              <a:t>Previous</a:t>
            </a:r>
            <a:r>
              <a:rPr dirty="0" sz="2000" spc="-70">
                <a:solidFill>
                  <a:srgbClr val="283B46"/>
                </a:solidFill>
                <a:latin typeface="Arial"/>
                <a:cs typeface="Arial"/>
              </a:rPr>
              <a:t> vendor</a:t>
            </a:r>
            <a:r>
              <a:rPr dirty="0" sz="2000" spc="-9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110">
                <a:solidFill>
                  <a:srgbClr val="283B46"/>
                </a:solidFill>
                <a:latin typeface="Arial"/>
                <a:cs typeface="Arial"/>
              </a:rPr>
              <a:t>pushed</a:t>
            </a:r>
            <a:r>
              <a:rPr dirty="0" sz="2000" spc="-100">
                <a:solidFill>
                  <a:srgbClr val="283B46"/>
                </a:solidFill>
                <a:latin typeface="Arial"/>
                <a:cs typeface="Arial"/>
              </a:rPr>
              <a:t> members</a:t>
            </a:r>
            <a:r>
              <a:rPr dirty="0" sz="2000" spc="-6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125">
                <a:solidFill>
                  <a:srgbClr val="283B46"/>
                </a:solidFill>
                <a:latin typeface="Arial"/>
                <a:cs typeface="Arial"/>
              </a:rPr>
              <a:t>back</a:t>
            </a:r>
            <a:r>
              <a:rPr dirty="0" sz="2000" spc="-8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83B46"/>
                </a:solidFill>
                <a:latin typeface="Arial"/>
                <a:cs typeface="Arial"/>
              </a:rPr>
              <a:t>to</a:t>
            </a:r>
            <a:r>
              <a:rPr dirty="0" sz="2000" spc="-9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283B46"/>
                </a:solidFill>
                <a:latin typeface="Arial"/>
                <a:cs typeface="Arial"/>
              </a:rPr>
              <a:t>the</a:t>
            </a:r>
            <a:r>
              <a:rPr dirty="0" sz="2000" spc="-8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283B46"/>
                </a:solidFill>
                <a:latin typeface="Arial"/>
                <a:cs typeface="Arial"/>
              </a:rPr>
              <a:t>credit</a:t>
            </a:r>
            <a:r>
              <a:rPr dirty="0" sz="2000" spc="-8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55">
                <a:solidFill>
                  <a:srgbClr val="283B46"/>
                </a:solidFill>
                <a:latin typeface="Arial"/>
                <a:cs typeface="Arial"/>
              </a:rPr>
              <a:t>union,</a:t>
            </a:r>
            <a:r>
              <a:rPr dirty="0" sz="2000" spc="-9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283B46"/>
                </a:solidFill>
                <a:latin typeface="Arial"/>
                <a:cs typeface="Arial"/>
              </a:rPr>
              <a:t>Amplifi</a:t>
            </a:r>
            <a:r>
              <a:rPr dirty="0" sz="2000" spc="-7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83B46"/>
                </a:solidFill>
                <a:latin typeface="Arial"/>
                <a:cs typeface="Arial"/>
              </a:rPr>
              <a:t>helps</a:t>
            </a:r>
            <a:endParaRPr sz="2000">
              <a:latin typeface="Arial"/>
              <a:cs typeface="Arial"/>
            </a:endParaRPr>
          </a:p>
          <a:p>
            <a:pPr lvl="1" marL="697230" indent="-227329">
              <a:lnSpc>
                <a:spcPts val="2835"/>
              </a:lnSpc>
              <a:buChar char="•"/>
              <a:tabLst>
                <a:tab pos="697230" algn="l"/>
              </a:tabLst>
            </a:pPr>
            <a:r>
              <a:rPr dirty="0" sz="2400" spc="-55">
                <a:solidFill>
                  <a:srgbClr val="283B46"/>
                </a:solidFill>
                <a:latin typeface="Arial"/>
                <a:cs typeface="Arial"/>
              </a:rPr>
              <a:t>More</a:t>
            </a:r>
            <a:r>
              <a:rPr dirty="0" sz="2400" spc="-10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95">
                <a:solidFill>
                  <a:srgbClr val="283B46"/>
                </a:solidFill>
                <a:latin typeface="Arial"/>
                <a:cs typeface="Arial"/>
              </a:rPr>
              <a:t>strategic</a:t>
            </a:r>
            <a:r>
              <a:rPr dirty="0" sz="2400" spc="-13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30">
                <a:solidFill>
                  <a:srgbClr val="283B46"/>
                </a:solidFill>
                <a:latin typeface="Arial"/>
                <a:cs typeface="Arial"/>
              </a:rPr>
              <a:t>and</a:t>
            </a:r>
            <a:r>
              <a:rPr dirty="0" sz="2400" spc="-9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283B46"/>
                </a:solidFill>
                <a:latin typeface="Arial"/>
                <a:cs typeface="Arial"/>
              </a:rPr>
              <a:t>reliable</a:t>
            </a:r>
            <a:r>
              <a:rPr dirty="0" sz="2400" spc="-114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05">
                <a:solidFill>
                  <a:srgbClr val="283B46"/>
                </a:solidFill>
                <a:latin typeface="Arial"/>
                <a:cs typeface="Arial"/>
              </a:rPr>
              <a:t>program</a:t>
            </a:r>
            <a:r>
              <a:rPr dirty="0" sz="2400" spc="-12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283B46"/>
                </a:solidFill>
                <a:latin typeface="Arial"/>
                <a:cs typeface="Arial"/>
              </a:rPr>
              <a:t>support</a:t>
            </a:r>
            <a:r>
              <a:rPr dirty="0" sz="2400" spc="-9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83B46"/>
                </a:solidFill>
                <a:latin typeface="Arial"/>
                <a:cs typeface="Arial"/>
              </a:rPr>
              <a:t>for</a:t>
            </a:r>
            <a:r>
              <a:rPr dirty="0" sz="2400" spc="-10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335">
                <a:solidFill>
                  <a:srgbClr val="283B46"/>
                </a:solidFill>
                <a:latin typeface="Arial"/>
                <a:cs typeface="Arial"/>
              </a:rPr>
              <a:t>CU</a:t>
            </a:r>
            <a:r>
              <a:rPr dirty="0" sz="2400" spc="-12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283B46"/>
                </a:solidFill>
                <a:latin typeface="Arial"/>
                <a:cs typeface="Arial"/>
              </a:rPr>
              <a:t>staff</a:t>
            </a:r>
            <a:endParaRPr sz="2400">
              <a:latin typeface="Arial"/>
              <a:cs typeface="Arial"/>
            </a:endParaRPr>
          </a:p>
          <a:p>
            <a:pPr lvl="2" marL="1155700" marR="5080" indent="-228600">
              <a:lnSpc>
                <a:spcPct val="80000"/>
              </a:lnSpc>
              <a:spcBef>
                <a:spcPts val="505"/>
              </a:spcBef>
              <a:buChar char="•"/>
              <a:tabLst>
                <a:tab pos="1155700" algn="l"/>
              </a:tabLst>
            </a:pPr>
            <a:r>
              <a:rPr dirty="0" sz="2000" spc="-150">
                <a:solidFill>
                  <a:srgbClr val="283B46"/>
                </a:solidFill>
                <a:latin typeface="Arial"/>
                <a:cs typeface="Arial"/>
              </a:rPr>
              <a:t>Campaigns</a:t>
            </a:r>
            <a:r>
              <a:rPr dirty="0" sz="2000" spc="-9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83B46"/>
                </a:solidFill>
                <a:latin typeface="Arial"/>
                <a:cs typeface="Arial"/>
              </a:rPr>
              <a:t>for</a:t>
            </a:r>
            <a:r>
              <a:rPr dirty="0" sz="2000" spc="-9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283B46"/>
                </a:solidFill>
                <a:latin typeface="Arial"/>
                <a:cs typeface="Arial"/>
              </a:rPr>
              <a:t>specific</a:t>
            </a:r>
            <a:r>
              <a:rPr dirty="0" sz="2000" spc="-6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75">
                <a:solidFill>
                  <a:srgbClr val="283B46"/>
                </a:solidFill>
                <a:latin typeface="Arial"/>
                <a:cs typeface="Arial"/>
              </a:rPr>
              <a:t>merchant</a:t>
            </a:r>
            <a:r>
              <a:rPr dirty="0" sz="2000" spc="-8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283B46"/>
                </a:solidFill>
                <a:latin typeface="Arial"/>
                <a:cs typeface="Arial"/>
              </a:rPr>
              <a:t>types</a:t>
            </a:r>
            <a:r>
              <a:rPr dirty="0" sz="2000" spc="-9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283B46"/>
                </a:solidFill>
                <a:latin typeface="Arial"/>
                <a:cs typeface="Arial"/>
              </a:rPr>
              <a:t>planned</a:t>
            </a:r>
            <a:r>
              <a:rPr dirty="0" sz="2000" spc="-10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83B46"/>
                </a:solidFill>
                <a:latin typeface="Arial"/>
                <a:cs typeface="Arial"/>
              </a:rPr>
              <a:t>for</a:t>
            </a:r>
            <a:r>
              <a:rPr dirty="0" sz="2000" spc="-9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283B46"/>
                </a:solidFill>
                <a:latin typeface="Arial"/>
                <a:cs typeface="Arial"/>
              </a:rPr>
              <a:t>2025 </a:t>
            </a:r>
            <a:r>
              <a:rPr dirty="0" sz="2000">
                <a:solidFill>
                  <a:srgbClr val="283B46"/>
                </a:solidFill>
                <a:latin typeface="Arial"/>
                <a:cs typeface="Arial"/>
              </a:rPr>
              <a:t>to</a:t>
            </a:r>
            <a:r>
              <a:rPr dirty="0" sz="2000" spc="-8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60">
                <a:solidFill>
                  <a:srgbClr val="283B46"/>
                </a:solidFill>
                <a:latin typeface="Arial"/>
                <a:cs typeface="Arial"/>
              </a:rPr>
              <a:t>drive</a:t>
            </a:r>
            <a:r>
              <a:rPr dirty="0" sz="2000" spc="-8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283B46"/>
                </a:solidFill>
                <a:latin typeface="Arial"/>
                <a:cs typeface="Arial"/>
              </a:rPr>
              <a:t>interchange</a:t>
            </a:r>
            <a:r>
              <a:rPr dirty="0" sz="2000" spc="-10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83B46"/>
                </a:solidFill>
                <a:latin typeface="Arial"/>
                <a:cs typeface="Arial"/>
              </a:rPr>
              <a:t>income further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99193" y="452373"/>
            <a:ext cx="1894204" cy="1887347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4892166" y="5459183"/>
            <a:ext cx="3375660" cy="962660"/>
            <a:chOff x="4892166" y="5459183"/>
            <a:chExt cx="3375660" cy="962660"/>
          </a:xfrm>
        </p:grpSpPr>
        <p:sp>
          <p:nvSpPr>
            <p:cNvPr id="5" name="object 5" descr=""/>
            <p:cNvSpPr/>
            <p:nvPr/>
          </p:nvSpPr>
          <p:spPr>
            <a:xfrm>
              <a:off x="4908041" y="5475058"/>
              <a:ext cx="3343910" cy="930910"/>
            </a:xfrm>
            <a:custGeom>
              <a:avLst/>
              <a:gdLst/>
              <a:ahLst/>
              <a:cxnLst/>
              <a:rect l="l" t="t" r="r" b="b"/>
              <a:pathLst>
                <a:path w="3343909" h="930910">
                  <a:moveTo>
                    <a:pt x="0" y="930668"/>
                  </a:moveTo>
                  <a:lnTo>
                    <a:pt x="3343529" y="930668"/>
                  </a:lnTo>
                  <a:lnTo>
                    <a:pt x="3343529" y="0"/>
                  </a:lnTo>
                  <a:lnTo>
                    <a:pt x="0" y="0"/>
                  </a:lnTo>
                  <a:lnTo>
                    <a:pt x="0" y="930668"/>
                  </a:lnTo>
                  <a:close/>
                </a:path>
              </a:pathLst>
            </a:custGeom>
            <a:ln w="317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1189" y="5475058"/>
              <a:ext cx="1737360" cy="930668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8466708" y="5459183"/>
            <a:ext cx="3375660" cy="962660"/>
            <a:chOff x="8466708" y="5459183"/>
            <a:chExt cx="3375660" cy="962660"/>
          </a:xfrm>
        </p:grpSpPr>
        <p:sp>
          <p:nvSpPr>
            <p:cNvPr id="8" name="object 8" descr=""/>
            <p:cNvSpPr/>
            <p:nvPr/>
          </p:nvSpPr>
          <p:spPr>
            <a:xfrm>
              <a:off x="8482583" y="5475058"/>
              <a:ext cx="3343910" cy="930910"/>
            </a:xfrm>
            <a:custGeom>
              <a:avLst/>
              <a:gdLst/>
              <a:ahLst/>
              <a:cxnLst/>
              <a:rect l="l" t="t" r="r" b="b"/>
              <a:pathLst>
                <a:path w="3343909" h="930910">
                  <a:moveTo>
                    <a:pt x="0" y="930668"/>
                  </a:moveTo>
                  <a:lnTo>
                    <a:pt x="3343529" y="930668"/>
                  </a:lnTo>
                  <a:lnTo>
                    <a:pt x="3343529" y="0"/>
                  </a:lnTo>
                  <a:lnTo>
                    <a:pt x="0" y="0"/>
                  </a:lnTo>
                  <a:lnTo>
                    <a:pt x="0" y="930668"/>
                  </a:lnTo>
                  <a:close/>
                </a:path>
              </a:pathLst>
            </a:custGeom>
            <a:ln w="317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19971" y="5578246"/>
              <a:ext cx="2468879" cy="72426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7479" rIns="0" bIns="0" rtlCol="0" vert="horz">
            <a:spAutoFit/>
          </a:bodyPr>
          <a:lstStyle/>
          <a:p>
            <a:pPr marL="251460">
              <a:lnSpc>
                <a:spcPct val="100000"/>
              </a:lnSpc>
              <a:spcBef>
                <a:spcPts val="95"/>
              </a:spcBef>
            </a:pPr>
            <a:r>
              <a:rPr dirty="0" spc="-55"/>
              <a:t>APPLICATION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3947" rIns="0" bIns="0" rtlCol="0" vert="horz">
            <a:spAutoFit/>
          </a:bodyPr>
          <a:lstStyle/>
          <a:p>
            <a:pPr marL="27940">
              <a:lnSpc>
                <a:spcPct val="100000"/>
              </a:lnSpc>
              <a:spcBef>
                <a:spcPts val="95"/>
              </a:spcBef>
            </a:pPr>
            <a:r>
              <a:rPr dirty="0" spc="-280"/>
              <a:t>Purchasing</a:t>
            </a:r>
            <a:r>
              <a:rPr dirty="0" spc="-110"/>
              <a:t> </a:t>
            </a:r>
            <a:r>
              <a:rPr dirty="0" spc="-180"/>
              <a:t>Timeline</a:t>
            </a:r>
            <a:r>
              <a:rPr dirty="0" spc="-85"/>
              <a:t> </a:t>
            </a:r>
            <a:r>
              <a:rPr dirty="0" spc="-225"/>
              <a:t>and</a:t>
            </a:r>
            <a:r>
              <a:rPr dirty="0" spc="-114"/>
              <a:t> </a:t>
            </a:r>
            <a:r>
              <a:rPr dirty="0" spc="-125"/>
              <a:t>Implementation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284" y="1740916"/>
            <a:ext cx="11303469" cy="101346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630426" y="1828546"/>
            <a:ext cx="6447790" cy="72644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800" spc="-120" b="1">
                <a:solidFill>
                  <a:srgbClr val="FFFFFF"/>
                </a:solidFill>
                <a:latin typeface="Arial"/>
                <a:cs typeface="Arial"/>
              </a:rPr>
              <a:t>Solutions</a:t>
            </a:r>
            <a:r>
              <a:rPr dirty="0" sz="1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0" b="1">
                <a:solidFill>
                  <a:srgbClr val="FFFFFF"/>
                </a:solidFill>
                <a:latin typeface="Arial"/>
                <a:cs typeface="Arial"/>
              </a:rPr>
              <a:t>Brief</a:t>
            </a:r>
            <a:r>
              <a:rPr dirty="0" sz="18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 b="1">
                <a:solidFill>
                  <a:srgbClr val="FFFFFF"/>
                </a:solidFill>
                <a:latin typeface="Arial"/>
                <a:cs typeface="Arial"/>
              </a:rPr>
              <a:t>Deep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Dive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Review</a:t>
            </a:r>
            <a:r>
              <a:rPr dirty="0" sz="1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offering,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pricing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initiate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70">
                <a:solidFill>
                  <a:srgbClr val="FFFFFF"/>
                </a:solidFill>
                <a:latin typeface="Arial"/>
                <a:cs typeface="Arial"/>
              </a:rPr>
              <a:t>follow-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deep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dive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86816" y="1867281"/>
            <a:ext cx="23177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4284" y="2977769"/>
            <a:ext cx="11303469" cy="122847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630426" y="3035934"/>
            <a:ext cx="8582660" cy="1001394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800" spc="-114" b="1">
                <a:solidFill>
                  <a:srgbClr val="FFFFFF"/>
                </a:solidFill>
                <a:latin typeface="Arial"/>
                <a:cs typeface="Arial"/>
              </a:rPr>
              <a:t>Solution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 b="1">
                <a:solidFill>
                  <a:srgbClr val="FFFFFF"/>
                </a:solidFill>
                <a:latin typeface="Arial"/>
                <a:cs typeface="Arial"/>
              </a:rPr>
              <a:t>Deep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0" b="1">
                <a:solidFill>
                  <a:srgbClr val="FFFFFF"/>
                </a:solidFill>
                <a:latin typeface="Arial"/>
                <a:cs typeface="Arial"/>
              </a:rPr>
              <a:t>Dive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25" b="1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dirty="0" sz="1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Design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Review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key</a:t>
            </a:r>
            <a:r>
              <a:rPr dirty="0" sz="1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technical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decisions,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assess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existing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file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flows,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document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level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solution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design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align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resources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86816" y="3297682"/>
            <a:ext cx="23177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4284" y="4434840"/>
            <a:ext cx="11303469" cy="1088136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630426" y="4423029"/>
            <a:ext cx="8307070" cy="1001394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800" spc="-75" b="1">
                <a:solidFill>
                  <a:srgbClr val="FFFFFF"/>
                </a:solidFill>
                <a:latin typeface="Arial"/>
                <a:cs typeface="Arial"/>
              </a:rPr>
              <a:t>Implementation</a:t>
            </a: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0" b="1">
                <a:solidFill>
                  <a:srgbClr val="FFFFFF"/>
                </a:solidFill>
                <a:latin typeface="Arial"/>
                <a:cs typeface="Arial"/>
              </a:rPr>
              <a:t>GTM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60" b="1">
                <a:solidFill>
                  <a:srgbClr val="FFFFFF"/>
                </a:solidFill>
                <a:latin typeface="Arial"/>
                <a:cs typeface="Arial"/>
              </a:rPr>
              <a:t>(90-</a:t>
            </a:r>
            <a:r>
              <a:rPr dirty="0" sz="1800" spc="-125" b="1">
                <a:solidFill>
                  <a:srgbClr val="FFFFFF"/>
                </a:solidFill>
                <a:latin typeface="Arial"/>
                <a:cs typeface="Arial"/>
              </a:rPr>
              <a:t>120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days)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Initiate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workstreams,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develop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marketing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market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entry/launch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strategy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86816" y="4673346"/>
            <a:ext cx="23177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8483600" y="5667692"/>
            <a:ext cx="3375660" cy="962660"/>
            <a:chOff x="8483600" y="5667692"/>
            <a:chExt cx="3375660" cy="962660"/>
          </a:xfrm>
        </p:grpSpPr>
        <p:sp>
          <p:nvSpPr>
            <p:cNvPr id="13" name="object 13" descr=""/>
            <p:cNvSpPr/>
            <p:nvPr/>
          </p:nvSpPr>
          <p:spPr>
            <a:xfrm>
              <a:off x="8499475" y="5683567"/>
              <a:ext cx="3343910" cy="930910"/>
            </a:xfrm>
            <a:custGeom>
              <a:avLst/>
              <a:gdLst/>
              <a:ahLst/>
              <a:cxnLst/>
              <a:rect l="l" t="t" r="r" b="b"/>
              <a:pathLst>
                <a:path w="3343909" h="930909">
                  <a:moveTo>
                    <a:pt x="0" y="930668"/>
                  </a:moveTo>
                  <a:lnTo>
                    <a:pt x="3343529" y="930668"/>
                  </a:lnTo>
                  <a:lnTo>
                    <a:pt x="3343529" y="0"/>
                  </a:lnTo>
                  <a:lnTo>
                    <a:pt x="0" y="0"/>
                  </a:lnTo>
                  <a:lnTo>
                    <a:pt x="0" y="930668"/>
                  </a:lnTo>
                  <a:close/>
                </a:path>
              </a:pathLst>
            </a:custGeom>
            <a:ln w="317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36736" y="5751575"/>
              <a:ext cx="2468879" cy="724268"/>
            </a:xfrm>
            <a:prstGeom prst="rect">
              <a:avLst/>
            </a:prstGeom>
          </p:spPr>
        </p:pic>
      </p:grpSp>
      <p:grpSp>
        <p:nvGrpSpPr>
          <p:cNvPr id="15" name="object 15" descr=""/>
          <p:cNvGrpSpPr/>
          <p:nvPr/>
        </p:nvGrpSpPr>
        <p:grpSpPr>
          <a:xfrm>
            <a:off x="4892166" y="5667692"/>
            <a:ext cx="3375660" cy="962660"/>
            <a:chOff x="4892166" y="5667692"/>
            <a:chExt cx="3375660" cy="962660"/>
          </a:xfrm>
        </p:grpSpPr>
        <p:sp>
          <p:nvSpPr>
            <p:cNvPr id="16" name="object 16" descr=""/>
            <p:cNvSpPr/>
            <p:nvPr/>
          </p:nvSpPr>
          <p:spPr>
            <a:xfrm>
              <a:off x="4908041" y="5683567"/>
              <a:ext cx="3343910" cy="930910"/>
            </a:xfrm>
            <a:custGeom>
              <a:avLst/>
              <a:gdLst/>
              <a:ahLst/>
              <a:cxnLst/>
              <a:rect l="l" t="t" r="r" b="b"/>
              <a:pathLst>
                <a:path w="3343909" h="930909">
                  <a:moveTo>
                    <a:pt x="0" y="930668"/>
                  </a:moveTo>
                  <a:lnTo>
                    <a:pt x="3343529" y="930668"/>
                  </a:lnTo>
                  <a:lnTo>
                    <a:pt x="3343529" y="0"/>
                  </a:lnTo>
                  <a:lnTo>
                    <a:pt x="0" y="0"/>
                  </a:lnTo>
                  <a:lnTo>
                    <a:pt x="0" y="930668"/>
                  </a:lnTo>
                  <a:close/>
                </a:path>
              </a:pathLst>
            </a:custGeom>
            <a:ln w="317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69482" y="5697473"/>
              <a:ext cx="1737360" cy="9306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7087" y="1687829"/>
            <a:ext cx="10269855" cy="3309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029" indent="-227329">
              <a:lnSpc>
                <a:spcPts val="2775"/>
              </a:lnSpc>
              <a:spcBef>
                <a:spcPts val="100"/>
              </a:spcBef>
              <a:buClr>
                <a:srgbClr val="283B46"/>
              </a:buClr>
              <a:buFont typeface="Arial"/>
              <a:buChar char="•"/>
              <a:tabLst>
                <a:tab pos="240029" algn="l"/>
              </a:tabLst>
            </a:pPr>
            <a:r>
              <a:rPr dirty="0" sz="2400" spc="-90">
                <a:solidFill>
                  <a:srgbClr val="283B46"/>
                </a:solidFill>
                <a:latin typeface="Arial"/>
                <a:cs typeface="Arial"/>
              </a:rPr>
              <a:t>Operational</a:t>
            </a:r>
            <a:r>
              <a:rPr dirty="0" sz="2400" spc="-6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283B46"/>
                </a:solidFill>
                <a:latin typeface="Arial"/>
                <a:cs typeface="Arial"/>
              </a:rPr>
              <a:t>Efficiencies:</a:t>
            </a:r>
            <a:endParaRPr sz="2400">
              <a:latin typeface="Arial"/>
              <a:cs typeface="Arial"/>
            </a:endParaRPr>
          </a:p>
          <a:p>
            <a:pPr lvl="1" marL="697865" indent="-227965">
              <a:lnSpc>
                <a:spcPts val="2180"/>
              </a:lnSpc>
              <a:buChar char="•"/>
              <a:tabLst>
                <a:tab pos="697865" algn="l"/>
              </a:tabLst>
            </a:pPr>
            <a:r>
              <a:rPr dirty="0" sz="2000" spc="-135">
                <a:solidFill>
                  <a:srgbClr val="283B46"/>
                </a:solidFill>
                <a:latin typeface="Arial"/>
                <a:cs typeface="Arial"/>
              </a:rPr>
              <a:t>Faster</a:t>
            </a:r>
            <a:r>
              <a:rPr dirty="0" sz="2000" spc="-4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283B46"/>
                </a:solidFill>
                <a:latin typeface="Arial"/>
                <a:cs typeface="Arial"/>
              </a:rPr>
              <a:t>balancing</a:t>
            </a:r>
            <a:r>
              <a:rPr dirty="0" sz="2000" spc="-5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83B46"/>
                </a:solidFill>
                <a:latin typeface="Arial"/>
                <a:cs typeface="Arial"/>
              </a:rPr>
              <a:t>for</a:t>
            </a:r>
            <a:r>
              <a:rPr dirty="0" sz="2000" spc="-6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70">
                <a:solidFill>
                  <a:srgbClr val="283B46"/>
                </a:solidFill>
                <a:latin typeface="Arial"/>
                <a:cs typeface="Arial"/>
              </a:rPr>
              <a:t>accounting/invoice</a:t>
            </a:r>
            <a:r>
              <a:rPr dirty="0" sz="2000" spc="-9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83B46"/>
                </a:solidFill>
                <a:latin typeface="Arial"/>
                <a:cs typeface="Arial"/>
              </a:rPr>
              <a:t>processing</a:t>
            </a:r>
            <a:endParaRPr sz="2000">
              <a:latin typeface="Arial"/>
              <a:cs typeface="Arial"/>
            </a:endParaRPr>
          </a:p>
          <a:p>
            <a:pPr lvl="1" marL="697865" indent="-227965">
              <a:lnSpc>
                <a:spcPts val="2180"/>
              </a:lnSpc>
              <a:buChar char="•"/>
              <a:tabLst>
                <a:tab pos="697865" algn="l"/>
              </a:tabLst>
            </a:pPr>
            <a:r>
              <a:rPr dirty="0" sz="2000" spc="-155">
                <a:solidFill>
                  <a:srgbClr val="283B46"/>
                </a:solidFill>
                <a:latin typeface="Arial"/>
                <a:cs typeface="Arial"/>
              </a:rPr>
              <a:t>Research</a:t>
            </a:r>
            <a:r>
              <a:rPr dirty="0" sz="2000" spc="-8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283B46"/>
                </a:solidFill>
                <a:latin typeface="Arial"/>
                <a:cs typeface="Arial"/>
              </a:rPr>
              <a:t>easier</a:t>
            </a:r>
            <a:r>
              <a:rPr dirty="0" sz="2000" spc="-6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283B46"/>
                </a:solidFill>
                <a:latin typeface="Arial"/>
                <a:cs typeface="Arial"/>
              </a:rPr>
              <a:t>due</a:t>
            </a:r>
            <a:r>
              <a:rPr dirty="0" sz="2000" spc="-9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83B46"/>
                </a:solidFill>
                <a:latin typeface="Arial"/>
                <a:cs typeface="Arial"/>
              </a:rPr>
              <a:t>to</a:t>
            </a:r>
            <a:r>
              <a:rPr dirty="0" sz="2000" spc="-9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70">
                <a:solidFill>
                  <a:srgbClr val="283B46"/>
                </a:solidFill>
                <a:latin typeface="Arial"/>
                <a:cs typeface="Arial"/>
              </a:rPr>
              <a:t>great</a:t>
            </a:r>
            <a:r>
              <a:rPr dirty="0" sz="2000" spc="-8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283B46"/>
                </a:solidFill>
                <a:latin typeface="Arial"/>
                <a:cs typeface="Arial"/>
              </a:rPr>
              <a:t>UIX</a:t>
            </a:r>
            <a:endParaRPr sz="2000">
              <a:latin typeface="Arial"/>
              <a:cs typeface="Arial"/>
            </a:endParaRPr>
          </a:p>
          <a:p>
            <a:pPr lvl="1" marL="697865" indent="-227965">
              <a:lnSpc>
                <a:spcPts val="2295"/>
              </a:lnSpc>
              <a:buChar char="•"/>
              <a:tabLst>
                <a:tab pos="697865" algn="l"/>
              </a:tabLst>
            </a:pPr>
            <a:r>
              <a:rPr dirty="0" sz="2000" spc="-35">
                <a:solidFill>
                  <a:srgbClr val="283B46"/>
                </a:solidFill>
                <a:latin typeface="Arial"/>
                <a:cs typeface="Arial"/>
              </a:rPr>
              <a:t>Amplifi</a:t>
            </a:r>
            <a:r>
              <a:rPr dirty="0" sz="2000" spc="-55">
                <a:solidFill>
                  <a:srgbClr val="283B46"/>
                </a:solidFill>
                <a:latin typeface="Arial"/>
                <a:cs typeface="Arial"/>
              </a:rPr>
              <a:t> support</a:t>
            </a:r>
            <a:r>
              <a:rPr dirty="0" sz="2000" spc="-75">
                <a:solidFill>
                  <a:srgbClr val="283B46"/>
                </a:solidFill>
                <a:latin typeface="Arial"/>
                <a:cs typeface="Arial"/>
              </a:rPr>
              <a:t> extremely</a:t>
            </a:r>
            <a:r>
              <a:rPr dirty="0" sz="2000" spc="-4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83B46"/>
                </a:solidFill>
                <a:latin typeface="Arial"/>
                <a:cs typeface="Arial"/>
              </a:rPr>
              <a:t>responsive</a:t>
            </a:r>
            <a:endParaRPr sz="2000">
              <a:latin typeface="Arial"/>
              <a:cs typeface="Arial"/>
            </a:endParaRPr>
          </a:p>
          <a:p>
            <a:pPr marL="309245" indent="-296545">
              <a:lnSpc>
                <a:spcPts val="2775"/>
              </a:lnSpc>
              <a:spcBef>
                <a:spcPts val="125"/>
              </a:spcBef>
              <a:buChar char="•"/>
              <a:tabLst>
                <a:tab pos="309245" algn="l"/>
              </a:tabLst>
            </a:pPr>
            <a:r>
              <a:rPr dirty="0" sz="2400" spc="-140">
                <a:solidFill>
                  <a:srgbClr val="283B46"/>
                </a:solidFill>
                <a:latin typeface="Arial"/>
                <a:cs typeface="Arial"/>
              </a:rPr>
              <a:t>Increased</a:t>
            </a:r>
            <a:r>
              <a:rPr dirty="0" sz="2400" spc="-114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283B46"/>
                </a:solidFill>
                <a:latin typeface="Arial"/>
                <a:cs typeface="Arial"/>
              </a:rPr>
              <a:t>member</a:t>
            </a:r>
            <a:r>
              <a:rPr dirty="0" sz="2400" spc="-10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283B46"/>
                </a:solidFill>
                <a:latin typeface="Arial"/>
                <a:cs typeface="Arial"/>
              </a:rPr>
              <a:t>value:</a:t>
            </a:r>
            <a:endParaRPr sz="2400">
              <a:latin typeface="Arial"/>
              <a:cs typeface="Arial"/>
            </a:endParaRPr>
          </a:p>
          <a:p>
            <a:pPr lvl="1" marL="697865" indent="-227965">
              <a:lnSpc>
                <a:spcPts val="2185"/>
              </a:lnSpc>
              <a:buChar char="•"/>
              <a:tabLst>
                <a:tab pos="697865" algn="l"/>
              </a:tabLst>
            </a:pPr>
            <a:r>
              <a:rPr dirty="0" sz="2000" spc="-105">
                <a:solidFill>
                  <a:srgbClr val="283B46"/>
                </a:solidFill>
                <a:latin typeface="Arial"/>
                <a:cs typeface="Arial"/>
              </a:rPr>
              <a:t>Redemptions</a:t>
            </a:r>
            <a:r>
              <a:rPr dirty="0" sz="2000" spc="-7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283B46"/>
                </a:solidFill>
                <a:latin typeface="Arial"/>
                <a:cs typeface="Arial"/>
              </a:rPr>
              <a:t>increased</a:t>
            </a:r>
            <a:r>
              <a:rPr dirty="0" sz="2000" spc="-6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70">
                <a:solidFill>
                  <a:srgbClr val="283B46"/>
                </a:solidFill>
                <a:latin typeface="Arial"/>
                <a:cs typeface="Arial"/>
              </a:rPr>
              <a:t>significantly </a:t>
            </a:r>
            <a:r>
              <a:rPr dirty="0" sz="2000">
                <a:solidFill>
                  <a:srgbClr val="283B46"/>
                </a:solidFill>
                <a:latin typeface="Arial"/>
                <a:cs typeface="Arial"/>
              </a:rPr>
              <a:t>with</a:t>
            </a:r>
            <a:r>
              <a:rPr dirty="0" sz="2000" spc="-7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120">
                <a:solidFill>
                  <a:srgbClr val="283B46"/>
                </a:solidFill>
                <a:latin typeface="Arial"/>
                <a:cs typeface="Arial"/>
              </a:rPr>
              <a:t>Checkout</a:t>
            </a:r>
            <a:r>
              <a:rPr dirty="0" sz="2000" spc="-9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83B46"/>
                </a:solidFill>
                <a:latin typeface="Arial"/>
                <a:cs typeface="Arial"/>
              </a:rPr>
              <a:t>With</a:t>
            </a:r>
            <a:r>
              <a:rPr dirty="0" sz="2000" spc="-7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283B46"/>
                </a:solidFill>
                <a:latin typeface="Arial"/>
                <a:cs typeface="Arial"/>
              </a:rPr>
              <a:t>Points</a:t>
            </a:r>
            <a:r>
              <a:rPr dirty="0" sz="2000" spc="-7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185">
                <a:solidFill>
                  <a:srgbClr val="283B46"/>
                </a:solidFill>
                <a:latin typeface="Arial"/>
                <a:cs typeface="Arial"/>
              </a:rPr>
              <a:t>(CWP)</a:t>
            </a:r>
            <a:r>
              <a:rPr dirty="0" sz="2000" spc="-8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140">
                <a:solidFill>
                  <a:srgbClr val="283B46"/>
                </a:solidFill>
                <a:latin typeface="Arial"/>
                <a:cs typeface="Arial"/>
              </a:rPr>
              <a:t>87.40%</a:t>
            </a:r>
            <a:r>
              <a:rPr dirty="0" sz="2000" spc="-12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83B46"/>
                </a:solidFill>
                <a:latin typeface="Arial"/>
                <a:cs typeface="Arial"/>
              </a:rPr>
              <a:t>of</a:t>
            </a:r>
            <a:r>
              <a:rPr dirty="0" sz="2000" spc="-8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83B46"/>
                </a:solidFill>
                <a:latin typeface="Arial"/>
                <a:cs typeface="Arial"/>
              </a:rPr>
              <a:t>total</a:t>
            </a:r>
            <a:endParaRPr sz="2000">
              <a:latin typeface="Arial"/>
              <a:cs typeface="Arial"/>
            </a:endParaRPr>
          </a:p>
          <a:p>
            <a:pPr lvl="1" marL="697865" indent="-227965">
              <a:lnSpc>
                <a:spcPts val="2290"/>
              </a:lnSpc>
              <a:buChar char="•"/>
              <a:tabLst>
                <a:tab pos="697865" algn="l"/>
              </a:tabLst>
            </a:pPr>
            <a:r>
              <a:rPr dirty="0" sz="2000" spc="-80">
                <a:solidFill>
                  <a:srgbClr val="283B46"/>
                </a:solidFill>
                <a:latin typeface="Arial"/>
                <a:cs typeface="Arial"/>
              </a:rPr>
              <a:t>Members</a:t>
            </a:r>
            <a:r>
              <a:rPr dirty="0" sz="2000" spc="-9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70">
                <a:solidFill>
                  <a:srgbClr val="283B46"/>
                </a:solidFill>
                <a:latin typeface="Arial"/>
                <a:cs typeface="Arial"/>
              </a:rPr>
              <a:t>no</a:t>
            </a:r>
            <a:r>
              <a:rPr dirty="0" sz="2000" spc="-114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70">
                <a:solidFill>
                  <a:srgbClr val="283B46"/>
                </a:solidFill>
                <a:latin typeface="Arial"/>
                <a:cs typeface="Arial"/>
              </a:rPr>
              <a:t>longer</a:t>
            </a:r>
            <a:r>
              <a:rPr dirty="0" sz="2000" spc="-11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60">
                <a:solidFill>
                  <a:srgbClr val="283B46"/>
                </a:solidFill>
                <a:latin typeface="Arial"/>
                <a:cs typeface="Arial"/>
              </a:rPr>
              <a:t>feel</a:t>
            </a:r>
            <a:r>
              <a:rPr dirty="0" sz="2000" spc="-9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283B46"/>
                </a:solidFill>
                <a:latin typeface="Arial"/>
                <a:cs typeface="Arial"/>
              </a:rPr>
              <a:t>the</a:t>
            </a:r>
            <a:r>
              <a:rPr dirty="0" sz="2000" spc="-9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283B46"/>
                </a:solidFill>
                <a:latin typeface="Arial"/>
                <a:cs typeface="Arial"/>
              </a:rPr>
              <a:t>need</a:t>
            </a:r>
            <a:r>
              <a:rPr dirty="0" sz="2000" spc="-9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83B46"/>
                </a:solidFill>
                <a:latin typeface="Arial"/>
                <a:cs typeface="Arial"/>
              </a:rPr>
              <a:t>to</a:t>
            </a:r>
            <a:r>
              <a:rPr dirty="0" sz="2000" spc="-9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65">
                <a:solidFill>
                  <a:srgbClr val="283B46"/>
                </a:solidFill>
                <a:latin typeface="Arial"/>
                <a:cs typeface="Arial"/>
              </a:rPr>
              <a:t>“save”</a:t>
            </a:r>
            <a:r>
              <a:rPr dirty="0" sz="2000" spc="-8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60">
                <a:solidFill>
                  <a:srgbClr val="283B46"/>
                </a:solidFill>
                <a:latin typeface="Arial"/>
                <a:cs typeface="Arial"/>
              </a:rPr>
              <a:t>points</a:t>
            </a:r>
            <a:r>
              <a:rPr dirty="0" sz="2000" spc="-9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83B46"/>
                </a:solidFill>
                <a:latin typeface="Arial"/>
                <a:cs typeface="Arial"/>
              </a:rPr>
              <a:t>for</a:t>
            </a:r>
            <a:r>
              <a:rPr dirty="0" sz="2000" spc="-10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75">
                <a:solidFill>
                  <a:srgbClr val="283B46"/>
                </a:solidFill>
                <a:latin typeface="Arial"/>
                <a:cs typeface="Arial"/>
              </a:rPr>
              <a:t>holiday</a:t>
            </a:r>
            <a:r>
              <a:rPr dirty="0" sz="2000" spc="-11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150">
                <a:solidFill>
                  <a:srgbClr val="283B46"/>
                </a:solidFill>
                <a:latin typeface="Arial"/>
                <a:cs typeface="Arial"/>
              </a:rPr>
              <a:t>usage</a:t>
            </a:r>
            <a:r>
              <a:rPr dirty="0" sz="2000" spc="-10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283B46"/>
                </a:solidFill>
                <a:latin typeface="Arial"/>
                <a:cs typeface="Arial"/>
              </a:rPr>
              <a:t>in</a:t>
            </a:r>
            <a:r>
              <a:rPr dirty="0" sz="2000" spc="-10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283B46"/>
                </a:solidFill>
                <a:latin typeface="Arial"/>
                <a:cs typeface="Arial"/>
              </a:rPr>
              <a:t>Q4</a:t>
            </a:r>
            <a:endParaRPr sz="2000">
              <a:latin typeface="Arial"/>
              <a:cs typeface="Arial"/>
            </a:endParaRPr>
          </a:p>
          <a:p>
            <a:pPr marL="240029" indent="-227329">
              <a:lnSpc>
                <a:spcPts val="2775"/>
              </a:lnSpc>
              <a:spcBef>
                <a:spcPts val="130"/>
              </a:spcBef>
              <a:buChar char="•"/>
              <a:tabLst>
                <a:tab pos="240029" algn="l"/>
              </a:tabLst>
            </a:pPr>
            <a:r>
              <a:rPr dirty="0" sz="2400" spc="-165">
                <a:solidFill>
                  <a:srgbClr val="283B46"/>
                </a:solidFill>
                <a:latin typeface="Arial"/>
                <a:cs typeface="Arial"/>
              </a:rPr>
              <a:t>Enhanced</a:t>
            </a:r>
            <a:r>
              <a:rPr dirty="0" sz="2400" spc="-11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25">
                <a:solidFill>
                  <a:srgbClr val="283B46"/>
                </a:solidFill>
                <a:latin typeface="Arial"/>
                <a:cs typeface="Arial"/>
              </a:rPr>
              <a:t>card</a:t>
            </a:r>
            <a:r>
              <a:rPr dirty="0" sz="2400" spc="-13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283B46"/>
                </a:solidFill>
                <a:latin typeface="Arial"/>
                <a:cs typeface="Arial"/>
              </a:rPr>
              <a:t>portfolio:</a:t>
            </a:r>
            <a:endParaRPr sz="2400">
              <a:latin typeface="Arial"/>
              <a:cs typeface="Arial"/>
            </a:endParaRPr>
          </a:p>
          <a:p>
            <a:pPr lvl="1" marL="697865" indent="-227965">
              <a:lnSpc>
                <a:spcPts val="2240"/>
              </a:lnSpc>
              <a:buChar char="•"/>
              <a:tabLst>
                <a:tab pos="697865" algn="l"/>
              </a:tabLst>
            </a:pPr>
            <a:r>
              <a:rPr dirty="0" sz="2000" spc="-100">
                <a:solidFill>
                  <a:srgbClr val="283B46"/>
                </a:solidFill>
                <a:latin typeface="Arial"/>
                <a:cs typeface="Arial"/>
              </a:rPr>
              <a:t>Dollars</a:t>
            </a:r>
            <a:r>
              <a:rPr dirty="0" sz="2000" spc="-85">
                <a:solidFill>
                  <a:srgbClr val="283B46"/>
                </a:solidFill>
                <a:latin typeface="Arial"/>
                <a:cs typeface="Arial"/>
              </a:rPr>
              <a:t> spent</a:t>
            </a:r>
            <a:r>
              <a:rPr dirty="0" sz="2000" spc="-7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283B46"/>
                </a:solidFill>
                <a:latin typeface="Arial"/>
                <a:cs typeface="Arial"/>
              </a:rPr>
              <a:t>by </a:t>
            </a:r>
            <a:r>
              <a:rPr dirty="0" sz="2000" spc="-100">
                <a:solidFill>
                  <a:srgbClr val="283B46"/>
                </a:solidFill>
                <a:latin typeface="Arial"/>
                <a:cs typeface="Arial"/>
              </a:rPr>
              <a:t>members</a:t>
            </a:r>
            <a:r>
              <a:rPr dirty="0" sz="2000" spc="-7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283B46"/>
                </a:solidFill>
                <a:latin typeface="Arial"/>
                <a:cs typeface="Arial"/>
              </a:rPr>
              <a:t>increased</a:t>
            </a:r>
            <a:r>
              <a:rPr dirty="0" sz="2000" spc="-6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283B46"/>
                </a:solidFill>
                <a:latin typeface="Arial"/>
                <a:cs typeface="Arial"/>
              </a:rPr>
              <a:t>month</a:t>
            </a:r>
            <a:r>
              <a:rPr dirty="0" sz="2000" spc="-85">
                <a:solidFill>
                  <a:srgbClr val="283B46"/>
                </a:solidFill>
                <a:latin typeface="Arial"/>
                <a:cs typeface="Arial"/>
              </a:rPr>
              <a:t> over</a:t>
            </a:r>
            <a:r>
              <a:rPr dirty="0" sz="2000" spc="-8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283B46"/>
                </a:solidFill>
                <a:latin typeface="Arial"/>
                <a:cs typeface="Arial"/>
              </a:rPr>
              <a:t>month</a:t>
            </a:r>
            <a:r>
              <a:rPr dirty="0" sz="2000" spc="-8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70">
                <a:solidFill>
                  <a:srgbClr val="283B46"/>
                </a:solidFill>
                <a:latin typeface="Arial"/>
                <a:cs typeface="Arial"/>
              </a:rPr>
              <a:t>which</a:t>
            </a:r>
            <a:r>
              <a:rPr dirty="0" sz="2000" spc="-9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70">
                <a:solidFill>
                  <a:srgbClr val="283B46"/>
                </a:solidFill>
                <a:latin typeface="Arial"/>
                <a:cs typeface="Arial"/>
              </a:rPr>
              <a:t>improved</a:t>
            </a:r>
            <a:r>
              <a:rPr dirty="0" sz="2000" spc="-8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283B46"/>
                </a:solidFill>
                <a:latin typeface="Arial"/>
                <a:cs typeface="Arial"/>
              </a:rPr>
              <a:t>interchange</a:t>
            </a:r>
            <a:r>
              <a:rPr dirty="0" sz="2000" spc="-10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83B46"/>
                </a:solidFill>
                <a:latin typeface="Arial"/>
                <a:cs typeface="Arial"/>
              </a:rPr>
              <a:t>income</a:t>
            </a:r>
            <a:endParaRPr sz="2000">
              <a:latin typeface="Arial"/>
              <a:cs typeface="Arial"/>
            </a:endParaRPr>
          </a:p>
          <a:p>
            <a:pPr lvl="2" marL="1155065" indent="-227965">
              <a:lnSpc>
                <a:spcPts val="1925"/>
              </a:lnSpc>
              <a:buChar char="•"/>
              <a:tabLst>
                <a:tab pos="1155065" algn="l"/>
              </a:tabLst>
            </a:pPr>
            <a:r>
              <a:rPr dirty="0" sz="1700" spc="-55">
                <a:solidFill>
                  <a:srgbClr val="283B46"/>
                </a:solidFill>
                <a:latin typeface="Arial"/>
                <a:cs typeface="Arial"/>
              </a:rPr>
              <a:t>10/2023 </a:t>
            </a:r>
            <a:r>
              <a:rPr dirty="0" sz="1700" spc="-65">
                <a:solidFill>
                  <a:srgbClr val="283B46"/>
                </a:solidFill>
                <a:latin typeface="Arial"/>
                <a:cs typeface="Arial"/>
              </a:rPr>
              <a:t>dollars</a:t>
            </a:r>
            <a:r>
              <a:rPr dirty="0" sz="1700" spc="-10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1700" spc="-70">
                <a:solidFill>
                  <a:srgbClr val="283B46"/>
                </a:solidFill>
                <a:latin typeface="Arial"/>
                <a:cs typeface="Arial"/>
              </a:rPr>
              <a:t>spent</a:t>
            </a:r>
            <a:r>
              <a:rPr dirty="0" sz="1700" spc="-9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283B46"/>
                </a:solidFill>
                <a:latin typeface="Arial"/>
                <a:cs typeface="Arial"/>
              </a:rPr>
              <a:t>$3,312,470</a:t>
            </a:r>
            <a:endParaRPr sz="1700">
              <a:latin typeface="Arial"/>
              <a:cs typeface="Arial"/>
            </a:endParaRPr>
          </a:p>
          <a:p>
            <a:pPr lvl="2" marL="1155065" indent="-227965">
              <a:lnSpc>
                <a:spcPts val="1980"/>
              </a:lnSpc>
              <a:buChar char="•"/>
              <a:tabLst>
                <a:tab pos="1155065" algn="l"/>
              </a:tabLst>
            </a:pPr>
            <a:r>
              <a:rPr dirty="0" sz="1700" spc="-55">
                <a:solidFill>
                  <a:srgbClr val="283B46"/>
                </a:solidFill>
                <a:latin typeface="Arial"/>
                <a:cs typeface="Arial"/>
              </a:rPr>
              <a:t>07/2024 </a:t>
            </a:r>
            <a:r>
              <a:rPr dirty="0" sz="1700" spc="-65">
                <a:solidFill>
                  <a:srgbClr val="283B46"/>
                </a:solidFill>
                <a:latin typeface="Arial"/>
                <a:cs typeface="Arial"/>
              </a:rPr>
              <a:t>dollars</a:t>
            </a:r>
            <a:r>
              <a:rPr dirty="0" sz="1700" spc="-10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1700" spc="-70">
                <a:solidFill>
                  <a:srgbClr val="283B46"/>
                </a:solidFill>
                <a:latin typeface="Arial"/>
                <a:cs typeface="Arial"/>
              </a:rPr>
              <a:t>spent</a:t>
            </a:r>
            <a:r>
              <a:rPr dirty="0" sz="1700" spc="-9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283B46"/>
                </a:solidFill>
                <a:latin typeface="Arial"/>
                <a:cs typeface="Arial"/>
              </a:rPr>
              <a:t>$4,242,069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99193" y="452373"/>
            <a:ext cx="1894204" cy="1887347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4892166" y="5459183"/>
            <a:ext cx="3375660" cy="962660"/>
            <a:chOff x="4892166" y="5459183"/>
            <a:chExt cx="3375660" cy="962660"/>
          </a:xfrm>
        </p:grpSpPr>
        <p:sp>
          <p:nvSpPr>
            <p:cNvPr id="5" name="object 5" descr=""/>
            <p:cNvSpPr/>
            <p:nvPr/>
          </p:nvSpPr>
          <p:spPr>
            <a:xfrm>
              <a:off x="4908041" y="5475058"/>
              <a:ext cx="3343910" cy="930910"/>
            </a:xfrm>
            <a:custGeom>
              <a:avLst/>
              <a:gdLst/>
              <a:ahLst/>
              <a:cxnLst/>
              <a:rect l="l" t="t" r="r" b="b"/>
              <a:pathLst>
                <a:path w="3343909" h="930910">
                  <a:moveTo>
                    <a:pt x="0" y="930668"/>
                  </a:moveTo>
                  <a:lnTo>
                    <a:pt x="3343529" y="930668"/>
                  </a:lnTo>
                  <a:lnTo>
                    <a:pt x="3343529" y="0"/>
                  </a:lnTo>
                  <a:lnTo>
                    <a:pt x="0" y="0"/>
                  </a:lnTo>
                  <a:lnTo>
                    <a:pt x="0" y="930668"/>
                  </a:lnTo>
                  <a:close/>
                </a:path>
              </a:pathLst>
            </a:custGeom>
            <a:ln w="317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1100" y="5475058"/>
              <a:ext cx="1737360" cy="930668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8466708" y="5459183"/>
            <a:ext cx="3375660" cy="962660"/>
            <a:chOff x="8466708" y="5459183"/>
            <a:chExt cx="3375660" cy="962660"/>
          </a:xfrm>
        </p:grpSpPr>
        <p:sp>
          <p:nvSpPr>
            <p:cNvPr id="8" name="object 8" descr=""/>
            <p:cNvSpPr/>
            <p:nvPr/>
          </p:nvSpPr>
          <p:spPr>
            <a:xfrm>
              <a:off x="8482583" y="5475058"/>
              <a:ext cx="3343910" cy="930910"/>
            </a:xfrm>
            <a:custGeom>
              <a:avLst/>
              <a:gdLst/>
              <a:ahLst/>
              <a:cxnLst/>
              <a:rect l="l" t="t" r="r" b="b"/>
              <a:pathLst>
                <a:path w="3343909" h="930910">
                  <a:moveTo>
                    <a:pt x="0" y="930668"/>
                  </a:moveTo>
                  <a:lnTo>
                    <a:pt x="3343529" y="930668"/>
                  </a:lnTo>
                  <a:lnTo>
                    <a:pt x="3343529" y="0"/>
                  </a:lnTo>
                  <a:lnTo>
                    <a:pt x="0" y="0"/>
                  </a:lnTo>
                  <a:lnTo>
                    <a:pt x="0" y="930668"/>
                  </a:lnTo>
                  <a:close/>
                </a:path>
              </a:pathLst>
            </a:custGeom>
            <a:ln w="317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19971" y="5578246"/>
              <a:ext cx="2468879" cy="72426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77087" y="762761"/>
            <a:ext cx="442849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14780" algn="l"/>
                <a:tab pos="2758440" algn="l"/>
              </a:tabLst>
            </a:pPr>
            <a:r>
              <a:rPr dirty="0" spc="-10"/>
              <a:t>CREDIT</a:t>
            </a:r>
            <a:r>
              <a:rPr dirty="0"/>
              <a:t>	</a:t>
            </a:r>
            <a:r>
              <a:rPr dirty="0" spc="-20"/>
              <a:t>UNION</a:t>
            </a:r>
            <a:r>
              <a:rPr dirty="0"/>
              <a:t>	</a:t>
            </a:r>
            <a:r>
              <a:rPr dirty="0" spc="-140"/>
              <a:t>ANALYSIS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0984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4768" y="1012063"/>
            <a:ext cx="4798060" cy="1763395"/>
          </a:xfrm>
          <a:prstGeom prst="rect"/>
        </p:spPr>
        <p:txBody>
          <a:bodyPr wrap="square" lIns="0" tIns="116205" rIns="0" bIns="0" rtlCol="0" vert="horz">
            <a:spAutoFit/>
          </a:bodyPr>
          <a:lstStyle/>
          <a:p>
            <a:pPr marL="928369" marR="5080" indent="-916305">
              <a:lnSpc>
                <a:spcPts val="6480"/>
              </a:lnSpc>
              <a:spcBef>
                <a:spcPts val="915"/>
              </a:spcBef>
            </a:pPr>
            <a:r>
              <a:rPr dirty="0" sz="6000" spc="-390">
                <a:solidFill>
                  <a:srgbClr val="241F57"/>
                </a:solidFill>
              </a:rPr>
              <a:t>ampliFI</a:t>
            </a:r>
            <a:r>
              <a:rPr dirty="0" sz="6000" spc="-310">
                <a:solidFill>
                  <a:srgbClr val="241F57"/>
                </a:solidFill>
              </a:rPr>
              <a:t> </a:t>
            </a:r>
            <a:r>
              <a:rPr dirty="0" sz="6000" spc="-480">
                <a:solidFill>
                  <a:srgbClr val="241F57"/>
                </a:solidFill>
              </a:rPr>
              <a:t>Loyalty </a:t>
            </a:r>
            <a:r>
              <a:rPr dirty="0" sz="6000" spc="-500">
                <a:solidFill>
                  <a:srgbClr val="241F57"/>
                </a:solidFill>
              </a:rPr>
              <a:t>Solutions</a:t>
            </a:r>
            <a:endParaRPr sz="6000"/>
          </a:p>
        </p:txBody>
      </p:sp>
      <p:sp>
        <p:nvSpPr>
          <p:cNvPr id="4" name="object 4" descr=""/>
          <p:cNvSpPr txBox="1"/>
          <p:nvPr/>
        </p:nvSpPr>
        <p:spPr>
          <a:xfrm>
            <a:off x="7270242" y="3096514"/>
            <a:ext cx="40805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0" i="1">
                <a:solidFill>
                  <a:srgbClr val="241F57"/>
                </a:solidFill>
                <a:latin typeface="Arial"/>
                <a:cs typeface="Arial"/>
              </a:rPr>
              <a:t>Mike</a:t>
            </a:r>
            <a:r>
              <a:rPr dirty="0" sz="2400" spc="-90" i="1">
                <a:solidFill>
                  <a:srgbClr val="241F57"/>
                </a:solidFill>
                <a:latin typeface="Arial"/>
                <a:cs typeface="Arial"/>
              </a:rPr>
              <a:t> </a:t>
            </a:r>
            <a:r>
              <a:rPr dirty="0" sz="2400" spc="-114" i="1">
                <a:solidFill>
                  <a:srgbClr val="241F57"/>
                </a:solidFill>
                <a:latin typeface="Arial"/>
                <a:cs typeface="Arial"/>
              </a:rPr>
              <a:t>Hamblin</a:t>
            </a:r>
            <a:r>
              <a:rPr dirty="0" sz="2400" spc="-70" i="1">
                <a:solidFill>
                  <a:srgbClr val="241F57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41F57"/>
                </a:solidFill>
                <a:latin typeface="Arial"/>
                <a:cs typeface="Arial"/>
              </a:rPr>
              <a:t>&amp;</a:t>
            </a:r>
            <a:r>
              <a:rPr dirty="0" sz="2400" spc="-75" i="1">
                <a:solidFill>
                  <a:srgbClr val="241F57"/>
                </a:solidFill>
                <a:latin typeface="Arial"/>
                <a:cs typeface="Arial"/>
              </a:rPr>
              <a:t> </a:t>
            </a:r>
            <a:r>
              <a:rPr dirty="0" sz="2400" spc="-130" i="1">
                <a:solidFill>
                  <a:srgbClr val="241F57"/>
                </a:solidFill>
                <a:latin typeface="Arial"/>
                <a:cs typeface="Arial"/>
              </a:rPr>
              <a:t>Courtney</a:t>
            </a:r>
            <a:r>
              <a:rPr dirty="0" sz="2400" spc="-110" i="1">
                <a:solidFill>
                  <a:srgbClr val="241F57"/>
                </a:solidFill>
                <a:latin typeface="Arial"/>
                <a:cs typeface="Arial"/>
              </a:rPr>
              <a:t> </a:t>
            </a:r>
            <a:r>
              <a:rPr dirty="0" sz="2400" spc="-35" i="1">
                <a:solidFill>
                  <a:srgbClr val="241F57"/>
                </a:solidFill>
                <a:latin typeface="Arial"/>
                <a:cs typeface="Arial"/>
              </a:rPr>
              <a:t>Wingo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7779257" y="4187050"/>
            <a:ext cx="3343910" cy="2218690"/>
          </a:xfrm>
          <a:custGeom>
            <a:avLst/>
            <a:gdLst/>
            <a:ahLst/>
            <a:cxnLst/>
            <a:rect l="l" t="t" r="r" b="b"/>
            <a:pathLst>
              <a:path w="3343909" h="2218690">
                <a:moveTo>
                  <a:pt x="0" y="930668"/>
                </a:moveTo>
                <a:lnTo>
                  <a:pt x="3343529" y="930668"/>
                </a:lnTo>
                <a:lnTo>
                  <a:pt x="3343529" y="0"/>
                </a:lnTo>
                <a:lnTo>
                  <a:pt x="0" y="0"/>
                </a:lnTo>
                <a:lnTo>
                  <a:pt x="0" y="930668"/>
                </a:lnTo>
                <a:close/>
              </a:path>
              <a:path w="3343909" h="2218690">
                <a:moveTo>
                  <a:pt x="0" y="2218677"/>
                </a:moveTo>
                <a:lnTo>
                  <a:pt x="3343529" y="2218677"/>
                </a:lnTo>
                <a:lnTo>
                  <a:pt x="3343529" y="1288008"/>
                </a:lnTo>
                <a:lnTo>
                  <a:pt x="0" y="1288008"/>
                </a:lnTo>
                <a:lnTo>
                  <a:pt x="0" y="2218677"/>
                </a:lnTo>
                <a:close/>
              </a:path>
            </a:pathLst>
          </a:custGeom>
          <a:ln w="31750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817270" y="2853308"/>
            <a:ext cx="4415155" cy="1367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95325" marR="5080" indent="-683260">
              <a:lnSpc>
                <a:spcPct val="100000"/>
              </a:lnSpc>
              <a:spcBef>
                <a:spcPts val="105"/>
              </a:spcBef>
            </a:pPr>
            <a:r>
              <a:rPr dirty="0" sz="4400" spc="-125" b="1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r>
              <a:rPr dirty="0" sz="44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00" spc="-75" b="1">
                <a:solidFill>
                  <a:srgbClr val="FFFFFF"/>
                </a:solidFill>
                <a:latin typeface="Arial"/>
                <a:cs typeface="Arial"/>
              </a:rPr>
              <a:t>ITEMS</a:t>
            </a:r>
            <a:r>
              <a:rPr dirty="0" sz="44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00" spc="-50" b="1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dirty="0" sz="4400" spc="-475" b="1">
                <a:solidFill>
                  <a:srgbClr val="FFFFFF"/>
                </a:solidFill>
                <a:latin typeface="Arial"/>
                <a:cs typeface="Arial"/>
              </a:rPr>
              <a:t>RESOURCES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962276" y="968883"/>
            <a:ext cx="8804910" cy="5334000"/>
            <a:chOff x="1962276" y="968883"/>
            <a:chExt cx="8804910" cy="53340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2276" y="968883"/>
              <a:ext cx="1894077" cy="188734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82279" y="4201668"/>
              <a:ext cx="1737359" cy="9306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98180" y="5578246"/>
              <a:ext cx="2468879" cy="7242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99193" y="452373"/>
            <a:ext cx="1894077" cy="1887347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40029" indent="-227329">
              <a:lnSpc>
                <a:spcPts val="3190"/>
              </a:lnSpc>
              <a:spcBef>
                <a:spcPts val="95"/>
              </a:spcBef>
              <a:buClr>
                <a:srgbClr val="283B46"/>
              </a:buClr>
              <a:buFont typeface="Arial"/>
              <a:buChar char="•"/>
              <a:tabLst>
                <a:tab pos="240029" algn="l"/>
              </a:tabLst>
            </a:pPr>
            <a:r>
              <a:rPr dirty="0" spc="-220"/>
              <a:t>Two</a:t>
            </a:r>
            <a:r>
              <a:rPr dirty="0" spc="-135"/>
              <a:t> </a:t>
            </a:r>
            <a:r>
              <a:rPr dirty="0" spc="-30"/>
              <a:t>or</a:t>
            </a:r>
            <a:r>
              <a:rPr dirty="0" spc="-120"/>
              <a:t> </a:t>
            </a:r>
            <a:r>
              <a:rPr dirty="0" spc="-65"/>
              <a:t>three</a:t>
            </a:r>
            <a:r>
              <a:rPr dirty="0" spc="-130"/>
              <a:t> </a:t>
            </a:r>
            <a:r>
              <a:rPr dirty="0" spc="-100"/>
              <a:t>items</a:t>
            </a:r>
            <a:r>
              <a:rPr dirty="0" spc="-120"/>
              <a:t> </a:t>
            </a:r>
            <a:r>
              <a:rPr dirty="0"/>
              <a:t>that</a:t>
            </a:r>
            <a:r>
              <a:rPr dirty="0" spc="-130"/>
              <a:t> </a:t>
            </a:r>
            <a:r>
              <a:rPr dirty="0" spc="-125"/>
              <a:t>attendees </a:t>
            </a:r>
            <a:r>
              <a:rPr dirty="0" spc="-114"/>
              <a:t>could</a:t>
            </a:r>
            <a:r>
              <a:rPr dirty="0" spc="-105"/>
              <a:t> do</a:t>
            </a:r>
            <a:r>
              <a:rPr dirty="0" spc="-120"/>
              <a:t> </a:t>
            </a:r>
            <a:r>
              <a:rPr dirty="0" spc="-10"/>
              <a:t>immediately</a:t>
            </a:r>
          </a:p>
          <a:p>
            <a:pPr marL="241300">
              <a:lnSpc>
                <a:spcPts val="3190"/>
              </a:lnSpc>
            </a:pPr>
            <a:r>
              <a:rPr dirty="0" spc="-40"/>
              <a:t>after</a:t>
            </a:r>
            <a:r>
              <a:rPr dirty="0" spc="-145"/>
              <a:t> </a:t>
            </a:r>
            <a:r>
              <a:rPr dirty="0" spc="-40"/>
              <a:t>the</a:t>
            </a:r>
            <a:r>
              <a:rPr dirty="0" spc="-130"/>
              <a:t> </a:t>
            </a:r>
            <a:r>
              <a:rPr dirty="0" spc="-200"/>
              <a:t>session</a:t>
            </a:r>
            <a:r>
              <a:rPr dirty="0" spc="-95"/>
              <a:t> </a:t>
            </a:r>
            <a:r>
              <a:rPr dirty="0" spc="-110"/>
              <a:t>when</a:t>
            </a:r>
            <a:r>
              <a:rPr dirty="0" spc="-130"/>
              <a:t> </a:t>
            </a:r>
            <a:r>
              <a:rPr dirty="0" spc="-75"/>
              <a:t>they</a:t>
            </a:r>
            <a:r>
              <a:rPr dirty="0" spc="-125"/>
              <a:t> </a:t>
            </a:r>
            <a:r>
              <a:rPr dirty="0" spc="-105"/>
              <a:t>get</a:t>
            </a:r>
            <a:r>
              <a:rPr dirty="0" spc="-145"/>
              <a:t> </a:t>
            </a:r>
            <a:r>
              <a:rPr dirty="0" spc="-185"/>
              <a:t>back</a:t>
            </a:r>
            <a:r>
              <a:rPr dirty="0" spc="-114"/>
              <a:t> </a:t>
            </a:r>
            <a:r>
              <a:rPr dirty="0"/>
              <a:t>to</a:t>
            </a:r>
            <a:r>
              <a:rPr dirty="0" spc="-135"/>
              <a:t> </a:t>
            </a:r>
            <a:r>
              <a:rPr dirty="0" spc="-10"/>
              <a:t>their</a:t>
            </a:r>
            <a:r>
              <a:rPr dirty="0" spc="-105"/>
              <a:t> </a:t>
            </a:r>
            <a:r>
              <a:rPr dirty="0" spc="-290"/>
              <a:t>Cu’s</a:t>
            </a:r>
          </a:p>
          <a:p>
            <a:pPr lvl="1" marL="697230" indent="-227329">
              <a:lnSpc>
                <a:spcPct val="100000"/>
              </a:lnSpc>
              <a:spcBef>
                <a:spcPts val="245"/>
              </a:spcBef>
              <a:buChar char="•"/>
              <a:tabLst>
                <a:tab pos="697230" algn="l"/>
              </a:tabLst>
            </a:pPr>
            <a:r>
              <a:rPr dirty="0" sz="2400" spc="-204">
                <a:solidFill>
                  <a:srgbClr val="283B46"/>
                </a:solidFill>
                <a:latin typeface="Arial"/>
                <a:cs typeface="Arial"/>
              </a:rPr>
              <a:t>Check</a:t>
            </a:r>
            <a:r>
              <a:rPr dirty="0" sz="2400" spc="-12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83B46"/>
                </a:solidFill>
                <a:latin typeface="Arial"/>
                <a:cs typeface="Arial"/>
              </a:rPr>
              <a:t>to</a:t>
            </a:r>
            <a:r>
              <a:rPr dirty="0" sz="2400" spc="-11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60">
                <a:solidFill>
                  <a:srgbClr val="283B46"/>
                </a:solidFill>
                <a:latin typeface="Arial"/>
                <a:cs typeface="Arial"/>
              </a:rPr>
              <a:t>make</a:t>
            </a:r>
            <a:r>
              <a:rPr dirty="0" sz="2400" spc="-12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40">
                <a:solidFill>
                  <a:srgbClr val="283B46"/>
                </a:solidFill>
                <a:latin typeface="Arial"/>
                <a:cs typeface="Arial"/>
              </a:rPr>
              <a:t>sure</a:t>
            </a:r>
            <a:r>
              <a:rPr dirty="0" sz="2400" spc="-10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10">
                <a:solidFill>
                  <a:srgbClr val="283B46"/>
                </a:solidFill>
                <a:latin typeface="Arial"/>
                <a:cs typeface="Arial"/>
              </a:rPr>
              <a:t>you</a:t>
            </a:r>
            <a:r>
              <a:rPr dirty="0" sz="2400" spc="-114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25">
                <a:solidFill>
                  <a:srgbClr val="283B46"/>
                </a:solidFill>
                <a:latin typeface="Arial"/>
                <a:cs typeface="Arial"/>
              </a:rPr>
              <a:t>are</a:t>
            </a:r>
            <a:r>
              <a:rPr dirty="0" sz="2400" spc="-10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60">
                <a:solidFill>
                  <a:srgbClr val="283B46"/>
                </a:solidFill>
                <a:latin typeface="Arial"/>
                <a:cs typeface="Arial"/>
              </a:rPr>
              <a:t>offering</a:t>
            </a:r>
            <a:r>
              <a:rPr dirty="0" sz="2400" spc="-10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14">
                <a:solidFill>
                  <a:srgbClr val="283B46"/>
                </a:solidFill>
                <a:latin typeface="Arial"/>
                <a:cs typeface="Arial"/>
              </a:rPr>
              <a:t>rewards</a:t>
            </a:r>
            <a:r>
              <a:rPr dirty="0" sz="2400" spc="-10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95">
                <a:solidFill>
                  <a:srgbClr val="283B46"/>
                </a:solidFill>
                <a:latin typeface="Arial"/>
                <a:cs typeface="Arial"/>
              </a:rPr>
              <a:t>on</a:t>
            </a:r>
            <a:r>
              <a:rPr dirty="0" sz="2400" spc="-10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283B46"/>
                </a:solidFill>
                <a:latin typeface="Arial"/>
                <a:cs typeface="Arial"/>
              </a:rPr>
              <a:t>credit</a:t>
            </a:r>
            <a:r>
              <a:rPr dirty="0" sz="2400" spc="-11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30">
                <a:solidFill>
                  <a:srgbClr val="283B46"/>
                </a:solidFill>
                <a:latin typeface="Arial"/>
                <a:cs typeface="Arial"/>
              </a:rPr>
              <a:t>and</a:t>
            </a:r>
            <a:r>
              <a:rPr dirty="0" sz="2400" spc="-11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283B46"/>
                </a:solidFill>
                <a:latin typeface="Arial"/>
                <a:cs typeface="Arial"/>
              </a:rPr>
              <a:t>debit</a:t>
            </a:r>
            <a:endParaRPr sz="2400">
              <a:latin typeface="Arial"/>
              <a:cs typeface="Arial"/>
            </a:endParaRPr>
          </a:p>
          <a:p>
            <a:pPr lvl="1" marL="697230" marR="156845" indent="-227329">
              <a:lnSpc>
                <a:spcPts val="2590"/>
              </a:lnSpc>
              <a:spcBef>
                <a:spcPts val="545"/>
              </a:spcBef>
              <a:buChar char="•"/>
              <a:tabLst>
                <a:tab pos="698500" algn="l"/>
              </a:tabLst>
            </a:pPr>
            <a:r>
              <a:rPr dirty="0" sz="2400">
                <a:solidFill>
                  <a:srgbClr val="283B46"/>
                </a:solidFill>
                <a:latin typeface="Arial"/>
                <a:cs typeface="Arial"/>
              </a:rPr>
              <a:t>If</a:t>
            </a:r>
            <a:r>
              <a:rPr dirty="0" sz="2400" spc="-114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10">
                <a:solidFill>
                  <a:srgbClr val="283B46"/>
                </a:solidFill>
                <a:latin typeface="Arial"/>
                <a:cs typeface="Arial"/>
              </a:rPr>
              <a:t>you</a:t>
            </a:r>
            <a:r>
              <a:rPr dirty="0" sz="2400" spc="-114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55">
                <a:solidFill>
                  <a:srgbClr val="283B46"/>
                </a:solidFill>
                <a:latin typeface="Arial"/>
                <a:cs typeface="Arial"/>
              </a:rPr>
              <a:t>have</a:t>
            </a:r>
            <a:r>
              <a:rPr dirty="0" sz="2400" spc="-10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210">
                <a:solidFill>
                  <a:srgbClr val="283B46"/>
                </a:solidFill>
                <a:latin typeface="Arial"/>
                <a:cs typeface="Arial"/>
              </a:rPr>
              <a:t>a</a:t>
            </a:r>
            <a:r>
              <a:rPr dirty="0" sz="2400" spc="-10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14">
                <a:solidFill>
                  <a:srgbClr val="283B46"/>
                </a:solidFill>
                <a:latin typeface="Arial"/>
                <a:cs typeface="Arial"/>
              </a:rPr>
              <a:t>rewards</a:t>
            </a:r>
            <a:r>
              <a:rPr dirty="0" sz="2400" spc="-12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00">
                <a:solidFill>
                  <a:srgbClr val="283B46"/>
                </a:solidFill>
                <a:latin typeface="Arial"/>
                <a:cs typeface="Arial"/>
              </a:rPr>
              <a:t>program,</a:t>
            </a:r>
            <a:r>
              <a:rPr dirty="0" sz="2400" spc="-114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60">
                <a:solidFill>
                  <a:srgbClr val="283B46"/>
                </a:solidFill>
                <a:latin typeface="Arial"/>
                <a:cs typeface="Arial"/>
              </a:rPr>
              <a:t>make</a:t>
            </a:r>
            <a:r>
              <a:rPr dirty="0" sz="2400" spc="-12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40">
                <a:solidFill>
                  <a:srgbClr val="283B46"/>
                </a:solidFill>
                <a:latin typeface="Arial"/>
                <a:cs typeface="Arial"/>
              </a:rPr>
              <a:t>sure</a:t>
            </a:r>
            <a:r>
              <a:rPr dirty="0" sz="2400" spc="-10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10">
                <a:solidFill>
                  <a:srgbClr val="283B46"/>
                </a:solidFill>
                <a:latin typeface="Arial"/>
                <a:cs typeface="Arial"/>
              </a:rPr>
              <a:t>you</a:t>
            </a:r>
            <a:r>
              <a:rPr dirty="0" sz="2400" spc="-114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55">
                <a:solidFill>
                  <a:srgbClr val="283B46"/>
                </a:solidFill>
                <a:latin typeface="Arial"/>
                <a:cs typeface="Arial"/>
              </a:rPr>
              <a:t>have</a:t>
            </a:r>
            <a:r>
              <a:rPr dirty="0" sz="2400" spc="-10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283B46"/>
                </a:solidFill>
                <a:latin typeface="Arial"/>
                <a:cs typeface="Arial"/>
              </a:rPr>
              <a:t>options</a:t>
            </a:r>
            <a:r>
              <a:rPr dirty="0" sz="2400" spc="-114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283B46"/>
                </a:solidFill>
                <a:latin typeface="Arial"/>
                <a:cs typeface="Arial"/>
              </a:rPr>
              <a:t>for </a:t>
            </a:r>
            <a:r>
              <a:rPr dirty="0" sz="2400" spc="-25">
                <a:solidFill>
                  <a:srgbClr val="283B46"/>
                </a:solidFill>
                <a:latin typeface="Arial"/>
                <a:cs typeface="Arial"/>
              </a:rPr>
              <a:t>	</a:t>
            </a:r>
            <a:r>
              <a:rPr dirty="0" sz="2400" spc="-90">
                <a:solidFill>
                  <a:srgbClr val="283B46"/>
                </a:solidFill>
                <a:latin typeface="Arial"/>
                <a:cs typeface="Arial"/>
              </a:rPr>
              <a:t>real-</a:t>
            </a:r>
            <a:r>
              <a:rPr dirty="0" sz="2400" spc="-25">
                <a:solidFill>
                  <a:srgbClr val="283B46"/>
                </a:solidFill>
                <a:latin typeface="Arial"/>
                <a:cs typeface="Arial"/>
              </a:rPr>
              <a:t>time</a:t>
            </a:r>
            <a:r>
              <a:rPr dirty="0" sz="2400" spc="-11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283B46"/>
                </a:solidFill>
                <a:latin typeface="Arial"/>
                <a:cs typeface="Arial"/>
              </a:rPr>
              <a:t>redemptions,</a:t>
            </a:r>
            <a:r>
              <a:rPr dirty="0" sz="2400" spc="-9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283B46"/>
                </a:solidFill>
                <a:latin typeface="Arial"/>
                <a:cs typeface="Arial"/>
              </a:rPr>
              <a:t>learn</a:t>
            </a:r>
            <a:r>
              <a:rPr dirty="0" sz="2400" spc="-114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70">
                <a:solidFill>
                  <a:srgbClr val="283B46"/>
                </a:solidFill>
                <a:latin typeface="Arial"/>
                <a:cs typeface="Arial"/>
              </a:rPr>
              <a:t>about</a:t>
            </a:r>
            <a:r>
              <a:rPr dirty="0" sz="2400" spc="-9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283B46"/>
                </a:solidFill>
                <a:latin typeface="Arial"/>
                <a:cs typeface="Arial"/>
              </a:rPr>
              <a:t>them,</a:t>
            </a:r>
            <a:r>
              <a:rPr dirty="0" sz="2400" spc="-11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30">
                <a:solidFill>
                  <a:srgbClr val="283B46"/>
                </a:solidFill>
                <a:latin typeface="Arial"/>
                <a:cs typeface="Arial"/>
              </a:rPr>
              <a:t>and</a:t>
            </a:r>
            <a:r>
              <a:rPr dirty="0" sz="2400" spc="-10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60">
                <a:solidFill>
                  <a:srgbClr val="283B46"/>
                </a:solidFill>
                <a:latin typeface="Arial"/>
                <a:cs typeface="Arial"/>
              </a:rPr>
              <a:t>utilize</a:t>
            </a:r>
            <a:r>
              <a:rPr dirty="0" sz="2400" spc="-11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283B46"/>
                </a:solidFill>
                <a:latin typeface="Arial"/>
                <a:cs typeface="Arial"/>
              </a:rPr>
              <a:t>them</a:t>
            </a:r>
            <a:endParaRPr sz="2400">
              <a:latin typeface="Arial"/>
              <a:cs typeface="Arial"/>
            </a:endParaRPr>
          </a:p>
          <a:p>
            <a:pPr lvl="1" marL="697230" marR="273685" indent="-227329">
              <a:lnSpc>
                <a:spcPts val="2590"/>
              </a:lnSpc>
              <a:spcBef>
                <a:spcPts val="495"/>
              </a:spcBef>
              <a:buChar char="•"/>
              <a:tabLst>
                <a:tab pos="698500" algn="l"/>
              </a:tabLst>
            </a:pPr>
            <a:r>
              <a:rPr dirty="0" sz="2400" spc="-225">
                <a:solidFill>
                  <a:srgbClr val="283B46"/>
                </a:solidFill>
                <a:latin typeface="Arial"/>
                <a:cs typeface="Arial"/>
              </a:rPr>
              <a:t>Reach</a:t>
            </a:r>
            <a:r>
              <a:rPr dirty="0" sz="2400" spc="-13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283B46"/>
                </a:solidFill>
                <a:latin typeface="Arial"/>
                <a:cs typeface="Arial"/>
              </a:rPr>
              <a:t>out</a:t>
            </a:r>
            <a:r>
              <a:rPr dirty="0" sz="2400" spc="-114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83B46"/>
                </a:solidFill>
                <a:latin typeface="Arial"/>
                <a:cs typeface="Arial"/>
              </a:rPr>
              <a:t>to</a:t>
            </a:r>
            <a:r>
              <a:rPr dirty="0" sz="2400" spc="-114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75">
                <a:solidFill>
                  <a:srgbClr val="283B46"/>
                </a:solidFill>
                <a:latin typeface="Arial"/>
                <a:cs typeface="Arial"/>
              </a:rPr>
              <a:t>MAP</a:t>
            </a:r>
            <a:r>
              <a:rPr dirty="0" sz="2400" spc="-12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83B46"/>
                </a:solidFill>
                <a:latin typeface="Arial"/>
                <a:cs typeface="Arial"/>
              </a:rPr>
              <a:t>to</a:t>
            </a:r>
            <a:r>
              <a:rPr dirty="0" sz="2400" spc="-114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283B46"/>
                </a:solidFill>
                <a:latin typeface="Arial"/>
                <a:cs typeface="Arial"/>
              </a:rPr>
              <a:t>get</a:t>
            </a:r>
            <a:r>
              <a:rPr dirty="0" sz="2400" spc="-13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210">
                <a:solidFill>
                  <a:srgbClr val="283B46"/>
                </a:solidFill>
                <a:latin typeface="Arial"/>
                <a:cs typeface="Arial"/>
              </a:rPr>
              <a:t>a</a:t>
            </a:r>
            <a:r>
              <a:rPr dirty="0" sz="2400" spc="-105">
                <a:solidFill>
                  <a:srgbClr val="283B46"/>
                </a:solidFill>
                <a:latin typeface="Arial"/>
                <a:cs typeface="Arial"/>
              </a:rPr>
              <a:t> program</a:t>
            </a:r>
            <a:r>
              <a:rPr dirty="0" sz="2400" spc="-13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10">
                <a:solidFill>
                  <a:srgbClr val="283B46"/>
                </a:solidFill>
                <a:latin typeface="Arial"/>
                <a:cs typeface="Arial"/>
              </a:rPr>
              <a:t>comparison </a:t>
            </a:r>
            <a:r>
              <a:rPr dirty="0" sz="2400" spc="-210">
                <a:solidFill>
                  <a:srgbClr val="283B46"/>
                </a:solidFill>
                <a:latin typeface="Arial"/>
                <a:cs typeface="Arial"/>
              </a:rPr>
              <a:t>vs</a:t>
            </a:r>
            <a:r>
              <a:rPr dirty="0" sz="2400" spc="-10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283B46"/>
                </a:solidFill>
                <a:latin typeface="Arial"/>
                <a:cs typeface="Arial"/>
              </a:rPr>
              <a:t>the</a:t>
            </a:r>
            <a:r>
              <a:rPr dirty="0" sz="2400" spc="-10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283B46"/>
                </a:solidFill>
                <a:latin typeface="Arial"/>
                <a:cs typeface="Arial"/>
              </a:rPr>
              <a:t>ampliFI </a:t>
            </a:r>
            <a:r>
              <a:rPr dirty="0" sz="2400" spc="-65">
                <a:solidFill>
                  <a:srgbClr val="283B46"/>
                </a:solidFill>
                <a:latin typeface="Arial"/>
                <a:cs typeface="Arial"/>
              </a:rPr>
              <a:t>	</a:t>
            </a:r>
            <a:r>
              <a:rPr dirty="0" sz="2400" spc="-10">
                <a:solidFill>
                  <a:srgbClr val="283B46"/>
                </a:solidFill>
                <a:latin typeface="Arial"/>
                <a:cs typeface="Arial"/>
              </a:rPr>
              <a:t>solution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892166" y="5459183"/>
            <a:ext cx="3375660" cy="962660"/>
            <a:chOff x="4892166" y="5459183"/>
            <a:chExt cx="3375660" cy="962660"/>
          </a:xfrm>
        </p:grpSpPr>
        <p:sp>
          <p:nvSpPr>
            <p:cNvPr id="5" name="object 5" descr=""/>
            <p:cNvSpPr/>
            <p:nvPr/>
          </p:nvSpPr>
          <p:spPr>
            <a:xfrm>
              <a:off x="4908041" y="5475058"/>
              <a:ext cx="3343910" cy="930910"/>
            </a:xfrm>
            <a:custGeom>
              <a:avLst/>
              <a:gdLst/>
              <a:ahLst/>
              <a:cxnLst/>
              <a:rect l="l" t="t" r="r" b="b"/>
              <a:pathLst>
                <a:path w="3343909" h="930910">
                  <a:moveTo>
                    <a:pt x="0" y="930668"/>
                  </a:moveTo>
                  <a:lnTo>
                    <a:pt x="3343529" y="930668"/>
                  </a:lnTo>
                  <a:lnTo>
                    <a:pt x="3343529" y="0"/>
                  </a:lnTo>
                  <a:lnTo>
                    <a:pt x="0" y="0"/>
                  </a:lnTo>
                  <a:lnTo>
                    <a:pt x="0" y="930668"/>
                  </a:lnTo>
                  <a:close/>
                </a:path>
              </a:pathLst>
            </a:custGeom>
            <a:ln w="317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7910" y="5468480"/>
              <a:ext cx="1737360" cy="930668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8466708" y="5459183"/>
            <a:ext cx="3375660" cy="962660"/>
            <a:chOff x="8466708" y="5459183"/>
            <a:chExt cx="3375660" cy="962660"/>
          </a:xfrm>
        </p:grpSpPr>
        <p:sp>
          <p:nvSpPr>
            <p:cNvPr id="8" name="object 8" descr=""/>
            <p:cNvSpPr/>
            <p:nvPr/>
          </p:nvSpPr>
          <p:spPr>
            <a:xfrm>
              <a:off x="8482583" y="5475058"/>
              <a:ext cx="3343910" cy="930910"/>
            </a:xfrm>
            <a:custGeom>
              <a:avLst/>
              <a:gdLst/>
              <a:ahLst/>
              <a:cxnLst/>
              <a:rect l="l" t="t" r="r" b="b"/>
              <a:pathLst>
                <a:path w="3343909" h="930910">
                  <a:moveTo>
                    <a:pt x="0" y="930668"/>
                  </a:moveTo>
                  <a:lnTo>
                    <a:pt x="3343529" y="930668"/>
                  </a:lnTo>
                  <a:lnTo>
                    <a:pt x="3343529" y="0"/>
                  </a:lnTo>
                  <a:lnTo>
                    <a:pt x="0" y="0"/>
                  </a:lnTo>
                  <a:lnTo>
                    <a:pt x="0" y="930668"/>
                  </a:lnTo>
                  <a:close/>
                </a:path>
              </a:pathLst>
            </a:custGeom>
            <a:ln w="317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19971" y="5571680"/>
              <a:ext cx="2468879" cy="72426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77087" y="762761"/>
            <a:ext cx="569150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06220" algn="l"/>
                <a:tab pos="2736850" algn="l"/>
                <a:tab pos="3643629" algn="l"/>
              </a:tabLst>
            </a:pPr>
            <a:r>
              <a:rPr dirty="0" spc="-10"/>
              <a:t>ACTION</a:t>
            </a:r>
            <a:r>
              <a:rPr dirty="0"/>
              <a:t>	</a:t>
            </a:r>
            <a:r>
              <a:rPr dirty="0" spc="-20"/>
              <a:t>ITEMS</a:t>
            </a:r>
            <a:r>
              <a:rPr dirty="0"/>
              <a:t>	</a:t>
            </a:r>
            <a:r>
              <a:rPr dirty="0" spc="-25"/>
              <a:t>AND</a:t>
            </a:r>
            <a:r>
              <a:rPr dirty="0"/>
              <a:t>	</a:t>
            </a:r>
            <a:r>
              <a:rPr dirty="0" spc="-190"/>
              <a:t>RESOURCES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0984" cy="68579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270242" y="-79755"/>
            <a:ext cx="4080510" cy="3567429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algn="ctr" marL="101600" marR="91440" indent="-635">
              <a:lnSpc>
                <a:spcPct val="90000"/>
              </a:lnSpc>
              <a:spcBef>
                <a:spcPts val="745"/>
              </a:spcBef>
            </a:pPr>
            <a:r>
              <a:rPr dirty="0" sz="5400" spc="-355" b="1">
                <a:solidFill>
                  <a:srgbClr val="241F57"/>
                </a:solidFill>
                <a:latin typeface="Arial"/>
                <a:cs typeface="Arial"/>
              </a:rPr>
              <a:t>ampliFI</a:t>
            </a:r>
            <a:r>
              <a:rPr dirty="0" sz="5400" spc="-275" b="1">
                <a:solidFill>
                  <a:srgbClr val="241F57"/>
                </a:solidFill>
                <a:latin typeface="Arial"/>
                <a:cs typeface="Arial"/>
              </a:rPr>
              <a:t> </a:t>
            </a:r>
            <a:r>
              <a:rPr dirty="0" sz="5400" spc="-1005" b="1">
                <a:solidFill>
                  <a:srgbClr val="241F57"/>
                </a:solidFill>
                <a:latin typeface="Arial"/>
                <a:cs typeface="Arial"/>
              </a:rPr>
              <a:t>Y</a:t>
            </a:r>
            <a:r>
              <a:rPr dirty="0" sz="5400" spc="-455" b="1">
                <a:solidFill>
                  <a:srgbClr val="241F57"/>
                </a:solidFill>
                <a:latin typeface="Arial"/>
                <a:cs typeface="Arial"/>
              </a:rPr>
              <a:t>our</a:t>
            </a:r>
            <a:r>
              <a:rPr dirty="0" sz="5400" spc="-595" b="1">
                <a:solidFill>
                  <a:srgbClr val="241F57"/>
                </a:solidFill>
                <a:latin typeface="Arial"/>
                <a:cs typeface="Arial"/>
              </a:rPr>
              <a:t> </a:t>
            </a:r>
            <a:r>
              <a:rPr dirty="0" sz="5400" spc="-75" b="1">
                <a:solidFill>
                  <a:srgbClr val="241F57"/>
                </a:solidFill>
                <a:latin typeface="Arial"/>
                <a:cs typeface="Arial"/>
              </a:rPr>
              <a:t>Member </a:t>
            </a:r>
            <a:r>
              <a:rPr dirty="0" sz="5400" spc="-495" b="1">
                <a:solidFill>
                  <a:srgbClr val="241F57"/>
                </a:solidFill>
                <a:latin typeface="Arial"/>
                <a:cs typeface="Arial"/>
              </a:rPr>
              <a:t>Engagement </a:t>
            </a:r>
            <a:r>
              <a:rPr dirty="0" sz="5400" spc="-195" b="1">
                <a:solidFill>
                  <a:srgbClr val="241F57"/>
                </a:solidFill>
                <a:latin typeface="Arial"/>
                <a:cs typeface="Arial"/>
              </a:rPr>
              <a:t>with</a:t>
            </a:r>
            <a:r>
              <a:rPr dirty="0" sz="5400" spc="-260" b="1">
                <a:solidFill>
                  <a:srgbClr val="241F57"/>
                </a:solidFill>
                <a:latin typeface="Arial"/>
                <a:cs typeface="Arial"/>
              </a:rPr>
              <a:t> </a:t>
            </a:r>
            <a:r>
              <a:rPr dirty="0" sz="5400" spc="-509" b="1">
                <a:solidFill>
                  <a:srgbClr val="241F57"/>
                </a:solidFill>
                <a:latin typeface="Arial"/>
                <a:cs typeface="Arial"/>
              </a:rPr>
              <a:t>Rewards</a:t>
            </a:r>
            <a:endParaRPr sz="5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35"/>
              </a:spcBef>
            </a:pPr>
            <a:r>
              <a:rPr dirty="0" sz="2400" spc="-100" i="1">
                <a:solidFill>
                  <a:srgbClr val="241F57"/>
                </a:solidFill>
                <a:latin typeface="Arial"/>
                <a:cs typeface="Arial"/>
              </a:rPr>
              <a:t>Mike</a:t>
            </a:r>
            <a:r>
              <a:rPr dirty="0" sz="2400" spc="-90" i="1">
                <a:solidFill>
                  <a:srgbClr val="241F57"/>
                </a:solidFill>
                <a:latin typeface="Arial"/>
                <a:cs typeface="Arial"/>
              </a:rPr>
              <a:t> </a:t>
            </a:r>
            <a:r>
              <a:rPr dirty="0" sz="2400" spc="-114" i="1">
                <a:solidFill>
                  <a:srgbClr val="241F57"/>
                </a:solidFill>
                <a:latin typeface="Arial"/>
                <a:cs typeface="Arial"/>
              </a:rPr>
              <a:t>Hamblin</a:t>
            </a:r>
            <a:r>
              <a:rPr dirty="0" sz="2400" spc="-70" i="1">
                <a:solidFill>
                  <a:srgbClr val="241F57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41F57"/>
                </a:solidFill>
                <a:latin typeface="Arial"/>
                <a:cs typeface="Arial"/>
              </a:rPr>
              <a:t>&amp;</a:t>
            </a:r>
            <a:r>
              <a:rPr dirty="0" sz="2400" spc="-75" i="1">
                <a:solidFill>
                  <a:srgbClr val="241F57"/>
                </a:solidFill>
                <a:latin typeface="Arial"/>
                <a:cs typeface="Arial"/>
              </a:rPr>
              <a:t> </a:t>
            </a:r>
            <a:r>
              <a:rPr dirty="0" sz="2400" spc="-130" i="1">
                <a:solidFill>
                  <a:srgbClr val="241F57"/>
                </a:solidFill>
                <a:latin typeface="Arial"/>
                <a:cs typeface="Arial"/>
              </a:rPr>
              <a:t>Courtney</a:t>
            </a:r>
            <a:r>
              <a:rPr dirty="0" sz="2400" spc="-110" i="1">
                <a:solidFill>
                  <a:srgbClr val="241F57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241F57"/>
                </a:solidFill>
                <a:latin typeface="Arial"/>
                <a:cs typeface="Arial"/>
              </a:rPr>
              <a:t>Wingo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779257" y="4187050"/>
            <a:ext cx="3343910" cy="2218690"/>
          </a:xfrm>
          <a:custGeom>
            <a:avLst/>
            <a:gdLst/>
            <a:ahLst/>
            <a:cxnLst/>
            <a:rect l="l" t="t" r="r" b="b"/>
            <a:pathLst>
              <a:path w="3343909" h="2218690">
                <a:moveTo>
                  <a:pt x="0" y="930668"/>
                </a:moveTo>
                <a:lnTo>
                  <a:pt x="3343529" y="930668"/>
                </a:lnTo>
                <a:lnTo>
                  <a:pt x="3343529" y="0"/>
                </a:lnTo>
                <a:lnTo>
                  <a:pt x="0" y="0"/>
                </a:lnTo>
                <a:lnTo>
                  <a:pt x="0" y="930668"/>
                </a:lnTo>
                <a:close/>
              </a:path>
              <a:path w="3343909" h="2218690">
                <a:moveTo>
                  <a:pt x="0" y="2218677"/>
                </a:moveTo>
                <a:lnTo>
                  <a:pt x="3343529" y="2218677"/>
                </a:lnTo>
                <a:lnTo>
                  <a:pt x="3343529" y="1288008"/>
                </a:lnTo>
                <a:lnTo>
                  <a:pt x="0" y="1288008"/>
                </a:lnTo>
                <a:lnTo>
                  <a:pt x="0" y="2218677"/>
                </a:lnTo>
                <a:close/>
              </a:path>
            </a:pathLst>
          </a:custGeom>
          <a:ln w="31750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69670" y="2853308"/>
            <a:ext cx="411099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35"/>
              <a:t>INTRODUCTION</a:t>
            </a:r>
            <a:endParaRPr sz="4400"/>
          </a:p>
        </p:txBody>
      </p:sp>
      <p:grpSp>
        <p:nvGrpSpPr>
          <p:cNvPr id="6" name="object 6" descr=""/>
          <p:cNvGrpSpPr/>
          <p:nvPr/>
        </p:nvGrpSpPr>
        <p:grpSpPr>
          <a:xfrm>
            <a:off x="1962276" y="968883"/>
            <a:ext cx="8773160" cy="5334000"/>
            <a:chOff x="1962276" y="968883"/>
            <a:chExt cx="8773160" cy="53340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2276" y="968883"/>
              <a:ext cx="1894586" cy="188734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31935" y="4187062"/>
              <a:ext cx="1737360" cy="9306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66175" y="5578246"/>
              <a:ext cx="2468879" cy="7242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99193" y="452373"/>
            <a:ext cx="1894077" cy="188734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126947" y="2480284"/>
            <a:ext cx="3063240" cy="272923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60"/>
              </a:spcBef>
              <a:buClr>
                <a:srgbClr val="283B46"/>
              </a:buClr>
              <a:buFont typeface="Arial"/>
              <a:buChar char="•"/>
              <a:tabLst>
                <a:tab pos="240665" algn="l"/>
              </a:tabLst>
            </a:pPr>
            <a:r>
              <a:rPr dirty="0" sz="2000" spc="-85">
                <a:solidFill>
                  <a:srgbClr val="283B46"/>
                </a:solidFill>
                <a:latin typeface="Arial"/>
                <a:cs typeface="Arial"/>
              </a:rPr>
              <a:t>Palmetto</a:t>
            </a:r>
            <a:r>
              <a:rPr dirty="0" sz="2000" spc="-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130">
                <a:solidFill>
                  <a:srgbClr val="283B46"/>
                </a:solidFill>
                <a:latin typeface="Arial"/>
                <a:cs typeface="Arial"/>
              </a:rPr>
              <a:t>Citizens</a:t>
            </a:r>
            <a:r>
              <a:rPr dirty="0" sz="2000" spc="-2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315">
                <a:solidFill>
                  <a:srgbClr val="283B46"/>
                </a:solidFill>
                <a:latin typeface="Arial"/>
                <a:cs typeface="Arial"/>
              </a:rPr>
              <a:t>FCU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65"/>
              </a:spcBef>
              <a:buChar char="•"/>
              <a:tabLst>
                <a:tab pos="240665" algn="l"/>
              </a:tabLst>
            </a:pPr>
            <a:r>
              <a:rPr dirty="0" sz="2000" spc="-60">
                <a:solidFill>
                  <a:srgbClr val="283B46"/>
                </a:solidFill>
                <a:latin typeface="Arial"/>
                <a:cs typeface="Arial"/>
              </a:rPr>
              <a:t>Unify</a:t>
            </a:r>
            <a:r>
              <a:rPr dirty="0" sz="2000" spc="-8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283B46"/>
                </a:solidFill>
                <a:latin typeface="Arial"/>
                <a:cs typeface="Arial"/>
              </a:rPr>
              <a:t>Financial</a:t>
            </a:r>
            <a:r>
              <a:rPr dirty="0" sz="2000" spc="-9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305">
                <a:solidFill>
                  <a:srgbClr val="283B46"/>
                </a:solidFill>
                <a:latin typeface="Arial"/>
                <a:cs typeface="Arial"/>
              </a:rPr>
              <a:t>CU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54"/>
              </a:spcBef>
              <a:buChar char="•"/>
              <a:tabLst>
                <a:tab pos="240665" algn="l"/>
              </a:tabLst>
            </a:pPr>
            <a:r>
              <a:rPr dirty="0" sz="2000" spc="-114">
                <a:solidFill>
                  <a:srgbClr val="283B46"/>
                </a:solidFill>
                <a:latin typeface="Arial"/>
                <a:cs typeface="Arial"/>
              </a:rPr>
              <a:t>Alabama</a:t>
            </a:r>
            <a:r>
              <a:rPr dirty="0" sz="2000" spc="-8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114">
                <a:solidFill>
                  <a:srgbClr val="283B46"/>
                </a:solidFill>
                <a:latin typeface="Arial"/>
                <a:cs typeface="Arial"/>
              </a:rPr>
              <a:t>State</a:t>
            </a:r>
            <a:r>
              <a:rPr dirty="0" sz="2000" spc="-5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175">
                <a:solidFill>
                  <a:srgbClr val="283B46"/>
                </a:solidFill>
                <a:latin typeface="Arial"/>
                <a:cs typeface="Arial"/>
              </a:rPr>
              <a:t>Emp</a:t>
            </a:r>
            <a:r>
              <a:rPr dirty="0" sz="2000" spc="-10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305">
                <a:solidFill>
                  <a:srgbClr val="283B46"/>
                </a:solidFill>
                <a:latin typeface="Arial"/>
                <a:cs typeface="Arial"/>
              </a:rPr>
              <a:t>CU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60"/>
              </a:spcBef>
              <a:buChar char="•"/>
              <a:tabLst>
                <a:tab pos="240665" algn="l"/>
              </a:tabLst>
            </a:pPr>
            <a:r>
              <a:rPr dirty="0" sz="2000" spc="-105">
                <a:solidFill>
                  <a:srgbClr val="283B46"/>
                </a:solidFill>
                <a:latin typeface="Arial"/>
                <a:cs typeface="Arial"/>
              </a:rPr>
              <a:t>Glendale</a:t>
            </a:r>
            <a:r>
              <a:rPr dirty="0" sz="2000" spc="-7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120">
                <a:solidFill>
                  <a:srgbClr val="283B46"/>
                </a:solidFill>
                <a:latin typeface="Arial"/>
                <a:cs typeface="Arial"/>
              </a:rPr>
              <a:t>Area</a:t>
            </a:r>
            <a:r>
              <a:rPr dirty="0" sz="2000" spc="-9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145">
                <a:solidFill>
                  <a:srgbClr val="283B46"/>
                </a:solidFill>
                <a:latin typeface="Arial"/>
                <a:cs typeface="Arial"/>
              </a:rPr>
              <a:t>Schools</a:t>
            </a:r>
            <a:r>
              <a:rPr dirty="0" sz="2000" spc="-10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305">
                <a:solidFill>
                  <a:srgbClr val="283B46"/>
                </a:solidFill>
                <a:latin typeface="Arial"/>
                <a:cs typeface="Arial"/>
              </a:rPr>
              <a:t>CU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65"/>
              </a:spcBef>
              <a:buChar char="•"/>
              <a:tabLst>
                <a:tab pos="240665" algn="l"/>
              </a:tabLst>
            </a:pPr>
            <a:r>
              <a:rPr dirty="0" sz="2000" spc="-60">
                <a:solidFill>
                  <a:srgbClr val="283B46"/>
                </a:solidFill>
                <a:latin typeface="Arial"/>
                <a:cs typeface="Arial"/>
              </a:rPr>
              <a:t>Alatrust</a:t>
            </a:r>
            <a:r>
              <a:rPr dirty="0" sz="2000" spc="-1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305">
                <a:solidFill>
                  <a:srgbClr val="283B46"/>
                </a:solidFill>
                <a:latin typeface="Arial"/>
                <a:cs typeface="Arial"/>
              </a:rPr>
              <a:t>CU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54"/>
              </a:spcBef>
              <a:buChar char="•"/>
              <a:tabLst>
                <a:tab pos="240665" algn="l"/>
              </a:tabLst>
            </a:pPr>
            <a:r>
              <a:rPr dirty="0" sz="2000" spc="-80">
                <a:solidFill>
                  <a:srgbClr val="283B46"/>
                </a:solidFill>
                <a:latin typeface="Arial"/>
                <a:cs typeface="Arial"/>
              </a:rPr>
              <a:t>Credit</a:t>
            </a:r>
            <a:r>
              <a:rPr dirty="0" sz="2000" spc="-9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80">
                <a:solidFill>
                  <a:srgbClr val="283B46"/>
                </a:solidFill>
                <a:latin typeface="Arial"/>
                <a:cs typeface="Arial"/>
              </a:rPr>
              <a:t>Union</a:t>
            </a:r>
            <a:r>
              <a:rPr dirty="0" sz="2000" spc="-11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83B46"/>
                </a:solidFill>
                <a:latin typeface="Arial"/>
                <a:cs typeface="Arial"/>
              </a:rPr>
              <a:t>of</a:t>
            </a:r>
            <a:r>
              <a:rPr dirty="0" sz="2000" spc="-10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283B46"/>
                </a:solidFill>
                <a:latin typeface="Arial"/>
                <a:cs typeface="Arial"/>
              </a:rPr>
              <a:t>the</a:t>
            </a:r>
            <a:r>
              <a:rPr dirty="0" sz="2000" spc="-10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125">
                <a:solidFill>
                  <a:srgbClr val="283B46"/>
                </a:solidFill>
                <a:latin typeface="Arial"/>
                <a:cs typeface="Arial"/>
              </a:rPr>
              <a:t>Rockies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65"/>
              </a:spcBef>
              <a:buChar char="•"/>
              <a:tabLst>
                <a:tab pos="240665" algn="l"/>
              </a:tabLst>
            </a:pPr>
            <a:r>
              <a:rPr dirty="0" sz="2000" spc="-75">
                <a:solidFill>
                  <a:srgbClr val="283B46"/>
                </a:solidFill>
                <a:latin typeface="Arial"/>
                <a:cs typeface="Arial"/>
              </a:rPr>
              <a:t>Unitus</a:t>
            </a:r>
            <a:r>
              <a:rPr dirty="0" sz="2000" spc="-6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283B46"/>
                </a:solidFill>
                <a:latin typeface="Arial"/>
                <a:cs typeface="Arial"/>
              </a:rPr>
              <a:t>Community </a:t>
            </a:r>
            <a:r>
              <a:rPr dirty="0" sz="2000" spc="-305">
                <a:solidFill>
                  <a:srgbClr val="283B46"/>
                </a:solidFill>
                <a:latin typeface="Arial"/>
                <a:cs typeface="Arial"/>
              </a:rPr>
              <a:t>CU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65"/>
              </a:spcBef>
              <a:buChar char="•"/>
              <a:tabLst>
                <a:tab pos="240665" algn="l"/>
              </a:tabLst>
            </a:pPr>
            <a:r>
              <a:rPr dirty="0" sz="2000" spc="-175">
                <a:solidFill>
                  <a:srgbClr val="283B46"/>
                </a:solidFill>
                <a:latin typeface="Arial"/>
                <a:cs typeface="Arial"/>
              </a:rPr>
              <a:t>Eagle</a:t>
            </a:r>
            <a:r>
              <a:rPr dirty="0" sz="2000" spc="-10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140">
                <a:solidFill>
                  <a:srgbClr val="283B46"/>
                </a:solidFill>
                <a:latin typeface="Arial"/>
                <a:cs typeface="Arial"/>
              </a:rPr>
              <a:t>One</a:t>
            </a:r>
            <a:r>
              <a:rPr dirty="0" sz="2000" spc="-10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305">
                <a:solidFill>
                  <a:srgbClr val="283B46"/>
                </a:solidFill>
                <a:latin typeface="Arial"/>
                <a:cs typeface="Arial"/>
              </a:rPr>
              <a:t>CU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728464" y="2480284"/>
            <a:ext cx="3111500" cy="272923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60"/>
              </a:spcBef>
              <a:buChar char="•"/>
              <a:tabLst>
                <a:tab pos="240665" algn="l"/>
              </a:tabLst>
            </a:pPr>
            <a:r>
              <a:rPr dirty="0" sz="2000" spc="-95">
                <a:solidFill>
                  <a:srgbClr val="283B46"/>
                </a:solidFill>
                <a:latin typeface="Arial"/>
                <a:cs typeface="Arial"/>
              </a:rPr>
              <a:t>Our</a:t>
            </a:r>
            <a:r>
              <a:rPr dirty="0" sz="2000" spc="-8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283B46"/>
                </a:solidFill>
                <a:latin typeface="Arial"/>
                <a:cs typeface="Arial"/>
              </a:rPr>
              <a:t>Community </a:t>
            </a:r>
            <a:r>
              <a:rPr dirty="0" sz="2000" spc="-305">
                <a:solidFill>
                  <a:srgbClr val="283B46"/>
                </a:solidFill>
                <a:latin typeface="Arial"/>
                <a:cs typeface="Arial"/>
              </a:rPr>
              <a:t>CU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65"/>
              </a:spcBef>
              <a:buChar char="•"/>
              <a:tabLst>
                <a:tab pos="240665" algn="l"/>
              </a:tabLst>
            </a:pPr>
            <a:r>
              <a:rPr dirty="0" sz="2000" spc="-95">
                <a:solidFill>
                  <a:srgbClr val="283B46"/>
                </a:solidFill>
                <a:latin typeface="Arial"/>
                <a:cs typeface="Arial"/>
              </a:rPr>
              <a:t>Bluestone</a:t>
            </a:r>
            <a:r>
              <a:rPr dirty="0" sz="2000" spc="-9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305">
                <a:solidFill>
                  <a:srgbClr val="283B46"/>
                </a:solidFill>
                <a:latin typeface="Arial"/>
                <a:cs typeface="Arial"/>
              </a:rPr>
              <a:t>CU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54"/>
              </a:spcBef>
              <a:buChar char="•"/>
              <a:tabLst>
                <a:tab pos="240665" algn="l"/>
              </a:tabLst>
            </a:pPr>
            <a:r>
              <a:rPr dirty="0" sz="2000" spc="-50">
                <a:solidFill>
                  <a:srgbClr val="283B46"/>
                </a:solidFill>
                <a:latin typeface="Arial"/>
                <a:cs typeface="Arial"/>
              </a:rPr>
              <a:t>Northridge</a:t>
            </a:r>
            <a:r>
              <a:rPr dirty="0" sz="2000" spc="-8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283B46"/>
                </a:solidFill>
                <a:latin typeface="Arial"/>
                <a:cs typeface="Arial"/>
              </a:rPr>
              <a:t>Community</a:t>
            </a:r>
            <a:r>
              <a:rPr dirty="0" sz="2000" spc="-8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305">
                <a:solidFill>
                  <a:srgbClr val="283B46"/>
                </a:solidFill>
                <a:latin typeface="Arial"/>
                <a:cs typeface="Arial"/>
              </a:rPr>
              <a:t>CU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60"/>
              </a:spcBef>
              <a:buChar char="•"/>
              <a:tabLst>
                <a:tab pos="240665" algn="l"/>
              </a:tabLst>
            </a:pPr>
            <a:r>
              <a:rPr dirty="0" sz="2000" spc="-70">
                <a:solidFill>
                  <a:srgbClr val="283B46"/>
                </a:solidFill>
                <a:latin typeface="Arial"/>
                <a:cs typeface="Arial"/>
              </a:rPr>
              <a:t>Nordstrom</a:t>
            </a:r>
            <a:r>
              <a:rPr dirty="0" sz="2000" spc="-7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305">
                <a:solidFill>
                  <a:srgbClr val="283B46"/>
                </a:solidFill>
                <a:latin typeface="Arial"/>
                <a:cs typeface="Arial"/>
              </a:rPr>
              <a:t>CU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65"/>
              </a:spcBef>
              <a:buChar char="•"/>
              <a:tabLst>
                <a:tab pos="240665" algn="l"/>
              </a:tabLst>
            </a:pPr>
            <a:r>
              <a:rPr dirty="0" sz="2000" spc="-155">
                <a:solidFill>
                  <a:srgbClr val="283B46"/>
                </a:solidFill>
                <a:latin typeface="Arial"/>
                <a:cs typeface="Arial"/>
              </a:rPr>
              <a:t>Calcoe</a:t>
            </a:r>
            <a:r>
              <a:rPr dirty="0" sz="2000" spc="-9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315">
                <a:solidFill>
                  <a:srgbClr val="283B46"/>
                </a:solidFill>
                <a:latin typeface="Arial"/>
                <a:cs typeface="Arial"/>
              </a:rPr>
              <a:t>FCU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54"/>
              </a:spcBef>
              <a:buChar char="•"/>
              <a:tabLst>
                <a:tab pos="240665" algn="l"/>
              </a:tabLst>
            </a:pPr>
            <a:r>
              <a:rPr dirty="0" sz="2000" spc="-85">
                <a:solidFill>
                  <a:srgbClr val="283B46"/>
                </a:solidFill>
                <a:latin typeface="Arial"/>
                <a:cs typeface="Arial"/>
              </a:rPr>
              <a:t>Community</a:t>
            </a:r>
            <a:r>
              <a:rPr dirty="0" sz="2000" spc="-90">
                <a:solidFill>
                  <a:srgbClr val="283B46"/>
                </a:solidFill>
                <a:latin typeface="Arial"/>
                <a:cs typeface="Arial"/>
              </a:rPr>
              <a:t> Healthcare</a:t>
            </a:r>
            <a:r>
              <a:rPr dirty="0" sz="2000" spc="-5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315">
                <a:solidFill>
                  <a:srgbClr val="283B46"/>
                </a:solidFill>
                <a:latin typeface="Arial"/>
                <a:cs typeface="Arial"/>
              </a:rPr>
              <a:t>FCU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65"/>
              </a:spcBef>
              <a:buChar char="•"/>
              <a:tabLst>
                <a:tab pos="240665" algn="l"/>
              </a:tabLst>
            </a:pPr>
            <a:r>
              <a:rPr dirty="0" sz="2000" spc="-100">
                <a:solidFill>
                  <a:srgbClr val="283B46"/>
                </a:solidFill>
                <a:latin typeface="Arial"/>
                <a:cs typeface="Arial"/>
              </a:rPr>
              <a:t>Great</a:t>
            </a:r>
            <a:r>
              <a:rPr dirty="0" sz="2000" spc="-6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60">
                <a:solidFill>
                  <a:srgbClr val="283B46"/>
                </a:solidFill>
                <a:latin typeface="Arial"/>
                <a:cs typeface="Arial"/>
              </a:rPr>
              <a:t>Northwest</a:t>
            </a:r>
            <a:r>
              <a:rPr dirty="0" sz="2000" spc="-9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315">
                <a:solidFill>
                  <a:srgbClr val="283B46"/>
                </a:solidFill>
                <a:latin typeface="Arial"/>
                <a:cs typeface="Arial"/>
              </a:rPr>
              <a:t>FCU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65"/>
              </a:spcBef>
              <a:buChar char="•"/>
              <a:tabLst>
                <a:tab pos="240665" algn="l"/>
              </a:tabLst>
            </a:pPr>
            <a:r>
              <a:rPr dirty="0" sz="2000" spc="-110">
                <a:solidFill>
                  <a:srgbClr val="283B46"/>
                </a:solidFill>
                <a:latin typeface="Arial"/>
                <a:cs typeface="Arial"/>
              </a:rPr>
              <a:t>Trailhead</a:t>
            </a:r>
            <a:r>
              <a:rPr dirty="0" sz="2000" spc="-7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305">
                <a:solidFill>
                  <a:srgbClr val="283B46"/>
                </a:solidFill>
                <a:latin typeface="Arial"/>
                <a:cs typeface="Arial"/>
              </a:rPr>
              <a:t>CU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330310" y="2480284"/>
            <a:ext cx="2672080" cy="272923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60"/>
              </a:spcBef>
              <a:buChar char="•"/>
              <a:tabLst>
                <a:tab pos="240665" algn="l"/>
              </a:tabLst>
            </a:pPr>
            <a:r>
              <a:rPr dirty="0" sz="2000" spc="-195">
                <a:solidFill>
                  <a:srgbClr val="283B46"/>
                </a:solidFill>
                <a:latin typeface="Arial"/>
                <a:cs typeface="Arial"/>
              </a:rPr>
              <a:t>EvergreenDIRECT</a:t>
            </a:r>
            <a:r>
              <a:rPr dirty="0" sz="2000" spc="-3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305">
                <a:solidFill>
                  <a:srgbClr val="283B46"/>
                </a:solidFill>
                <a:latin typeface="Arial"/>
                <a:cs typeface="Arial"/>
              </a:rPr>
              <a:t>CU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65"/>
              </a:spcBef>
              <a:buChar char="•"/>
              <a:tabLst>
                <a:tab pos="240665" algn="l"/>
              </a:tabLst>
            </a:pPr>
            <a:r>
              <a:rPr dirty="0" sz="2000" spc="-130">
                <a:solidFill>
                  <a:srgbClr val="283B46"/>
                </a:solidFill>
                <a:latin typeface="Arial"/>
                <a:cs typeface="Arial"/>
              </a:rPr>
              <a:t>Good</a:t>
            </a:r>
            <a:r>
              <a:rPr dirty="0" sz="2000" spc="-10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283B46"/>
                </a:solidFill>
                <a:latin typeface="Arial"/>
                <a:cs typeface="Arial"/>
              </a:rPr>
              <a:t>Neighbors</a:t>
            </a:r>
            <a:r>
              <a:rPr dirty="0" sz="2000" spc="-8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305">
                <a:solidFill>
                  <a:srgbClr val="283B46"/>
                </a:solidFill>
                <a:latin typeface="Arial"/>
                <a:cs typeface="Arial"/>
              </a:rPr>
              <a:t>CU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54"/>
              </a:spcBef>
              <a:buChar char="•"/>
              <a:tabLst>
                <a:tab pos="240665" algn="l"/>
              </a:tabLst>
            </a:pPr>
            <a:r>
              <a:rPr dirty="0" sz="2000" spc="-85">
                <a:solidFill>
                  <a:srgbClr val="283B46"/>
                </a:solidFill>
                <a:latin typeface="Arial"/>
                <a:cs typeface="Arial"/>
              </a:rPr>
              <a:t>Gulf</a:t>
            </a:r>
            <a:r>
              <a:rPr dirty="0" sz="2000" spc="-9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155">
                <a:solidFill>
                  <a:srgbClr val="283B46"/>
                </a:solidFill>
                <a:latin typeface="Arial"/>
                <a:cs typeface="Arial"/>
              </a:rPr>
              <a:t>Coast</a:t>
            </a:r>
            <a:r>
              <a:rPr dirty="0" sz="2000" spc="-8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315">
                <a:solidFill>
                  <a:srgbClr val="283B46"/>
                </a:solidFill>
                <a:latin typeface="Arial"/>
                <a:cs typeface="Arial"/>
              </a:rPr>
              <a:t>FCU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60"/>
              </a:spcBef>
              <a:buChar char="•"/>
              <a:tabLst>
                <a:tab pos="240665" algn="l"/>
              </a:tabLst>
            </a:pPr>
            <a:r>
              <a:rPr dirty="0" sz="2000" spc="-80">
                <a:solidFill>
                  <a:srgbClr val="283B46"/>
                </a:solidFill>
                <a:latin typeface="Arial"/>
                <a:cs typeface="Arial"/>
              </a:rPr>
              <a:t>Members</a:t>
            </a:r>
            <a:r>
              <a:rPr dirty="0" sz="2000" spc="-7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90">
                <a:solidFill>
                  <a:srgbClr val="283B46"/>
                </a:solidFill>
                <a:latin typeface="Arial"/>
                <a:cs typeface="Arial"/>
              </a:rPr>
              <a:t>Heritage</a:t>
            </a:r>
            <a:r>
              <a:rPr dirty="0" sz="2000" spc="-8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305">
                <a:solidFill>
                  <a:srgbClr val="283B46"/>
                </a:solidFill>
                <a:latin typeface="Arial"/>
                <a:cs typeface="Arial"/>
              </a:rPr>
              <a:t>CU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65"/>
              </a:spcBef>
              <a:buChar char="•"/>
              <a:tabLst>
                <a:tab pos="240665" algn="l"/>
              </a:tabLst>
            </a:pPr>
            <a:r>
              <a:rPr dirty="0" sz="2000" spc="-95">
                <a:solidFill>
                  <a:srgbClr val="283B46"/>
                </a:solidFill>
                <a:latin typeface="Arial"/>
                <a:cs typeface="Arial"/>
              </a:rPr>
              <a:t>Southwest</a:t>
            </a:r>
            <a:r>
              <a:rPr dirty="0" sz="2000" spc="-6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283B46"/>
                </a:solidFill>
                <a:latin typeface="Arial"/>
                <a:cs typeface="Arial"/>
              </a:rPr>
              <a:t>Financial</a:t>
            </a:r>
            <a:r>
              <a:rPr dirty="0" sz="2000" spc="-6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305">
                <a:solidFill>
                  <a:srgbClr val="283B46"/>
                </a:solidFill>
                <a:latin typeface="Arial"/>
                <a:cs typeface="Arial"/>
              </a:rPr>
              <a:t>CU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54"/>
              </a:spcBef>
              <a:buChar char="•"/>
              <a:tabLst>
                <a:tab pos="240665" algn="l"/>
              </a:tabLst>
            </a:pPr>
            <a:r>
              <a:rPr dirty="0" sz="2000" spc="-110">
                <a:solidFill>
                  <a:srgbClr val="283B46"/>
                </a:solidFill>
                <a:latin typeface="Arial"/>
                <a:cs typeface="Arial"/>
              </a:rPr>
              <a:t>Trailhead</a:t>
            </a:r>
            <a:r>
              <a:rPr dirty="0" sz="2000" spc="-7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305">
                <a:solidFill>
                  <a:srgbClr val="283B46"/>
                </a:solidFill>
                <a:latin typeface="Arial"/>
                <a:cs typeface="Arial"/>
              </a:rPr>
              <a:t>CU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65"/>
              </a:spcBef>
              <a:buChar char="•"/>
              <a:tabLst>
                <a:tab pos="240665" algn="l"/>
              </a:tabLst>
            </a:pPr>
            <a:r>
              <a:rPr dirty="0" sz="2000" spc="-100">
                <a:solidFill>
                  <a:srgbClr val="283B46"/>
                </a:solidFill>
                <a:latin typeface="Arial"/>
                <a:cs typeface="Arial"/>
              </a:rPr>
              <a:t>Wymar </a:t>
            </a:r>
            <a:r>
              <a:rPr dirty="0" sz="2000" spc="-315">
                <a:solidFill>
                  <a:srgbClr val="283B46"/>
                </a:solidFill>
                <a:latin typeface="Arial"/>
                <a:cs typeface="Arial"/>
              </a:rPr>
              <a:t>FCU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65"/>
              </a:spcBef>
              <a:buChar char="•"/>
              <a:tabLst>
                <a:tab pos="240665" algn="l"/>
              </a:tabLst>
            </a:pPr>
            <a:r>
              <a:rPr dirty="0" sz="2000" spc="-70">
                <a:solidFill>
                  <a:srgbClr val="283B46"/>
                </a:solidFill>
                <a:latin typeface="Arial"/>
                <a:cs typeface="Arial"/>
              </a:rPr>
              <a:t>Allied</a:t>
            </a:r>
            <a:r>
              <a:rPr dirty="0" sz="2000" spc="-4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000" spc="-315">
                <a:solidFill>
                  <a:srgbClr val="283B46"/>
                </a:solidFill>
                <a:latin typeface="Arial"/>
                <a:cs typeface="Arial"/>
              </a:rPr>
              <a:t>FCU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4892166" y="5459183"/>
            <a:ext cx="3375660" cy="962660"/>
            <a:chOff x="4892166" y="5459183"/>
            <a:chExt cx="3375660" cy="962660"/>
          </a:xfrm>
        </p:grpSpPr>
        <p:sp>
          <p:nvSpPr>
            <p:cNvPr id="7" name="object 7" descr=""/>
            <p:cNvSpPr/>
            <p:nvPr/>
          </p:nvSpPr>
          <p:spPr>
            <a:xfrm>
              <a:off x="4908041" y="5475058"/>
              <a:ext cx="3343910" cy="930910"/>
            </a:xfrm>
            <a:custGeom>
              <a:avLst/>
              <a:gdLst/>
              <a:ahLst/>
              <a:cxnLst/>
              <a:rect l="l" t="t" r="r" b="b"/>
              <a:pathLst>
                <a:path w="3343909" h="930910">
                  <a:moveTo>
                    <a:pt x="0" y="930668"/>
                  </a:moveTo>
                  <a:lnTo>
                    <a:pt x="3343529" y="930668"/>
                  </a:lnTo>
                  <a:lnTo>
                    <a:pt x="3343529" y="0"/>
                  </a:lnTo>
                  <a:lnTo>
                    <a:pt x="0" y="0"/>
                  </a:lnTo>
                  <a:lnTo>
                    <a:pt x="0" y="930668"/>
                  </a:lnTo>
                  <a:close/>
                </a:path>
              </a:pathLst>
            </a:custGeom>
            <a:ln w="317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7910" y="5468480"/>
              <a:ext cx="1737360" cy="930668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8466708" y="5459183"/>
            <a:ext cx="3375660" cy="962660"/>
            <a:chOff x="8466708" y="5459183"/>
            <a:chExt cx="3375660" cy="962660"/>
          </a:xfrm>
        </p:grpSpPr>
        <p:sp>
          <p:nvSpPr>
            <p:cNvPr id="10" name="object 10" descr=""/>
            <p:cNvSpPr/>
            <p:nvPr/>
          </p:nvSpPr>
          <p:spPr>
            <a:xfrm>
              <a:off x="8482583" y="5475058"/>
              <a:ext cx="3343910" cy="930910"/>
            </a:xfrm>
            <a:custGeom>
              <a:avLst/>
              <a:gdLst/>
              <a:ahLst/>
              <a:cxnLst/>
              <a:rect l="l" t="t" r="r" b="b"/>
              <a:pathLst>
                <a:path w="3343909" h="930910">
                  <a:moveTo>
                    <a:pt x="0" y="930668"/>
                  </a:moveTo>
                  <a:lnTo>
                    <a:pt x="3343529" y="930668"/>
                  </a:lnTo>
                  <a:lnTo>
                    <a:pt x="3343529" y="0"/>
                  </a:lnTo>
                  <a:lnTo>
                    <a:pt x="0" y="0"/>
                  </a:lnTo>
                  <a:lnTo>
                    <a:pt x="0" y="930668"/>
                  </a:lnTo>
                  <a:close/>
                </a:path>
              </a:pathLst>
            </a:custGeom>
            <a:ln w="317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19971" y="5571680"/>
              <a:ext cx="2468879" cy="724268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77087" y="762761"/>
            <a:ext cx="569150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06220" algn="l"/>
                <a:tab pos="2736850" algn="l"/>
                <a:tab pos="3643629" algn="l"/>
              </a:tabLst>
            </a:pPr>
            <a:r>
              <a:rPr dirty="0" spc="-10"/>
              <a:t>ACTION</a:t>
            </a:r>
            <a:r>
              <a:rPr dirty="0"/>
              <a:t>	</a:t>
            </a:r>
            <a:r>
              <a:rPr dirty="0" spc="-20"/>
              <a:t>ITEMS</a:t>
            </a:r>
            <a:r>
              <a:rPr dirty="0"/>
              <a:t>	</a:t>
            </a:r>
            <a:r>
              <a:rPr dirty="0" spc="-25"/>
              <a:t>AND</a:t>
            </a:r>
            <a:r>
              <a:rPr dirty="0"/>
              <a:t>	</a:t>
            </a:r>
            <a:r>
              <a:rPr dirty="0" spc="-190"/>
              <a:t>RESOURCES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1066291" y="1612772"/>
            <a:ext cx="590931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180">
                <a:solidFill>
                  <a:srgbClr val="283B46"/>
                </a:solidFill>
                <a:latin typeface="Arial"/>
                <a:cs typeface="Arial"/>
              </a:rPr>
              <a:t>Resource</a:t>
            </a:r>
            <a:r>
              <a:rPr dirty="0" sz="2400" spc="-13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40">
                <a:solidFill>
                  <a:srgbClr val="283B46"/>
                </a:solidFill>
                <a:latin typeface="Arial"/>
                <a:cs typeface="Arial"/>
              </a:rPr>
              <a:t>list</a:t>
            </a:r>
            <a:r>
              <a:rPr dirty="0" sz="2400" spc="-13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83B46"/>
                </a:solidFill>
                <a:latin typeface="Arial"/>
                <a:cs typeface="Arial"/>
              </a:rPr>
              <a:t>of</a:t>
            </a:r>
            <a:r>
              <a:rPr dirty="0" sz="2400" spc="-11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283B46"/>
                </a:solidFill>
                <a:latin typeface="Arial"/>
                <a:cs typeface="Arial"/>
              </a:rPr>
              <a:t>other</a:t>
            </a:r>
            <a:r>
              <a:rPr dirty="0" sz="2400" spc="-12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90">
                <a:solidFill>
                  <a:srgbClr val="283B46"/>
                </a:solidFill>
                <a:latin typeface="Arial"/>
                <a:cs typeface="Arial"/>
              </a:rPr>
              <a:t>MAP</a:t>
            </a:r>
            <a:r>
              <a:rPr dirty="0" sz="2400" spc="-14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45">
                <a:solidFill>
                  <a:srgbClr val="283B46"/>
                </a:solidFill>
                <a:latin typeface="Arial"/>
                <a:cs typeface="Arial"/>
              </a:rPr>
              <a:t>client</a:t>
            </a:r>
            <a:r>
              <a:rPr dirty="0" sz="2400" spc="-13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315">
                <a:solidFill>
                  <a:srgbClr val="283B46"/>
                </a:solidFill>
                <a:latin typeface="Arial"/>
                <a:cs typeface="Arial"/>
              </a:rPr>
              <a:t>CUs</a:t>
            </a:r>
            <a:r>
              <a:rPr dirty="0" sz="2400" spc="-14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83B46"/>
                </a:solidFill>
                <a:latin typeface="Arial"/>
                <a:cs typeface="Arial"/>
              </a:rPr>
              <a:t>of</a:t>
            </a:r>
            <a:r>
              <a:rPr dirty="0" sz="2400" spc="-11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283B46"/>
                </a:solidFill>
                <a:latin typeface="Arial"/>
                <a:cs typeface="Arial"/>
              </a:rPr>
              <a:t>varying </a:t>
            </a:r>
            <a:r>
              <a:rPr dirty="0" sz="2400" spc="-150">
                <a:solidFill>
                  <a:srgbClr val="283B46"/>
                </a:solidFill>
                <a:latin typeface="Arial"/>
                <a:cs typeface="Arial"/>
              </a:rPr>
              <a:t>asset</a:t>
            </a:r>
            <a:r>
              <a:rPr dirty="0" sz="2400" spc="-135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204">
                <a:solidFill>
                  <a:srgbClr val="283B46"/>
                </a:solidFill>
                <a:latin typeface="Arial"/>
                <a:cs typeface="Arial"/>
              </a:rPr>
              <a:t>sizes</a:t>
            </a:r>
            <a:r>
              <a:rPr dirty="0" sz="2400" spc="-114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83B46"/>
                </a:solidFill>
                <a:latin typeface="Arial"/>
                <a:cs typeface="Arial"/>
              </a:rPr>
              <a:t>that</a:t>
            </a:r>
            <a:r>
              <a:rPr dirty="0" sz="2400" spc="-13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75">
                <a:solidFill>
                  <a:srgbClr val="283B46"/>
                </a:solidFill>
                <a:latin typeface="Arial"/>
                <a:cs typeface="Arial"/>
              </a:rPr>
              <a:t>use</a:t>
            </a:r>
            <a:r>
              <a:rPr dirty="0" sz="2400" spc="-110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283B46"/>
                </a:solidFill>
                <a:latin typeface="Arial"/>
                <a:cs typeface="Arial"/>
              </a:rPr>
              <a:t>the</a:t>
            </a:r>
            <a:r>
              <a:rPr dirty="0" sz="2400" spc="-114">
                <a:solidFill>
                  <a:srgbClr val="283B4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283B46"/>
                </a:solidFill>
                <a:latin typeface="Arial"/>
                <a:cs typeface="Arial"/>
              </a:rPr>
              <a:t>product: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0984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4768" y="1012063"/>
            <a:ext cx="4798060" cy="1763395"/>
          </a:xfrm>
          <a:prstGeom prst="rect"/>
        </p:spPr>
        <p:txBody>
          <a:bodyPr wrap="square" lIns="0" tIns="116205" rIns="0" bIns="0" rtlCol="0" vert="horz">
            <a:spAutoFit/>
          </a:bodyPr>
          <a:lstStyle/>
          <a:p>
            <a:pPr marL="928369" marR="5080" indent="-916305">
              <a:lnSpc>
                <a:spcPts val="6480"/>
              </a:lnSpc>
              <a:spcBef>
                <a:spcPts val="915"/>
              </a:spcBef>
            </a:pPr>
            <a:r>
              <a:rPr dirty="0" sz="6000" spc="-390">
                <a:solidFill>
                  <a:srgbClr val="241F57"/>
                </a:solidFill>
              </a:rPr>
              <a:t>ampliFI</a:t>
            </a:r>
            <a:r>
              <a:rPr dirty="0" sz="6000" spc="-310">
                <a:solidFill>
                  <a:srgbClr val="241F57"/>
                </a:solidFill>
              </a:rPr>
              <a:t> </a:t>
            </a:r>
            <a:r>
              <a:rPr dirty="0" sz="6000" spc="-480">
                <a:solidFill>
                  <a:srgbClr val="241F57"/>
                </a:solidFill>
              </a:rPr>
              <a:t>Loyalty </a:t>
            </a:r>
            <a:r>
              <a:rPr dirty="0" sz="6000" spc="-500">
                <a:solidFill>
                  <a:srgbClr val="241F57"/>
                </a:solidFill>
              </a:rPr>
              <a:t>Solutions</a:t>
            </a:r>
            <a:endParaRPr sz="6000"/>
          </a:p>
        </p:txBody>
      </p:sp>
      <p:sp>
        <p:nvSpPr>
          <p:cNvPr id="4" name="object 4" descr=""/>
          <p:cNvSpPr txBox="1"/>
          <p:nvPr/>
        </p:nvSpPr>
        <p:spPr>
          <a:xfrm>
            <a:off x="7270242" y="3096514"/>
            <a:ext cx="40805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0" i="1">
                <a:solidFill>
                  <a:srgbClr val="241F57"/>
                </a:solidFill>
                <a:latin typeface="Arial"/>
                <a:cs typeface="Arial"/>
              </a:rPr>
              <a:t>Mike</a:t>
            </a:r>
            <a:r>
              <a:rPr dirty="0" sz="2400" spc="-90" i="1">
                <a:solidFill>
                  <a:srgbClr val="241F57"/>
                </a:solidFill>
                <a:latin typeface="Arial"/>
                <a:cs typeface="Arial"/>
              </a:rPr>
              <a:t> </a:t>
            </a:r>
            <a:r>
              <a:rPr dirty="0" sz="2400" spc="-114" i="1">
                <a:solidFill>
                  <a:srgbClr val="241F57"/>
                </a:solidFill>
                <a:latin typeface="Arial"/>
                <a:cs typeface="Arial"/>
              </a:rPr>
              <a:t>Hamblin</a:t>
            </a:r>
            <a:r>
              <a:rPr dirty="0" sz="2400" spc="-70" i="1">
                <a:solidFill>
                  <a:srgbClr val="241F57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41F57"/>
                </a:solidFill>
                <a:latin typeface="Arial"/>
                <a:cs typeface="Arial"/>
              </a:rPr>
              <a:t>&amp;</a:t>
            </a:r>
            <a:r>
              <a:rPr dirty="0" sz="2400" spc="-75" i="1">
                <a:solidFill>
                  <a:srgbClr val="241F57"/>
                </a:solidFill>
                <a:latin typeface="Arial"/>
                <a:cs typeface="Arial"/>
              </a:rPr>
              <a:t> </a:t>
            </a:r>
            <a:r>
              <a:rPr dirty="0" sz="2400" spc="-130" i="1">
                <a:solidFill>
                  <a:srgbClr val="241F57"/>
                </a:solidFill>
                <a:latin typeface="Arial"/>
                <a:cs typeface="Arial"/>
              </a:rPr>
              <a:t>Courtney</a:t>
            </a:r>
            <a:r>
              <a:rPr dirty="0" sz="2400" spc="-110" i="1">
                <a:solidFill>
                  <a:srgbClr val="241F57"/>
                </a:solidFill>
                <a:latin typeface="Arial"/>
                <a:cs typeface="Arial"/>
              </a:rPr>
              <a:t> </a:t>
            </a:r>
            <a:r>
              <a:rPr dirty="0" sz="2400" spc="-35" i="1">
                <a:solidFill>
                  <a:srgbClr val="241F57"/>
                </a:solidFill>
                <a:latin typeface="Arial"/>
                <a:cs typeface="Arial"/>
              </a:rPr>
              <a:t>Wingo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7779257" y="4187050"/>
            <a:ext cx="3343910" cy="2218690"/>
          </a:xfrm>
          <a:custGeom>
            <a:avLst/>
            <a:gdLst/>
            <a:ahLst/>
            <a:cxnLst/>
            <a:rect l="l" t="t" r="r" b="b"/>
            <a:pathLst>
              <a:path w="3343909" h="2218690">
                <a:moveTo>
                  <a:pt x="0" y="930668"/>
                </a:moveTo>
                <a:lnTo>
                  <a:pt x="3343529" y="930668"/>
                </a:lnTo>
                <a:lnTo>
                  <a:pt x="3343529" y="0"/>
                </a:lnTo>
                <a:lnTo>
                  <a:pt x="0" y="0"/>
                </a:lnTo>
                <a:lnTo>
                  <a:pt x="0" y="930668"/>
                </a:lnTo>
                <a:close/>
              </a:path>
              <a:path w="3343909" h="2218690">
                <a:moveTo>
                  <a:pt x="0" y="2218677"/>
                </a:moveTo>
                <a:lnTo>
                  <a:pt x="3343529" y="2218677"/>
                </a:lnTo>
                <a:lnTo>
                  <a:pt x="3343529" y="1288008"/>
                </a:lnTo>
                <a:lnTo>
                  <a:pt x="0" y="1288008"/>
                </a:lnTo>
                <a:lnTo>
                  <a:pt x="0" y="2218677"/>
                </a:lnTo>
                <a:close/>
              </a:path>
            </a:pathLst>
          </a:custGeom>
          <a:ln w="31750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210462" y="2853308"/>
            <a:ext cx="3632200" cy="1367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44195" marR="5080" indent="-532130">
              <a:lnSpc>
                <a:spcPct val="100000"/>
              </a:lnSpc>
              <a:spcBef>
                <a:spcPts val="105"/>
              </a:spcBef>
            </a:pPr>
            <a:r>
              <a:rPr dirty="0" sz="4400" spc="-265" b="1">
                <a:solidFill>
                  <a:srgbClr val="FFFFFF"/>
                </a:solidFill>
                <a:latin typeface="Arial"/>
                <a:cs typeface="Arial"/>
              </a:rPr>
              <a:t>QUESTIONS</a:t>
            </a:r>
            <a:r>
              <a:rPr dirty="0" sz="4400" spc="3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00" spc="-50" b="1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dirty="0" sz="4400" spc="-375" b="1">
                <a:solidFill>
                  <a:srgbClr val="FFFFFF"/>
                </a:solidFill>
                <a:latin typeface="Arial"/>
                <a:cs typeface="Arial"/>
              </a:rPr>
              <a:t>ANSWERS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962276" y="968883"/>
            <a:ext cx="8723630" cy="5327650"/>
            <a:chOff x="1962276" y="968883"/>
            <a:chExt cx="8723630" cy="532765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2276" y="968883"/>
              <a:ext cx="1894077" cy="18873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6518" y="5571680"/>
              <a:ext cx="2468879" cy="72426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82279" y="4201668"/>
              <a:ext cx="1737359" cy="9306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99193" y="452373"/>
            <a:ext cx="1894585" cy="188734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77087" y="1699245"/>
            <a:ext cx="5596255" cy="246761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375"/>
              </a:spcBef>
              <a:buClr>
                <a:srgbClr val="241F57"/>
              </a:buClr>
              <a:buFont typeface="Arial"/>
              <a:buChar char="•"/>
              <a:tabLst>
                <a:tab pos="240029" algn="l"/>
              </a:tabLst>
            </a:pPr>
            <a:r>
              <a:rPr dirty="0" sz="2800" spc="-95">
                <a:solidFill>
                  <a:srgbClr val="241F57"/>
                </a:solidFill>
                <a:latin typeface="Arial"/>
                <a:cs typeface="Arial"/>
              </a:rPr>
              <a:t>Introduce</a:t>
            </a:r>
            <a:r>
              <a:rPr dirty="0" sz="2800" spc="-85">
                <a:solidFill>
                  <a:srgbClr val="241F57"/>
                </a:solidFill>
                <a:latin typeface="Arial"/>
                <a:cs typeface="Arial"/>
              </a:rPr>
              <a:t> </a:t>
            </a:r>
            <a:r>
              <a:rPr dirty="0" sz="2800" spc="-135">
                <a:solidFill>
                  <a:srgbClr val="241F57"/>
                </a:solidFill>
                <a:latin typeface="Arial"/>
                <a:cs typeface="Arial"/>
              </a:rPr>
              <a:t>ampliFI</a:t>
            </a:r>
            <a:r>
              <a:rPr dirty="0" sz="2800" spc="-90">
                <a:solidFill>
                  <a:srgbClr val="241F57"/>
                </a:solidFill>
                <a:latin typeface="Arial"/>
                <a:cs typeface="Arial"/>
              </a:rPr>
              <a:t> </a:t>
            </a:r>
            <a:r>
              <a:rPr dirty="0" sz="2800" spc="-135">
                <a:solidFill>
                  <a:srgbClr val="241F57"/>
                </a:solidFill>
                <a:latin typeface="Arial"/>
                <a:cs typeface="Arial"/>
              </a:rPr>
              <a:t>Loyalty</a:t>
            </a:r>
            <a:r>
              <a:rPr dirty="0" sz="2800" spc="-120">
                <a:solidFill>
                  <a:srgbClr val="241F57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241F57"/>
                </a:solidFill>
                <a:latin typeface="Arial"/>
                <a:cs typeface="Arial"/>
              </a:rPr>
              <a:t>Solutions</a:t>
            </a:r>
            <a:endParaRPr sz="2800">
              <a:latin typeface="Arial"/>
              <a:cs typeface="Arial"/>
            </a:endParaRPr>
          </a:p>
          <a:p>
            <a:pPr lvl="1" marL="697230" indent="-227329">
              <a:lnSpc>
                <a:spcPct val="100000"/>
              </a:lnSpc>
              <a:spcBef>
                <a:spcPts val="245"/>
              </a:spcBef>
              <a:buChar char="•"/>
              <a:tabLst>
                <a:tab pos="697230" algn="l"/>
              </a:tabLst>
            </a:pPr>
            <a:r>
              <a:rPr dirty="0" sz="2400" spc="-85">
                <a:solidFill>
                  <a:srgbClr val="241F57"/>
                </a:solidFill>
                <a:latin typeface="Arial"/>
                <a:cs typeface="Arial"/>
              </a:rPr>
              <a:t>Mike</a:t>
            </a:r>
            <a:r>
              <a:rPr dirty="0" sz="2400" spc="-100">
                <a:solidFill>
                  <a:srgbClr val="241F57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241F57"/>
                </a:solidFill>
                <a:latin typeface="Arial"/>
                <a:cs typeface="Arial"/>
              </a:rPr>
              <a:t>Hamblin</a:t>
            </a:r>
            <a:endParaRPr sz="2400">
              <a:latin typeface="Arial"/>
              <a:cs typeface="Arial"/>
            </a:endParaRPr>
          </a:p>
          <a:p>
            <a:pPr lvl="2" marL="1155065" indent="-227965">
              <a:lnSpc>
                <a:spcPct val="100000"/>
              </a:lnSpc>
              <a:spcBef>
                <a:spcPts val="284"/>
              </a:spcBef>
              <a:buChar char="•"/>
              <a:tabLst>
                <a:tab pos="1155065" algn="l"/>
              </a:tabLst>
            </a:pPr>
            <a:r>
              <a:rPr dirty="0" sz="2000" spc="-225">
                <a:solidFill>
                  <a:srgbClr val="241F57"/>
                </a:solidFill>
                <a:latin typeface="Arial"/>
                <a:cs typeface="Arial"/>
              </a:rPr>
              <a:t>Sr.</a:t>
            </a:r>
            <a:r>
              <a:rPr dirty="0" sz="2000" spc="-70">
                <a:solidFill>
                  <a:srgbClr val="241F57"/>
                </a:solidFill>
                <a:latin typeface="Arial"/>
                <a:cs typeface="Arial"/>
              </a:rPr>
              <a:t> </a:t>
            </a:r>
            <a:r>
              <a:rPr dirty="0" sz="2000" spc="-195">
                <a:solidFill>
                  <a:srgbClr val="241F57"/>
                </a:solidFill>
                <a:latin typeface="Arial"/>
                <a:cs typeface="Arial"/>
              </a:rPr>
              <a:t>Sales</a:t>
            </a:r>
            <a:r>
              <a:rPr dirty="0" sz="2000" spc="-55">
                <a:solidFill>
                  <a:srgbClr val="241F5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41F57"/>
                </a:solidFill>
                <a:latin typeface="Arial"/>
                <a:cs typeface="Arial"/>
              </a:rPr>
              <a:t>Executive</a:t>
            </a:r>
            <a:endParaRPr sz="20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615"/>
              </a:spcBef>
              <a:buChar char="•"/>
              <a:tabLst>
                <a:tab pos="240029" algn="l"/>
              </a:tabLst>
            </a:pPr>
            <a:r>
              <a:rPr dirty="0" sz="2800" spc="-95">
                <a:solidFill>
                  <a:srgbClr val="241F57"/>
                </a:solidFill>
                <a:latin typeface="Arial"/>
                <a:cs typeface="Arial"/>
              </a:rPr>
              <a:t>Introduce</a:t>
            </a:r>
            <a:r>
              <a:rPr dirty="0" sz="2800" spc="-75">
                <a:solidFill>
                  <a:srgbClr val="241F57"/>
                </a:solidFill>
                <a:latin typeface="Arial"/>
                <a:cs typeface="Arial"/>
              </a:rPr>
              <a:t> </a:t>
            </a:r>
            <a:r>
              <a:rPr dirty="0" sz="2800" spc="-90">
                <a:solidFill>
                  <a:srgbClr val="241F57"/>
                </a:solidFill>
                <a:latin typeface="Arial"/>
                <a:cs typeface="Arial"/>
              </a:rPr>
              <a:t>Allied</a:t>
            </a:r>
            <a:r>
              <a:rPr dirty="0" sz="2800" spc="-85">
                <a:solidFill>
                  <a:srgbClr val="241F57"/>
                </a:solidFill>
                <a:latin typeface="Arial"/>
                <a:cs typeface="Arial"/>
              </a:rPr>
              <a:t> </a:t>
            </a:r>
            <a:r>
              <a:rPr dirty="0" sz="2800" spc="-175">
                <a:solidFill>
                  <a:srgbClr val="241F57"/>
                </a:solidFill>
                <a:latin typeface="Arial"/>
                <a:cs typeface="Arial"/>
              </a:rPr>
              <a:t>Federal</a:t>
            </a:r>
            <a:r>
              <a:rPr dirty="0" sz="2800" spc="-100">
                <a:solidFill>
                  <a:srgbClr val="241F57"/>
                </a:solidFill>
                <a:latin typeface="Arial"/>
                <a:cs typeface="Arial"/>
              </a:rPr>
              <a:t> </a:t>
            </a:r>
            <a:r>
              <a:rPr dirty="0" sz="2800" spc="-120">
                <a:solidFill>
                  <a:srgbClr val="241F57"/>
                </a:solidFill>
                <a:latin typeface="Arial"/>
                <a:cs typeface="Arial"/>
              </a:rPr>
              <a:t>Credit</a:t>
            </a:r>
            <a:r>
              <a:rPr dirty="0" sz="2800" spc="-90">
                <a:solidFill>
                  <a:srgbClr val="241F57"/>
                </a:solidFill>
                <a:latin typeface="Arial"/>
                <a:cs typeface="Arial"/>
              </a:rPr>
              <a:t> </a:t>
            </a:r>
            <a:r>
              <a:rPr dirty="0" sz="2800" spc="-50">
                <a:solidFill>
                  <a:srgbClr val="241F57"/>
                </a:solidFill>
                <a:latin typeface="Arial"/>
                <a:cs typeface="Arial"/>
              </a:rPr>
              <a:t>Union</a:t>
            </a:r>
            <a:endParaRPr sz="2800">
              <a:latin typeface="Arial"/>
              <a:cs typeface="Arial"/>
            </a:endParaRPr>
          </a:p>
          <a:p>
            <a:pPr lvl="1" marL="697230" indent="-227329">
              <a:lnSpc>
                <a:spcPct val="100000"/>
              </a:lnSpc>
              <a:spcBef>
                <a:spcPts val="244"/>
              </a:spcBef>
              <a:buChar char="•"/>
              <a:tabLst>
                <a:tab pos="697230" algn="l"/>
              </a:tabLst>
            </a:pPr>
            <a:r>
              <a:rPr dirty="0" sz="2400" spc="-105">
                <a:solidFill>
                  <a:srgbClr val="241F57"/>
                </a:solidFill>
                <a:latin typeface="Arial"/>
                <a:cs typeface="Arial"/>
              </a:rPr>
              <a:t>Courtney</a:t>
            </a:r>
            <a:r>
              <a:rPr dirty="0" sz="2400" spc="-90">
                <a:solidFill>
                  <a:srgbClr val="241F57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241F57"/>
                </a:solidFill>
                <a:latin typeface="Arial"/>
                <a:cs typeface="Arial"/>
              </a:rPr>
              <a:t>Wingo</a:t>
            </a:r>
            <a:endParaRPr sz="2400">
              <a:latin typeface="Arial"/>
              <a:cs typeface="Arial"/>
            </a:endParaRPr>
          </a:p>
          <a:p>
            <a:pPr lvl="2" marL="1155065" indent="-227965">
              <a:lnSpc>
                <a:spcPct val="100000"/>
              </a:lnSpc>
              <a:spcBef>
                <a:spcPts val="280"/>
              </a:spcBef>
              <a:buChar char="•"/>
              <a:tabLst>
                <a:tab pos="1155065" algn="l"/>
              </a:tabLst>
            </a:pPr>
            <a:r>
              <a:rPr dirty="0" sz="2000" spc="-110">
                <a:solidFill>
                  <a:srgbClr val="241F57"/>
                </a:solidFill>
                <a:latin typeface="Arial"/>
                <a:cs typeface="Arial"/>
              </a:rPr>
              <a:t>Chief</a:t>
            </a:r>
            <a:r>
              <a:rPr dirty="0" sz="2000" spc="-85">
                <a:solidFill>
                  <a:srgbClr val="241F57"/>
                </a:solidFill>
                <a:latin typeface="Arial"/>
                <a:cs typeface="Arial"/>
              </a:rPr>
              <a:t> </a:t>
            </a:r>
            <a:r>
              <a:rPr dirty="0" sz="2000" spc="-90">
                <a:solidFill>
                  <a:srgbClr val="241F57"/>
                </a:solidFill>
                <a:latin typeface="Arial"/>
                <a:cs typeface="Arial"/>
              </a:rPr>
              <a:t>Operations</a:t>
            </a:r>
            <a:r>
              <a:rPr dirty="0" sz="2000" spc="-75">
                <a:solidFill>
                  <a:srgbClr val="241F5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41F57"/>
                </a:solidFill>
                <a:latin typeface="Arial"/>
                <a:cs typeface="Arial"/>
              </a:rPr>
              <a:t>Officer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892166" y="5459183"/>
            <a:ext cx="3375660" cy="962660"/>
            <a:chOff x="4892166" y="5459183"/>
            <a:chExt cx="3375660" cy="962660"/>
          </a:xfrm>
        </p:grpSpPr>
        <p:sp>
          <p:nvSpPr>
            <p:cNvPr id="5" name="object 5" descr=""/>
            <p:cNvSpPr/>
            <p:nvPr/>
          </p:nvSpPr>
          <p:spPr>
            <a:xfrm>
              <a:off x="4908041" y="5475058"/>
              <a:ext cx="3343910" cy="930910"/>
            </a:xfrm>
            <a:custGeom>
              <a:avLst/>
              <a:gdLst/>
              <a:ahLst/>
              <a:cxnLst/>
              <a:rect l="l" t="t" r="r" b="b"/>
              <a:pathLst>
                <a:path w="3343909" h="930910">
                  <a:moveTo>
                    <a:pt x="0" y="930668"/>
                  </a:moveTo>
                  <a:lnTo>
                    <a:pt x="3343529" y="930668"/>
                  </a:lnTo>
                  <a:lnTo>
                    <a:pt x="3343529" y="0"/>
                  </a:lnTo>
                  <a:lnTo>
                    <a:pt x="0" y="0"/>
                  </a:lnTo>
                  <a:lnTo>
                    <a:pt x="0" y="930668"/>
                  </a:lnTo>
                  <a:close/>
                </a:path>
              </a:pathLst>
            </a:custGeom>
            <a:ln w="317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1189" y="5468480"/>
              <a:ext cx="1737360" cy="930668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8466708" y="5459183"/>
            <a:ext cx="3375660" cy="962660"/>
            <a:chOff x="8466708" y="5459183"/>
            <a:chExt cx="3375660" cy="962660"/>
          </a:xfrm>
        </p:grpSpPr>
        <p:sp>
          <p:nvSpPr>
            <p:cNvPr id="8" name="object 8" descr=""/>
            <p:cNvSpPr/>
            <p:nvPr/>
          </p:nvSpPr>
          <p:spPr>
            <a:xfrm>
              <a:off x="8482583" y="5475058"/>
              <a:ext cx="3343910" cy="930910"/>
            </a:xfrm>
            <a:custGeom>
              <a:avLst/>
              <a:gdLst/>
              <a:ahLst/>
              <a:cxnLst/>
              <a:rect l="l" t="t" r="r" b="b"/>
              <a:pathLst>
                <a:path w="3343909" h="930910">
                  <a:moveTo>
                    <a:pt x="0" y="930668"/>
                  </a:moveTo>
                  <a:lnTo>
                    <a:pt x="3343529" y="930668"/>
                  </a:lnTo>
                  <a:lnTo>
                    <a:pt x="3343529" y="0"/>
                  </a:lnTo>
                  <a:lnTo>
                    <a:pt x="0" y="0"/>
                  </a:lnTo>
                  <a:lnTo>
                    <a:pt x="0" y="930668"/>
                  </a:lnTo>
                  <a:close/>
                </a:path>
              </a:pathLst>
            </a:custGeom>
            <a:ln w="317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19971" y="5571680"/>
              <a:ext cx="2468879" cy="72426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4653" rIns="0" bIns="0" rtlCol="0" vert="horz">
            <a:spAutoFit/>
          </a:bodyPr>
          <a:lstStyle/>
          <a:p>
            <a:pPr marL="25146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INTRODUCTION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0729" cy="685799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12190984" cy="6857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14768" y="1012063"/>
            <a:ext cx="4798060" cy="1763395"/>
          </a:xfrm>
          <a:prstGeom prst="rect"/>
        </p:spPr>
        <p:txBody>
          <a:bodyPr wrap="square" lIns="0" tIns="116205" rIns="0" bIns="0" rtlCol="0" vert="horz">
            <a:spAutoFit/>
          </a:bodyPr>
          <a:lstStyle/>
          <a:p>
            <a:pPr marL="928369" marR="5080" indent="-916305">
              <a:lnSpc>
                <a:spcPts val="6480"/>
              </a:lnSpc>
              <a:spcBef>
                <a:spcPts val="915"/>
              </a:spcBef>
            </a:pPr>
            <a:r>
              <a:rPr dirty="0" sz="6000" spc="-390">
                <a:solidFill>
                  <a:srgbClr val="241F57"/>
                </a:solidFill>
              </a:rPr>
              <a:t>ampliFI</a:t>
            </a:r>
            <a:r>
              <a:rPr dirty="0" sz="6000" spc="-310">
                <a:solidFill>
                  <a:srgbClr val="241F57"/>
                </a:solidFill>
              </a:rPr>
              <a:t> </a:t>
            </a:r>
            <a:r>
              <a:rPr dirty="0" sz="6000" spc="-480">
                <a:solidFill>
                  <a:srgbClr val="241F57"/>
                </a:solidFill>
              </a:rPr>
              <a:t>Loyalty </a:t>
            </a:r>
            <a:r>
              <a:rPr dirty="0" sz="6000" spc="-500">
                <a:solidFill>
                  <a:srgbClr val="241F57"/>
                </a:solidFill>
              </a:rPr>
              <a:t>Solutions</a:t>
            </a:r>
            <a:endParaRPr sz="6000"/>
          </a:p>
        </p:txBody>
      </p:sp>
      <p:sp>
        <p:nvSpPr>
          <p:cNvPr id="5" name="object 5" descr=""/>
          <p:cNvSpPr txBox="1"/>
          <p:nvPr/>
        </p:nvSpPr>
        <p:spPr>
          <a:xfrm>
            <a:off x="8442452" y="3096514"/>
            <a:ext cx="17386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0" i="1">
                <a:solidFill>
                  <a:srgbClr val="241F57"/>
                </a:solidFill>
                <a:latin typeface="Arial"/>
                <a:cs typeface="Arial"/>
              </a:rPr>
              <a:t>Mike </a:t>
            </a:r>
            <a:r>
              <a:rPr dirty="0" sz="2400" spc="-85" i="1">
                <a:solidFill>
                  <a:srgbClr val="241F57"/>
                </a:solidFill>
                <a:latin typeface="Arial"/>
                <a:cs typeface="Arial"/>
              </a:rPr>
              <a:t>Hamblin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7779257" y="4187050"/>
            <a:ext cx="3343910" cy="2218690"/>
          </a:xfrm>
          <a:custGeom>
            <a:avLst/>
            <a:gdLst/>
            <a:ahLst/>
            <a:cxnLst/>
            <a:rect l="l" t="t" r="r" b="b"/>
            <a:pathLst>
              <a:path w="3343909" h="2218690">
                <a:moveTo>
                  <a:pt x="0" y="930668"/>
                </a:moveTo>
                <a:lnTo>
                  <a:pt x="3343529" y="930668"/>
                </a:lnTo>
                <a:lnTo>
                  <a:pt x="3343529" y="0"/>
                </a:lnTo>
                <a:lnTo>
                  <a:pt x="0" y="0"/>
                </a:lnTo>
                <a:lnTo>
                  <a:pt x="0" y="930668"/>
                </a:lnTo>
                <a:close/>
              </a:path>
              <a:path w="3343909" h="2218690">
                <a:moveTo>
                  <a:pt x="0" y="2218677"/>
                </a:moveTo>
                <a:lnTo>
                  <a:pt x="3343529" y="2218677"/>
                </a:lnTo>
                <a:lnTo>
                  <a:pt x="3343529" y="1288008"/>
                </a:lnTo>
                <a:lnTo>
                  <a:pt x="0" y="1288008"/>
                </a:lnTo>
                <a:lnTo>
                  <a:pt x="0" y="2218677"/>
                </a:lnTo>
                <a:close/>
              </a:path>
            </a:pathLst>
          </a:custGeom>
          <a:ln w="31750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1419225" y="2853308"/>
            <a:ext cx="3215640" cy="1367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342900">
              <a:lnSpc>
                <a:spcPct val="100000"/>
              </a:lnSpc>
              <a:spcBef>
                <a:spcPts val="105"/>
              </a:spcBef>
            </a:pPr>
            <a:r>
              <a:rPr dirty="0" sz="4400" spc="-320" b="1">
                <a:solidFill>
                  <a:srgbClr val="FFFFFF"/>
                </a:solidFill>
                <a:latin typeface="Arial"/>
                <a:cs typeface="Arial"/>
              </a:rPr>
              <a:t>PRODUCT </a:t>
            </a:r>
            <a:r>
              <a:rPr dirty="0" sz="4400" spc="-409" b="1">
                <a:solidFill>
                  <a:srgbClr val="FFFFFF"/>
                </a:solidFill>
                <a:latin typeface="Arial"/>
                <a:cs typeface="Arial"/>
              </a:rPr>
              <a:t>AWARENESS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962276" y="968883"/>
            <a:ext cx="8815070" cy="5334000"/>
            <a:chOff x="1962276" y="968883"/>
            <a:chExt cx="8815070" cy="533400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2276" y="968883"/>
              <a:ext cx="1894331" cy="188734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82279" y="4201668"/>
              <a:ext cx="1737359" cy="9306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08086" y="5578246"/>
              <a:ext cx="2468879" cy="7242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28" y="1747266"/>
            <a:ext cx="8036559" cy="1162685"/>
          </a:xfrm>
          <a:custGeom>
            <a:avLst/>
            <a:gdLst/>
            <a:ahLst/>
            <a:cxnLst/>
            <a:rect l="l" t="t" r="r" b="b"/>
            <a:pathLst>
              <a:path w="8036559" h="1162685">
                <a:moveTo>
                  <a:pt x="7476569" y="0"/>
                </a:moveTo>
                <a:lnTo>
                  <a:pt x="0" y="0"/>
                </a:lnTo>
                <a:lnTo>
                  <a:pt x="0" y="1162177"/>
                </a:lnTo>
                <a:lnTo>
                  <a:pt x="7476569" y="1162177"/>
                </a:lnTo>
                <a:lnTo>
                  <a:pt x="8036258" y="581025"/>
                </a:lnTo>
                <a:lnTo>
                  <a:pt x="747656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454558" y="1875866"/>
            <a:ext cx="6878955" cy="88011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285"/>
              </a:spcBef>
            </a:pPr>
            <a:r>
              <a:rPr dirty="0" sz="1950" b="1">
                <a:solidFill>
                  <a:srgbClr val="FFFFFF"/>
                </a:solidFill>
                <a:latin typeface="Arial"/>
                <a:cs typeface="Arial"/>
              </a:rPr>
              <a:t>ampliFI</a:t>
            </a:r>
            <a:r>
              <a:rPr dirty="0" sz="195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spc="-25" b="1">
                <a:solidFill>
                  <a:srgbClr val="FFFFFF"/>
                </a:solidFill>
                <a:latin typeface="Arial"/>
                <a:cs typeface="Arial"/>
              </a:rPr>
              <a:t>Loyalty</a:t>
            </a:r>
            <a:r>
              <a:rPr dirty="0" sz="195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spc="-40" b="1">
                <a:solidFill>
                  <a:srgbClr val="FFFFFF"/>
                </a:solidFill>
                <a:latin typeface="Arial"/>
                <a:cs typeface="Arial"/>
              </a:rPr>
              <a:t>Solutions </a:t>
            </a:r>
            <a:r>
              <a:rPr dirty="0" sz="1950" spc="-2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95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95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FFFFFF"/>
                </a:solidFill>
                <a:latin typeface="Arial"/>
                <a:cs typeface="Arial"/>
              </a:rPr>
              <a:t>market</a:t>
            </a:r>
            <a:r>
              <a:rPr dirty="0" sz="195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Arial"/>
                <a:cs typeface="Arial"/>
              </a:rPr>
              <a:t>leading,</a:t>
            </a:r>
            <a:r>
              <a:rPr dirty="0" sz="195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Arial"/>
                <a:cs typeface="Arial"/>
              </a:rPr>
              <a:t>customizable, </a:t>
            </a:r>
            <a:r>
              <a:rPr dirty="0" sz="1950">
                <a:solidFill>
                  <a:srgbClr val="FFFFFF"/>
                </a:solidFill>
                <a:latin typeface="Arial"/>
                <a:cs typeface="Arial"/>
              </a:rPr>
              <a:t>and fully</a:t>
            </a:r>
            <a:r>
              <a:rPr dirty="0" sz="195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FFFFFF"/>
                </a:solidFill>
                <a:latin typeface="Arial"/>
                <a:cs typeface="Arial"/>
              </a:rPr>
              <a:t>outsourced</a:t>
            </a:r>
            <a:r>
              <a:rPr dirty="0" sz="195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FFFFFF"/>
                </a:solidFill>
                <a:latin typeface="Arial"/>
                <a:cs typeface="Arial"/>
              </a:rPr>
              <a:t>provider</a:t>
            </a:r>
            <a:r>
              <a:rPr dirty="0" sz="195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95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FFFFFF"/>
                </a:solidFill>
                <a:latin typeface="Arial"/>
                <a:cs typeface="Arial"/>
              </a:rPr>
              <a:t>loyalty</a:t>
            </a:r>
            <a:r>
              <a:rPr dirty="0" sz="195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950" spc="-10">
                <a:solidFill>
                  <a:srgbClr val="FFFFFF"/>
                </a:solidFill>
                <a:latin typeface="Arial"/>
                <a:cs typeface="Arial"/>
              </a:rPr>
              <a:t> engagement </a:t>
            </a:r>
            <a:r>
              <a:rPr dirty="0" sz="1950">
                <a:solidFill>
                  <a:srgbClr val="FFFFFF"/>
                </a:solidFill>
                <a:latin typeface="Arial"/>
                <a:cs typeface="Arial"/>
              </a:rPr>
              <a:t>programs</a:t>
            </a:r>
            <a:r>
              <a:rPr dirty="0" sz="195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95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dirty="0" sz="19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Arial"/>
                <a:cs typeface="Arial"/>
              </a:rPr>
              <a:t>institutions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0" y="3062985"/>
            <a:ext cx="8036559" cy="1162685"/>
          </a:xfrm>
          <a:custGeom>
            <a:avLst/>
            <a:gdLst/>
            <a:ahLst/>
            <a:cxnLst/>
            <a:rect l="l" t="t" r="r" b="b"/>
            <a:pathLst>
              <a:path w="8036559" h="1162685">
                <a:moveTo>
                  <a:pt x="7476617" y="0"/>
                </a:moveTo>
                <a:lnTo>
                  <a:pt x="0" y="0"/>
                </a:lnTo>
                <a:lnTo>
                  <a:pt x="0" y="1162177"/>
                </a:lnTo>
                <a:lnTo>
                  <a:pt x="7476617" y="1162177"/>
                </a:lnTo>
                <a:lnTo>
                  <a:pt x="8036306" y="581151"/>
                </a:lnTo>
                <a:lnTo>
                  <a:pt x="7476617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0735" y="4378833"/>
            <a:ext cx="8036559" cy="1162050"/>
          </a:xfrm>
          <a:custGeom>
            <a:avLst/>
            <a:gdLst/>
            <a:ahLst/>
            <a:cxnLst/>
            <a:rect l="l" t="t" r="r" b="b"/>
            <a:pathLst>
              <a:path w="8036559" h="1162050">
                <a:moveTo>
                  <a:pt x="7476549" y="0"/>
                </a:moveTo>
                <a:lnTo>
                  <a:pt x="0" y="0"/>
                </a:lnTo>
                <a:lnTo>
                  <a:pt x="0" y="1162050"/>
                </a:lnTo>
                <a:lnTo>
                  <a:pt x="7476549" y="1162050"/>
                </a:lnTo>
                <a:lnTo>
                  <a:pt x="8036238" y="581025"/>
                </a:lnTo>
                <a:lnTo>
                  <a:pt x="747654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426516" y="3163925"/>
            <a:ext cx="6849745" cy="93853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1950" spc="95" b="1">
                <a:solidFill>
                  <a:srgbClr val="FFFFFF"/>
                </a:solidFill>
                <a:latin typeface="Arial"/>
                <a:cs typeface="Arial"/>
              </a:rPr>
              <a:t>25+</a:t>
            </a:r>
            <a:r>
              <a:rPr dirty="0" sz="195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spc="-75" b="1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r>
              <a:rPr dirty="0" sz="1950" spc="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95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FFFFFF"/>
                </a:solidFill>
                <a:latin typeface="Arial"/>
                <a:cs typeface="Arial"/>
              </a:rPr>
              <a:t>supporting</a:t>
            </a:r>
            <a:r>
              <a:rPr dirty="0" sz="195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Arial"/>
                <a:cs typeface="Arial"/>
              </a:rPr>
              <a:t>nearly</a:t>
            </a:r>
            <a:r>
              <a:rPr dirty="0" sz="195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FFFFFF"/>
                </a:solidFill>
                <a:latin typeface="Arial"/>
                <a:cs typeface="Arial"/>
              </a:rPr>
              <a:t>2,100</a:t>
            </a:r>
            <a:r>
              <a:rPr dirty="0" sz="195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FFFFFF"/>
                </a:solidFill>
                <a:latin typeface="Arial"/>
                <a:cs typeface="Arial"/>
              </a:rPr>
              <a:t>loyalty</a:t>
            </a:r>
            <a:r>
              <a:rPr dirty="0" sz="19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spc="-10" b="1">
                <a:solidFill>
                  <a:srgbClr val="FFFFFF"/>
                </a:solidFill>
                <a:latin typeface="Arial"/>
                <a:cs typeface="Arial"/>
              </a:rPr>
              <a:t>programs;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ts val="2270"/>
              </a:lnSpc>
              <a:spcBef>
                <a:spcPts val="155"/>
              </a:spcBef>
            </a:pPr>
            <a:r>
              <a:rPr dirty="0" sz="1950" spc="-40" b="1">
                <a:solidFill>
                  <a:srgbClr val="FFFFFF"/>
                </a:solidFill>
                <a:latin typeface="Arial"/>
                <a:cs typeface="Arial"/>
              </a:rPr>
              <a:t>Pure</a:t>
            </a:r>
            <a:r>
              <a:rPr dirty="0" sz="195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FFFFFF"/>
                </a:solidFill>
                <a:latin typeface="Arial"/>
                <a:cs typeface="Arial"/>
              </a:rPr>
              <a:t>loyalty</a:t>
            </a:r>
            <a:r>
              <a:rPr dirty="0" sz="195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dirty="0" sz="195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FFFFFF"/>
                </a:solidFill>
                <a:latin typeface="Arial"/>
                <a:cs typeface="Arial"/>
              </a:rPr>
              <a:t>provider;</a:t>
            </a:r>
            <a:r>
              <a:rPr dirty="0" sz="195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FFFFFF"/>
                </a:solidFill>
                <a:latin typeface="Arial"/>
                <a:cs typeface="Arial"/>
              </a:rPr>
              <a:t>100%</a:t>
            </a:r>
            <a:r>
              <a:rPr dirty="0" sz="195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Arial"/>
                <a:cs typeface="Arial"/>
              </a:rPr>
              <a:t>focus</a:t>
            </a:r>
            <a:r>
              <a:rPr dirty="0" sz="195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95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FFFFFF"/>
                </a:solidFill>
                <a:latin typeface="Arial"/>
                <a:cs typeface="Arial"/>
              </a:rPr>
              <a:t>dedication</a:t>
            </a:r>
            <a:r>
              <a:rPr dirty="0" sz="195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spc="45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ts val="2270"/>
              </a:lnSpc>
            </a:pPr>
            <a:r>
              <a:rPr dirty="0" sz="1950" b="1">
                <a:solidFill>
                  <a:srgbClr val="FFFFFF"/>
                </a:solidFill>
                <a:latin typeface="Arial"/>
                <a:cs typeface="Arial"/>
              </a:rPr>
              <a:t>loyalty</a:t>
            </a:r>
            <a:r>
              <a:rPr dirty="0" sz="19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spc="240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195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FFFFFF"/>
                </a:solidFill>
                <a:latin typeface="Arial"/>
                <a:cs typeface="Arial"/>
              </a:rPr>
              <a:t>engagement</a:t>
            </a:r>
            <a:r>
              <a:rPr dirty="0" sz="19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spc="-40" b="1">
                <a:solidFill>
                  <a:srgbClr val="FFFFFF"/>
                </a:solidFill>
                <a:latin typeface="Arial"/>
                <a:cs typeface="Arial"/>
              </a:rPr>
              <a:t>strategies</a:t>
            </a:r>
            <a:r>
              <a:rPr dirty="0" sz="19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9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spc="-10" b="1">
                <a:solidFill>
                  <a:srgbClr val="FFFFFF"/>
                </a:solidFill>
                <a:latin typeface="Arial"/>
                <a:cs typeface="Arial"/>
              </a:rPr>
              <a:t>execution</a:t>
            </a:r>
            <a:endParaRPr sz="19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26516" y="4502911"/>
            <a:ext cx="6732905" cy="9137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05"/>
              </a:spcBef>
            </a:pPr>
            <a:r>
              <a:rPr dirty="0" sz="1950" spc="-114" b="1">
                <a:solidFill>
                  <a:srgbClr val="FFFFFF"/>
                </a:solidFill>
                <a:latin typeface="Arial"/>
                <a:cs typeface="Arial"/>
              </a:rPr>
              <a:t>Seamless</a:t>
            </a:r>
            <a:r>
              <a:rPr dirty="0" sz="195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FFFFFF"/>
                </a:solidFill>
                <a:latin typeface="Arial"/>
                <a:cs typeface="Arial"/>
              </a:rPr>
              <a:t>integration</a:t>
            </a:r>
            <a:r>
              <a:rPr dirty="0" sz="1950" spc="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spc="7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95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dirty="0" sz="195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95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95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FFFFFF"/>
                </a:solidFill>
                <a:latin typeface="Arial"/>
                <a:cs typeface="Arial"/>
              </a:rPr>
              <a:t>industry</a:t>
            </a:r>
            <a:r>
              <a:rPr dirty="0" sz="195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Arial"/>
                <a:cs typeface="Arial"/>
              </a:rPr>
              <a:t>vendors, </a:t>
            </a:r>
            <a:r>
              <a:rPr dirty="0" sz="1950" spc="-50">
                <a:solidFill>
                  <a:srgbClr val="FFFFFF"/>
                </a:solidFill>
                <a:latin typeface="Arial"/>
                <a:cs typeface="Arial"/>
              </a:rPr>
              <a:t>processors</a:t>
            </a:r>
            <a:r>
              <a:rPr dirty="0" sz="195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95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FFFFFF"/>
                </a:solidFill>
                <a:latin typeface="Arial"/>
                <a:cs typeface="Arial"/>
              </a:rPr>
              <a:t>mobile</a:t>
            </a:r>
            <a:r>
              <a:rPr dirty="0" sz="195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Arial"/>
                <a:cs typeface="Arial"/>
              </a:rPr>
              <a:t>providers,</a:t>
            </a:r>
            <a:r>
              <a:rPr dirty="0" sz="195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FFFFFF"/>
                </a:solidFill>
                <a:latin typeface="Arial"/>
                <a:cs typeface="Arial"/>
              </a:rPr>
              <a:t>featuring</a:t>
            </a:r>
            <a:r>
              <a:rPr dirty="0" sz="195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Arial"/>
                <a:cs typeface="Arial"/>
              </a:rPr>
              <a:t>single</a:t>
            </a:r>
            <a:r>
              <a:rPr dirty="0" sz="19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FFFFFF"/>
                </a:solidFill>
                <a:latin typeface="Arial"/>
                <a:cs typeface="Arial"/>
              </a:rPr>
              <a:t>sign-on</a:t>
            </a:r>
            <a:r>
              <a:rPr dirty="0" sz="195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950" spc="-105">
                <a:solidFill>
                  <a:srgbClr val="FFFFFF"/>
                </a:solidFill>
                <a:latin typeface="Arial"/>
                <a:cs typeface="Arial"/>
              </a:rPr>
              <a:t>API</a:t>
            </a:r>
            <a:r>
              <a:rPr dirty="0" sz="19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FFFFFF"/>
                </a:solidFill>
                <a:latin typeface="Arial"/>
                <a:cs typeface="Arial"/>
              </a:rPr>
              <a:t>technology;</a:t>
            </a:r>
            <a:r>
              <a:rPr dirty="0" sz="195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spc="60">
                <a:solidFill>
                  <a:srgbClr val="FFFFFF"/>
                </a:solidFill>
                <a:latin typeface="Arial"/>
                <a:cs typeface="Arial"/>
              </a:rPr>
              <a:t>multi-</a:t>
            </a:r>
            <a:r>
              <a:rPr dirty="0" sz="1950">
                <a:solidFill>
                  <a:srgbClr val="FFFFFF"/>
                </a:solidFill>
                <a:latin typeface="Arial"/>
                <a:cs typeface="Arial"/>
              </a:rPr>
              <a:t>network</a:t>
            </a:r>
            <a:r>
              <a:rPr dirty="0" sz="195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endParaRPr sz="19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41756" y="6377736"/>
            <a:ext cx="8001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solidFill>
                  <a:srgbClr val="ACACAC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8249919" y="2298954"/>
            <a:ext cx="3867785" cy="3777615"/>
          </a:xfrm>
          <a:custGeom>
            <a:avLst/>
            <a:gdLst/>
            <a:ahLst/>
            <a:cxnLst/>
            <a:rect l="l" t="t" r="r" b="b"/>
            <a:pathLst>
              <a:path w="3867784" h="3777615">
                <a:moveTo>
                  <a:pt x="3867277" y="0"/>
                </a:moveTo>
                <a:lnTo>
                  <a:pt x="944372" y="0"/>
                </a:lnTo>
                <a:lnTo>
                  <a:pt x="0" y="3777488"/>
                </a:lnTo>
                <a:lnTo>
                  <a:pt x="2922904" y="3777488"/>
                </a:lnTo>
                <a:lnTo>
                  <a:pt x="3867277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9202673" y="2541777"/>
            <a:ext cx="2191385" cy="32791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694055">
              <a:lnSpc>
                <a:spcPts val="2330"/>
              </a:lnSpc>
              <a:spcBef>
                <a:spcPts val="180"/>
              </a:spcBef>
            </a:pPr>
            <a:r>
              <a:rPr dirty="0" sz="1950">
                <a:solidFill>
                  <a:srgbClr val="FFFFFF"/>
                </a:solidFill>
                <a:latin typeface="Arial"/>
                <a:cs typeface="Arial"/>
              </a:rPr>
              <a:t>Credit</a:t>
            </a:r>
            <a:r>
              <a:rPr dirty="0" sz="195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Arial"/>
                <a:cs typeface="Arial"/>
              </a:rPr>
              <a:t>Union- centric Organization: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950">
              <a:latin typeface="Arial"/>
              <a:cs typeface="Arial"/>
            </a:endParaRPr>
          </a:p>
          <a:p>
            <a:pPr marL="355600" marR="5080" indent="-342900">
              <a:lnSpc>
                <a:spcPts val="2330"/>
              </a:lnSpc>
              <a:buChar char="•"/>
              <a:tabLst>
                <a:tab pos="355600" algn="l"/>
              </a:tabLst>
            </a:pPr>
            <a:r>
              <a:rPr dirty="0" sz="1950" spc="-35">
                <a:solidFill>
                  <a:srgbClr val="FFFFFF"/>
                </a:solidFill>
                <a:latin typeface="Arial"/>
                <a:cs typeface="Arial"/>
              </a:rPr>
              <a:t>MAP</a:t>
            </a:r>
            <a:r>
              <a:rPr dirty="0" sz="195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spc="-30">
                <a:solidFill>
                  <a:srgbClr val="FFFFFF"/>
                </a:solidFill>
                <a:latin typeface="Arial"/>
                <a:cs typeface="Arial"/>
              </a:rPr>
              <a:t>Partnership </a:t>
            </a:r>
            <a:r>
              <a:rPr dirty="0" sz="195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95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dirty="0" sz="195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Arial"/>
                <a:cs typeface="Arial"/>
              </a:rPr>
              <a:t>yrs+</a:t>
            </a:r>
            <a:endParaRPr sz="1950">
              <a:latin typeface="Arial"/>
              <a:cs typeface="Arial"/>
            </a:endParaRPr>
          </a:p>
          <a:p>
            <a:pPr marL="354965" indent="-342265">
              <a:lnSpc>
                <a:spcPts val="2245"/>
              </a:lnSpc>
              <a:buChar char="•"/>
              <a:tabLst>
                <a:tab pos="354965" algn="l"/>
              </a:tabLst>
            </a:pPr>
            <a:r>
              <a:rPr dirty="0" sz="1950">
                <a:solidFill>
                  <a:srgbClr val="FFFFFF"/>
                </a:solidFill>
                <a:latin typeface="Arial"/>
                <a:cs typeface="Arial"/>
              </a:rPr>
              <a:t>70%+</a:t>
            </a:r>
            <a:r>
              <a:rPr dirty="0" sz="195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spc="5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95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spc="-25">
                <a:solidFill>
                  <a:srgbClr val="FFFFFF"/>
                </a:solidFill>
                <a:latin typeface="Arial"/>
                <a:cs typeface="Arial"/>
              </a:rPr>
              <a:t>our</a:t>
            </a:r>
            <a:endParaRPr sz="1950">
              <a:latin typeface="Arial"/>
              <a:cs typeface="Arial"/>
            </a:endParaRPr>
          </a:p>
          <a:p>
            <a:pPr marL="355600">
              <a:lnSpc>
                <a:spcPts val="2330"/>
              </a:lnSpc>
            </a:pPr>
            <a:r>
              <a:rPr dirty="0" sz="1950" spc="-10">
                <a:solidFill>
                  <a:srgbClr val="FFFFFF"/>
                </a:solidFill>
                <a:latin typeface="Arial"/>
                <a:cs typeface="Arial"/>
              </a:rPr>
              <a:t>clients</a:t>
            </a:r>
            <a:r>
              <a:rPr dirty="0" sz="195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spc="-3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195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Arial"/>
                <a:cs typeface="Arial"/>
              </a:rPr>
              <a:t>CU’s</a:t>
            </a:r>
            <a:endParaRPr sz="1950">
              <a:latin typeface="Arial"/>
              <a:cs typeface="Arial"/>
            </a:endParaRPr>
          </a:p>
          <a:p>
            <a:pPr marL="355600" marR="160655" indent="-342900">
              <a:lnSpc>
                <a:spcPts val="2330"/>
              </a:lnSpc>
              <a:spcBef>
                <a:spcPts val="80"/>
              </a:spcBef>
              <a:buChar char="•"/>
              <a:tabLst>
                <a:tab pos="355600" algn="l"/>
              </a:tabLst>
            </a:pPr>
            <a:r>
              <a:rPr dirty="0" sz="1950" spc="-25">
                <a:solidFill>
                  <a:srgbClr val="FFFFFF"/>
                </a:solidFill>
                <a:latin typeface="Arial"/>
                <a:cs typeface="Arial"/>
              </a:rPr>
              <a:t>Partner</a:t>
            </a:r>
            <a:r>
              <a:rPr dirty="0" sz="195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950" spc="-70">
                <a:solidFill>
                  <a:srgbClr val="FFFFFF"/>
                </a:solidFill>
                <a:latin typeface="Arial"/>
                <a:cs typeface="Arial"/>
              </a:rPr>
              <a:t>40%</a:t>
            </a:r>
            <a:r>
              <a:rPr dirty="0" sz="19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spc="5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95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95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spc="-25">
                <a:solidFill>
                  <a:srgbClr val="FFFFFF"/>
                </a:solidFill>
                <a:latin typeface="Arial"/>
                <a:cs typeface="Arial"/>
              </a:rPr>
              <a:t>Top </a:t>
            </a:r>
            <a:r>
              <a:rPr dirty="0" sz="1950">
                <a:solidFill>
                  <a:srgbClr val="FFFFFF"/>
                </a:solidFill>
                <a:latin typeface="Arial"/>
                <a:cs typeface="Arial"/>
              </a:rPr>
              <a:t>50</a:t>
            </a:r>
            <a:r>
              <a:rPr dirty="0" sz="195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Arial"/>
                <a:cs typeface="Arial"/>
              </a:rPr>
              <a:t>CU’s</a:t>
            </a:r>
            <a:endParaRPr sz="195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77087" y="762761"/>
            <a:ext cx="399161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42770" algn="l"/>
              </a:tabLst>
            </a:pPr>
            <a:r>
              <a:rPr dirty="0" spc="-10"/>
              <a:t>PRODUCT</a:t>
            </a:r>
            <a:r>
              <a:rPr dirty="0"/>
              <a:t>	</a:t>
            </a:r>
            <a:r>
              <a:rPr dirty="0" spc="-155"/>
              <a:t>AWARENESS</a:t>
            </a:r>
          </a:p>
        </p:txBody>
      </p:sp>
      <p:pic>
        <p:nvPicPr>
          <p:cNvPr id="12" name="object 1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99193" y="452373"/>
            <a:ext cx="1894331" cy="18873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75503" y="162077"/>
            <a:ext cx="6938391" cy="634441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859648" y="1049781"/>
            <a:ext cx="1651635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70">
                <a:solidFill>
                  <a:srgbClr val="FFFFFF"/>
                </a:solidFill>
                <a:latin typeface="Arial"/>
                <a:cs typeface="Arial"/>
              </a:rPr>
              <a:t>Customized</a:t>
            </a:r>
            <a:r>
              <a:rPr dirty="0" sz="145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-65">
                <a:solidFill>
                  <a:srgbClr val="FFFFFF"/>
                </a:solidFill>
                <a:latin typeface="Arial"/>
                <a:cs typeface="Arial"/>
              </a:rPr>
              <a:t>Branding</a:t>
            </a:r>
            <a:endParaRPr sz="14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888605" y="1249425"/>
            <a:ext cx="1595755" cy="44640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 indent="16510">
              <a:lnSpc>
                <a:spcPts val="1570"/>
              </a:lnSpc>
              <a:spcBef>
                <a:spcPts val="295"/>
              </a:spcBef>
            </a:pPr>
            <a:r>
              <a:rPr dirty="0" sz="145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145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-114">
                <a:solidFill>
                  <a:srgbClr val="FFFFFF"/>
                </a:solidFill>
                <a:latin typeface="Arial"/>
                <a:cs typeface="Arial"/>
              </a:rPr>
              <a:t>Design</a:t>
            </a:r>
            <a:r>
              <a:rPr dirty="0" sz="145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45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Arial"/>
                <a:cs typeface="Arial"/>
              </a:rPr>
              <a:t>Multi- </a:t>
            </a:r>
            <a:r>
              <a:rPr dirty="0" sz="1450" spc="-105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dirty="0" sz="145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-80">
                <a:solidFill>
                  <a:srgbClr val="FFFFFF"/>
                </a:solidFill>
                <a:latin typeface="Arial"/>
                <a:cs typeface="Arial"/>
              </a:rPr>
              <a:t>Enablement</a:t>
            </a:r>
            <a:endParaRPr sz="14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430517" y="3530600"/>
            <a:ext cx="1263650" cy="9131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 indent="1905">
              <a:lnSpc>
                <a:spcPct val="100499"/>
              </a:lnSpc>
              <a:spcBef>
                <a:spcPts val="90"/>
              </a:spcBef>
            </a:pPr>
            <a:r>
              <a:rPr dirty="0" sz="1450" spc="-10">
                <a:solidFill>
                  <a:srgbClr val="FFFFFF"/>
                </a:solidFill>
                <a:latin typeface="Arial"/>
                <a:cs typeface="Arial"/>
              </a:rPr>
              <a:t>Industry- Leading </a:t>
            </a:r>
            <a:r>
              <a:rPr dirty="0" sz="1450">
                <a:solidFill>
                  <a:srgbClr val="FFFFFF"/>
                </a:solidFill>
                <a:latin typeface="Arial"/>
                <a:cs typeface="Arial"/>
              </a:rPr>
              <a:t>Innovation</a:t>
            </a:r>
            <a:r>
              <a:rPr dirty="0" sz="145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450" spc="-10">
                <a:solidFill>
                  <a:srgbClr val="FFFFFF"/>
                </a:solidFill>
                <a:latin typeface="Arial"/>
                <a:cs typeface="Arial"/>
              </a:rPr>
              <a:t>Enhancements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414896" y="1921891"/>
            <a:ext cx="1410335" cy="6902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36195">
              <a:lnSpc>
                <a:spcPct val="100299"/>
              </a:lnSpc>
              <a:spcBef>
                <a:spcPts val="95"/>
              </a:spcBef>
            </a:pPr>
            <a:r>
              <a:rPr dirty="0" sz="1450" spc="-35">
                <a:solidFill>
                  <a:srgbClr val="FFFFFF"/>
                </a:solidFill>
                <a:latin typeface="Arial"/>
                <a:cs typeface="Arial"/>
              </a:rPr>
              <a:t>Card</a:t>
            </a:r>
            <a:r>
              <a:rPr dirty="0" sz="145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19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14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-25">
                <a:solidFill>
                  <a:srgbClr val="FFFFFF"/>
                </a:solidFill>
                <a:latin typeface="Arial"/>
                <a:cs typeface="Arial"/>
              </a:rPr>
              <a:t>Rewards </a:t>
            </a:r>
            <a:r>
              <a:rPr dirty="0" sz="1450">
                <a:solidFill>
                  <a:srgbClr val="FFFFFF"/>
                </a:solidFill>
                <a:latin typeface="Arial"/>
                <a:cs typeface="Arial"/>
              </a:rPr>
              <a:t>Portfolio</a:t>
            </a:r>
            <a:r>
              <a:rPr dirty="0" sz="145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Arial"/>
                <a:cs typeface="Arial"/>
              </a:rPr>
              <a:t>Insights </a:t>
            </a:r>
            <a:r>
              <a:rPr dirty="0" sz="1450" spc="19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145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dirty="0" sz="145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Arial"/>
                <a:cs typeface="Arial"/>
              </a:rPr>
              <a:t>Analytics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490075" y="3357803"/>
            <a:ext cx="1364615" cy="165481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algn="ctr" marL="47625" marR="42545" indent="1905">
              <a:lnSpc>
                <a:spcPct val="109000"/>
              </a:lnSpc>
              <a:spcBef>
                <a:spcPts val="254"/>
              </a:spcBef>
            </a:pPr>
            <a:r>
              <a:rPr dirty="0" sz="1450" spc="-40">
                <a:solidFill>
                  <a:srgbClr val="FFFFFF"/>
                </a:solidFill>
                <a:latin typeface="Arial"/>
                <a:cs typeface="Arial"/>
              </a:rPr>
              <a:t>Turn-</a:t>
            </a:r>
            <a:r>
              <a:rPr dirty="0" sz="1450" spc="-35">
                <a:solidFill>
                  <a:srgbClr val="FFFFFF"/>
                </a:solidFill>
                <a:latin typeface="Arial"/>
                <a:cs typeface="Arial"/>
              </a:rPr>
              <a:t>Key</a:t>
            </a:r>
            <a:r>
              <a:rPr dirty="0" sz="145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-20">
                <a:solidFill>
                  <a:srgbClr val="FFFFFF"/>
                </a:solidFill>
                <a:latin typeface="Arial"/>
                <a:cs typeface="Arial"/>
              </a:rPr>
              <a:t>Card </a:t>
            </a:r>
            <a:r>
              <a:rPr dirty="0" sz="1450" spc="-100">
                <a:solidFill>
                  <a:srgbClr val="FFFFFF"/>
                </a:solidFill>
                <a:latin typeface="Arial"/>
                <a:cs typeface="Arial"/>
              </a:rPr>
              <a:t>KPI</a:t>
            </a:r>
            <a:r>
              <a:rPr dirty="0" sz="145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Arial"/>
                <a:cs typeface="Arial"/>
              </a:rPr>
              <a:t>Growth </a:t>
            </a:r>
            <a:r>
              <a:rPr dirty="0" sz="1450" spc="-30">
                <a:solidFill>
                  <a:srgbClr val="FFFFFF"/>
                </a:solidFill>
                <a:latin typeface="Arial"/>
                <a:cs typeface="Arial"/>
              </a:rPr>
              <a:t>Campaigns </a:t>
            </a:r>
            <a:r>
              <a:rPr dirty="0" sz="1450" spc="-2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1450">
              <a:latin typeface="Arial"/>
              <a:cs typeface="Arial"/>
            </a:endParaRPr>
          </a:p>
          <a:p>
            <a:pPr algn="ctr" marL="12700" marR="5080">
              <a:lnSpc>
                <a:spcPct val="100299"/>
              </a:lnSpc>
              <a:spcBef>
                <a:spcPts val="5"/>
              </a:spcBef>
            </a:pPr>
            <a:r>
              <a:rPr dirty="0" sz="1450">
                <a:solidFill>
                  <a:srgbClr val="FFFFFF"/>
                </a:solidFill>
                <a:latin typeface="Arial"/>
                <a:cs typeface="Arial"/>
              </a:rPr>
              <a:t>Promotions</a:t>
            </a:r>
            <a:r>
              <a:rPr dirty="0" sz="145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-2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450" spc="-10">
                <a:solidFill>
                  <a:srgbClr val="FFFFFF"/>
                </a:solidFill>
                <a:latin typeface="Arial"/>
                <a:cs typeface="Arial"/>
              </a:rPr>
              <a:t>Full-Service </a:t>
            </a:r>
            <a:r>
              <a:rPr dirty="0" sz="1450">
                <a:solidFill>
                  <a:srgbClr val="FFFFFF"/>
                </a:solidFill>
                <a:latin typeface="Arial"/>
                <a:cs typeface="Arial"/>
              </a:rPr>
              <a:t>Marketing</a:t>
            </a:r>
            <a:r>
              <a:rPr dirty="0" sz="145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450" spc="-1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endParaRPr sz="14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584181" y="1802130"/>
            <a:ext cx="1402715" cy="11341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635">
              <a:lnSpc>
                <a:spcPct val="100299"/>
              </a:lnSpc>
              <a:spcBef>
                <a:spcPts val="95"/>
              </a:spcBef>
            </a:pPr>
            <a:r>
              <a:rPr dirty="0" sz="1450" spc="-10">
                <a:solidFill>
                  <a:srgbClr val="FFFFFF"/>
                </a:solidFill>
                <a:latin typeface="Arial"/>
                <a:cs typeface="Arial"/>
              </a:rPr>
              <a:t>Customized </a:t>
            </a:r>
            <a:r>
              <a:rPr dirty="0" sz="1450" spc="-20">
                <a:solidFill>
                  <a:srgbClr val="FFFFFF"/>
                </a:solidFill>
                <a:latin typeface="Arial"/>
                <a:cs typeface="Arial"/>
              </a:rPr>
              <a:t>Earning</a:t>
            </a:r>
            <a:r>
              <a:rPr dirty="0" sz="1450" spc="-25">
                <a:solidFill>
                  <a:srgbClr val="FFFFFF"/>
                </a:solidFill>
                <a:latin typeface="Arial"/>
                <a:cs typeface="Arial"/>
              </a:rPr>
              <a:t> and </a:t>
            </a:r>
            <a:r>
              <a:rPr dirty="0" sz="1450" spc="-10">
                <a:solidFill>
                  <a:srgbClr val="FFFFFF"/>
                </a:solidFill>
                <a:latin typeface="Arial"/>
                <a:cs typeface="Arial"/>
              </a:rPr>
              <a:t>Redemption </a:t>
            </a:r>
            <a:r>
              <a:rPr dirty="0" sz="1450">
                <a:solidFill>
                  <a:srgbClr val="FFFFFF"/>
                </a:solidFill>
                <a:latin typeface="Arial"/>
                <a:cs typeface="Arial"/>
              </a:rPr>
              <a:t>Offerings</a:t>
            </a:r>
            <a:r>
              <a:rPr dirty="0" sz="145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-25">
                <a:solidFill>
                  <a:srgbClr val="FFFFFF"/>
                </a:solidFill>
                <a:latin typeface="Arial"/>
                <a:cs typeface="Arial"/>
              </a:rPr>
              <a:t>and Financial</a:t>
            </a:r>
            <a:r>
              <a:rPr dirty="0" sz="145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endParaRPr sz="14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868793" y="4559935"/>
            <a:ext cx="1496695" cy="9131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 indent="-1270">
              <a:lnSpc>
                <a:spcPct val="100499"/>
              </a:lnSpc>
              <a:spcBef>
                <a:spcPts val="90"/>
              </a:spcBef>
            </a:pPr>
            <a:r>
              <a:rPr dirty="0" sz="1450" spc="-55">
                <a:solidFill>
                  <a:srgbClr val="FFFFFF"/>
                </a:solidFill>
                <a:latin typeface="Arial"/>
                <a:cs typeface="Arial"/>
              </a:rPr>
              <a:t>Processor,</a:t>
            </a:r>
            <a:r>
              <a:rPr dirty="0" sz="145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Arial"/>
                <a:cs typeface="Arial"/>
              </a:rPr>
              <a:t>Digital, </a:t>
            </a:r>
            <a:r>
              <a:rPr dirty="0" sz="14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5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-20">
                <a:solidFill>
                  <a:srgbClr val="FFFFFF"/>
                </a:solidFill>
                <a:latin typeface="Arial"/>
                <a:cs typeface="Arial"/>
              </a:rPr>
              <a:t>Core</a:t>
            </a:r>
            <a:r>
              <a:rPr dirty="0" sz="145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-25">
                <a:solidFill>
                  <a:srgbClr val="FFFFFF"/>
                </a:solidFill>
                <a:latin typeface="Arial"/>
                <a:cs typeface="Arial"/>
              </a:rPr>
              <a:t>Provider </a:t>
            </a:r>
            <a:r>
              <a:rPr dirty="0" sz="14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Arial"/>
                <a:cs typeface="Arial"/>
              </a:rPr>
              <a:t>Technology Agnostic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07847" y="2279650"/>
            <a:ext cx="3700145" cy="20961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05"/>
              </a:spcBef>
            </a:pPr>
            <a:r>
              <a:rPr dirty="0" sz="1950" spc="-25">
                <a:solidFill>
                  <a:srgbClr val="44536A"/>
                </a:solidFill>
                <a:latin typeface="Arial"/>
                <a:cs typeface="Arial"/>
              </a:rPr>
              <a:t>ampliFI</a:t>
            </a:r>
            <a:r>
              <a:rPr dirty="0" sz="1950" spc="-9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950" spc="-10">
                <a:solidFill>
                  <a:srgbClr val="44536A"/>
                </a:solidFill>
                <a:latin typeface="Arial"/>
                <a:cs typeface="Arial"/>
              </a:rPr>
              <a:t>provides</a:t>
            </a:r>
            <a:r>
              <a:rPr dirty="0" sz="1950" spc="-9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44536A"/>
                </a:solidFill>
                <a:latin typeface="Arial"/>
                <a:cs typeface="Arial"/>
              </a:rPr>
              <a:t>a</a:t>
            </a:r>
            <a:r>
              <a:rPr dirty="0" sz="1950" spc="-9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950" spc="-10" b="1">
                <a:solidFill>
                  <a:srgbClr val="4471C4"/>
                </a:solidFill>
                <a:latin typeface="Arial"/>
                <a:cs typeface="Arial"/>
              </a:rPr>
              <a:t>fully </a:t>
            </a:r>
            <a:r>
              <a:rPr dirty="0" sz="1950" spc="-30" b="1">
                <a:solidFill>
                  <a:srgbClr val="4471C4"/>
                </a:solidFill>
                <a:latin typeface="Arial"/>
                <a:cs typeface="Arial"/>
              </a:rPr>
              <a:t>outsourced</a:t>
            </a:r>
            <a:r>
              <a:rPr dirty="0" sz="1950" spc="-35" b="1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4471C4"/>
                </a:solidFill>
                <a:latin typeface="Arial"/>
                <a:cs typeface="Arial"/>
              </a:rPr>
              <a:t>end-</a:t>
            </a:r>
            <a:r>
              <a:rPr dirty="0" sz="1950" spc="60" b="1">
                <a:solidFill>
                  <a:srgbClr val="4471C4"/>
                </a:solidFill>
                <a:latin typeface="Arial"/>
                <a:cs typeface="Arial"/>
              </a:rPr>
              <a:t>to-</a:t>
            </a:r>
            <a:r>
              <a:rPr dirty="0" sz="1950" b="1">
                <a:solidFill>
                  <a:srgbClr val="4471C4"/>
                </a:solidFill>
                <a:latin typeface="Arial"/>
                <a:cs typeface="Arial"/>
              </a:rPr>
              <a:t>end</a:t>
            </a:r>
            <a:r>
              <a:rPr dirty="0" sz="1950" spc="-20" b="1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1950" spc="-30" b="1">
                <a:solidFill>
                  <a:srgbClr val="4471C4"/>
                </a:solidFill>
                <a:latin typeface="Arial"/>
                <a:cs typeface="Arial"/>
              </a:rPr>
              <a:t>rewards </a:t>
            </a:r>
            <a:r>
              <a:rPr dirty="0" sz="1950" b="1">
                <a:solidFill>
                  <a:srgbClr val="4471C4"/>
                </a:solidFill>
                <a:latin typeface="Arial"/>
                <a:cs typeface="Arial"/>
              </a:rPr>
              <a:t>program</a:t>
            </a:r>
            <a:r>
              <a:rPr dirty="0" sz="1950" spc="25" b="1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44536A"/>
                </a:solidFill>
                <a:latin typeface="Arial"/>
                <a:cs typeface="Arial"/>
              </a:rPr>
              <a:t>that</a:t>
            </a:r>
            <a:r>
              <a:rPr dirty="0" sz="195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44536A"/>
                </a:solidFill>
                <a:latin typeface="Arial"/>
                <a:cs typeface="Arial"/>
              </a:rPr>
              <a:t>offers</a:t>
            </a:r>
            <a:r>
              <a:rPr dirty="0" sz="1950" spc="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950" spc="-10">
                <a:solidFill>
                  <a:srgbClr val="44536A"/>
                </a:solidFill>
                <a:latin typeface="Arial"/>
                <a:cs typeface="Arial"/>
              </a:rPr>
              <a:t>issuing </a:t>
            </a:r>
            <a:r>
              <a:rPr dirty="0" sz="1950">
                <a:solidFill>
                  <a:srgbClr val="44536A"/>
                </a:solidFill>
                <a:latin typeface="Arial"/>
                <a:cs typeface="Arial"/>
              </a:rPr>
              <a:t>partners</a:t>
            </a:r>
            <a:r>
              <a:rPr dirty="0" sz="1950" spc="-1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44536A"/>
                </a:solidFill>
                <a:latin typeface="Arial"/>
                <a:cs typeface="Arial"/>
              </a:rPr>
              <a:t>an</a:t>
            </a:r>
            <a:r>
              <a:rPr dirty="0" sz="1950" spc="-10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44536A"/>
                </a:solidFill>
                <a:latin typeface="Arial"/>
                <a:cs typeface="Arial"/>
              </a:rPr>
              <a:t>innovative</a:t>
            </a:r>
            <a:r>
              <a:rPr dirty="0" sz="1950" spc="-1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950" spc="-25">
                <a:solidFill>
                  <a:srgbClr val="44536A"/>
                </a:solidFill>
                <a:latin typeface="Arial"/>
                <a:cs typeface="Arial"/>
              </a:rPr>
              <a:t>and </a:t>
            </a:r>
            <a:r>
              <a:rPr dirty="0" sz="1950">
                <a:solidFill>
                  <a:srgbClr val="44536A"/>
                </a:solidFill>
                <a:latin typeface="Arial"/>
                <a:cs typeface="Arial"/>
              </a:rPr>
              <a:t>dynamic</a:t>
            </a:r>
            <a:r>
              <a:rPr dirty="0" sz="195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44536A"/>
                </a:solidFill>
                <a:latin typeface="Arial"/>
                <a:cs typeface="Arial"/>
              </a:rPr>
              <a:t>solution</a:t>
            </a:r>
            <a:r>
              <a:rPr dirty="0" sz="195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950" spc="70">
                <a:solidFill>
                  <a:srgbClr val="44536A"/>
                </a:solidFill>
                <a:latin typeface="Arial"/>
                <a:cs typeface="Arial"/>
              </a:rPr>
              <a:t>to</a:t>
            </a:r>
            <a:r>
              <a:rPr dirty="0" sz="195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4471C4"/>
                </a:solidFill>
                <a:latin typeface="Arial"/>
                <a:cs typeface="Arial"/>
              </a:rPr>
              <a:t>drive</a:t>
            </a:r>
            <a:r>
              <a:rPr dirty="0" sz="1950" spc="-25" b="1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1950" spc="-10" b="1">
                <a:solidFill>
                  <a:srgbClr val="006FC0"/>
                </a:solidFill>
                <a:latin typeface="Arial"/>
                <a:cs typeface="Arial"/>
              </a:rPr>
              <a:t>loyalty </a:t>
            </a:r>
            <a:r>
              <a:rPr dirty="0" sz="1950" b="1">
                <a:solidFill>
                  <a:srgbClr val="006FC0"/>
                </a:solidFill>
                <a:latin typeface="Arial"/>
                <a:cs typeface="Arial"/>
              </a:rPr>
              <a:t>and</a:t>
            </a:r>
            <a:r>
              <a:rPr dirty="0" sz="1950" spc="-1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6FC0"/>
                </a:solidFill>
                <a:latin typeface="Arial"/>
                <a:cs typeface="Arial"/>
              </a:rPr>
              <a:t>engagement</a:t>
            </a:r>
            <a:r>
              <a:rPr dirty="0" sz="1950" spc="-2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44536A"/>
                </a:solidFill>
                <a:latin typeface="Arial"/>
                <a:cs typeface="Arial"/>
              </a:rPr>
              <a:t>with</a:t>
            </a:r>
            <a:r>
              <a:rPr dirty="0" sz="195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950" spc="-20">
                <a:solidFill>
                  <a:srgbClr val="44536A"/>
                </a:solidFill>
                <a:latin typeface="Arial"/>
                <a:cs typeface="Arial"/>
              </a:rPr>
              <a:t>their </a:t>
            </a:r>
            <a:r>
              <a:rPr dirty="0" sz="1950" spc="-10">
                <a:solidFill>
                  <a:srgbClr val="44536A"/>
                </a:solidFill>
                <a:latin typeface="Arial"/>
                <a:cs typeface="Arial"/>
              </a:rPr>
              <a:t>cardholders.</a:t>
            </a:r>
            <a:endParaRPr sz="19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097136" y="6359448"/>
            <a:ext cx="19094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>
                <a:solidFill>
                  <a:srgbClr val="ACACAC"/>
                </a:solidFill>
                <a:latin typeface="Arial"/>
                <a:cs typeface="Arial"/>
              </a:rPr>
              <a:t>©2022</a:t>
            </a:r>
            <a:r>
              <a:rPr dirty="0" sz="700" spc="-15">
                <a:solidFill>
                  <a:srgbClr val="ACACAC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ACACAC"/>
                </a:solidFill>
                <a:latin typeface="Arial"/>
                <a:cs typeface="Arial"/>
              </a:rPr>
              <a:t>Visa.</a:t>
            </a:r>
            <a:r>
              <a:rPr dirty="0" sz="700" spc="10">
                <a:solidFill>
                  <a:srgbClr val="ACACAC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ACACAC"/>
                </a:solidFill>
                <a:latin typeface="Arial"/>
                <a:cs typeface="Arial"/>
              </a:rPr>
              <a:t>All</a:t>
            </a:r>
            <a:r>
              <a:rPr dirty="0" sz="700" spc="5">
                <a:solidFill>
                  <a:srgbClr val="ACACAC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ACACAC"/>
                </a:solidFill>
                <a:latin typeface="Arial"/>
                <a:cs typeface="Arial"/>
              </a:rPr>
              <a:t>rights</a:t>
            </a:r>
            <a:r>
              <a:rPr dirty="0" sz="700" spc="20">
                <a:solidFill>
                  <a:srgbClr val="ACACAC"/>
                </a:solidFill>
                <a:latin typeface="Arial"/>
                <a:cs typeface="Arial"/>
              </a:rPr>
              <a:t> </a:t>
            </a:r>
            <a:r>
              <a:rPr dirty="0" sz="700" spc="-25">
                <a:solidFill>
                  <a:srgbClr val="ACACAC"/>
                </a:solidFill>
                <a:latin typeface="Arial"/>
                <a:cs typeface="Arial"/>
              </a:rPr>
              <a:t>reserved.</a:t>
            </a:r>
            <a:r>
              <a:rPr dirty="0" sz="700" spc="10">
                <a:solidFill>
                  <a:srgbClr val="ACACAC"/>
                </a:solidFill>
                <a:latin typeface="Arial"/>
                <a:cs typeface="Arial"/>
              </a:rPr>
              <a:t> </a:t>
            </a:r>
            <a:r>
              <a:rPr dirty="0" sz="700" spc="-25">
                <a:solidFill>
                  <a:srgbClr val="ACACAC"/>
                </a:solidFill>
                <a:latin typeface="Arial"/>
                <a:cs typeface="Arial"/>
              </a:rPr>
              <a:t>Visa</a:t>
            </a:r>
            <a:r>
              <a:rPr dirty="0" sz="700">
                <a:solidFill>
                  <a:srgbClr val="ACACAC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ACACAC"/>
                </a:solidFill>
                <a:latin typeface="Arial"/>
                <a:cs typeface="Arial"/>
              </a:rPr>
              <a:t>confidential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77087" y="762761"/>
            <a:ext cx="3469004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52245" algn="l"/>
              </a:tabLst>
            </a:pPr>
            <a:r>
              <a:rPr dirty="0" spc="-10"/>
              <a:t>Loyalty</a:t>
            </a:r>
            <a:r>
              <a:rPr dirty="0"/>
              <a:t>	</a:t>
            </a:r>
            <a:r>
              <a:rPr dirty="0" spc="45"/>
              <a:t>Reinvented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38973" y="6464115"/>
            <a:ext cx="1275715" cy="291465"/>
            <a:chOff x="1238973" y="6464115"/>
            <a:chExt cx="1275715" cy="291465"/>
          </a:xfrm>
        </p:grpSpPr>
        <p:sp>
          <p:nvSpPr>
            <p:cNvPr id="3" name="object 3" descr=""/>
            <p:cNvSpPr/>
            <p:nvPr/>
          </p:nvSpPr>
          <p:spPr>
            <a:xfrm>
              <a:off x="1245323" y="6470465"/>
              <a:ext cx="1263015" cy="278765"/>
            </a:xfrm>
            <a:custGeom>
              <a:avLst/>
              <a:gdLst/>
              <a:ahLst/>
              <a:cxnLst/>
              <a:rect l="l" t="t" r="r" b="b"/>
              <a:pathLst>
                <a:path w="1263014" h="278765">
                  <a:moveTo>
                    <a:pt x="1262748" y="0"/>
                  </a:moveTo>
                  <a:lnTo>
                    <a:pt x="0" y="0"/>
                  </a:lnTo>
                  <a:lnTo>
                    <a:pt x="0" y="278676"/>
                  </a:lnTo>
                  <a:lnTo>
                    <a:pt x="1262748" y="278676"/>
                  </a:lnTo>
                  <a:lnTo>
                    <a:pt x="1262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245323" y="6470465"/>
              <a:ext cx="1263015" cy="278765"/>
            </a:xfrm>
            <a:custGeom>
              <a:avLst/>
              <a:gdLst/>
              <a:ahLst/>
              <a:cxnLst/>
              <a:rect l="l" t="t" r="r" b="b"/>
              <a:pathLst>
                <a:path w="1263014" h="278765">
                  <a:moveTo>
                    <a:pt x="0" y="278676"/>
                  </a:moveTo>
                  <a:lnTo>
                    <a:pt x="1262748" y="278676"/>
                  </a:lnTo>
                  <a:lnTo>
                    <a:pt x="1262748" y="0"/>
                  </a:lnTo>
                  <a:lnTo>
                    <a:pt x="0" y="0"/>
                  </a:lnTo>
                  <a:lnTo>
                    <a:pt x="0" y="2786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4647691" y="2280920"/>
            <a:ext cx="1696720" cy="12141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291465" marR="283210">
              <a:lnSpc>
                <a:spcPct val="100000"/>
              </a:lnSpc>
              <a:spcBef>
                <a:spcPts val="105"/>
              </a:spcBef>
            </a:pPr>
            <a:r>
              <a:rPr dirty="0" sz="1400" spc="-35" b="1">
                <a:solidFill>
                  <a:srgbClr val="44536A"/>
                </a:solidFill>
                <a:latin typeface="Arial"/>
                <a:cs typeface="Arial"/>
              </a:rPr>
              <a:t>Gift</a:t>
            </a:r>
            <a:r>
              <a:rPr dirty="0" sz="1400" spc="-75" b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400" spc="-80" b="1">
                <a:solidFill>
                  <a:srgbClr val="44536A"/>
                </a:solidFill>
                <a:latin typeface="Arial"/>
                <a:cs typeface="Arial"/>
              </a:rPr>
              <a:t>Cards</a:t>
            </a:r>
            <a:r>
              <a:rPr dirty="0" sz="1400" spc="-100" b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400" spc="-65" b="1">
                <a:solidFill>
                  <a:srgbClr val="44536A"/>
                </a:solidFill>
                <a:latin typeface="Arial"/>
                <a:cs typeface="Arial"/>
              </a:rPr>
              <a:t>and </a:t>
            </a:r>
            <a:r>
              <a:rPr dirty="0" sz="1400" spc="-30" b="1">
                <a:solidFill>
                  <a:srgbClr val="44536A"/>
                </a:solidFill>
                <a:latin typeface="Arial"/>
                <a:cs typeface="Arial"/>
              </a:rPr>
              <a:t>eGift</a:t>
            </a:r>
            <a:r>
              <a:rPr dirty="0" sz="1400" spc="-90" b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44536A"/>
                </a:solidFill>
                <a:latin typeface="Arial"/>
                <a:cs typeface="Arial"/>
              </a:rPr>
              <a:t>Cards</a:t>
            </a:r>
            <a:endParaRPr sz="14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  <a:spcBef>
                <a:spcPts val="1190"/>
              </a:spcBef>
            </a:pPr>
            <a:r>
              <a:rPr dirty="0" sz="1000" spc="-90">
                <a:solidFill>
                  <a:srgbClr val="44536A"/>
                </a:solidFill>
                <a:latin typeface="Arial"/>
                <a:cs typeface="Arial"/>
              </a:rPr>
              <a:t>150+</a:t>
            </a:r>
            <a:r>
              <a:rPr dirty="0" sz="10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gift</a:t>
            </a:r>
            <a:r>
              <a:rPr dirty="0" sz="10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44536A"/>
                </a:solidFill>
                <a:latin typeface="Arial"/>
                <a:cs typeface="Arial"/>
              </a:rPr>
              <a:t>card</a:t>
            </a:r>
            <a:r>
              <a:rPr dirty="0" sz="1000" spc="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options</a:t>
            </a:r>
            <a:r>
              <a:rPr dirty="0" sz="10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from</a:t>
            </a:r>
            <a:r>
              <a:rPr dirty="0" sz="10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44536A"/>
                </a:solidFill>
                <a:latin typeface="Arial"/>
                <a:cs typeface="Arial"/>
              </a:rPr>
              <a:t>the 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most</a:t>
            </a:r>
            <a:r>
              <a:rPr dirty="0" sz="10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44536A"/>
                </a:solidFill>
                <a:latin typeface="Arial"/>
                <a:cs typeface="Arial"/>
              </a:rPr>
              <a:t>popular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44536A"/>
                </a:solidFill>
                <a:latin typeface="Arial"/>
                <a:cs typeface="Arial"/>
              </a:rPr>
              <a:t>merchants.</a:t>
            </a:r>
            <a:endParaRPr sz="1000">
              <a:latin typeface="Arial"/>
              <a:cs typeface="Arial"/>
            </a:endParaRPr>
          </a:p>
          <a:p>
            <a:pPr algn="ctr" marL="36830" marR="27940">
              <a:lnSpc>
                <a:spcPct val="100000"/>
              </a:lnSpc>
            </a:pPr>
            <a:r>
              <a:rPr dirty="0" sz="1000" spc="-20">
                <a:solidFill>
                  <a:srgbClr val="44536A"/>
                </a:solidFill>
                <a:latin typeface="Arial"/>
                <a:cs typeface="Arial"/>
              </a:rPr>
              <a:t>Includes</a:t>
            </a:r>
            <a:r>
              <a:rPr dirty="0" sz="1000" spc="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e-gift</a:t>
            </a:r>
            <a:r>
              <a:rPr dirty="0" sz="1000" spc="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44536A"/>
                </a:solidFill>
                <a:latin typeface="Arial"/>
                <a:cs typeface="Arial"/>
              </a:rPr>
              <a:t>cards</a:t>
            </a:r>
            <a:r>
              <a:rPr dirty="0" sz="1000" spc="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for</a:t>
            </a:r>
            <a:r>
              <a:rPr dirty="0" sz="1000" spc="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44536A"/>
                </a:solidFill>
                <a:latin typeface="Arial"/>
                <a:cs typeface="Arial"/>
              </a:rPr>
              <a:t>most </a:t>
            </a:r>
            <a:r>
              <a:rPr dirty="0" sz="1000" spc="-10">
                <a:solidFill>
                  <a:srgbClr val="44536A"/>
                </a:solidFill>
                <a:latin typeface="Arial"/>
                <a:cs typeface="Arial"/>
              </a:rPr>
              <a:t>merchants.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294369" y="4427601"/>
            <a:ext cx="1699260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44536A"/>
                </a:solidFill>
                <a:latin typeface="Arial"/>
                <a:cs typeface="Arial"/>
              </a:rPr>
              <a:t>Merchandise</a:t>
            </a:r>
            <a:endParaRPr sz="14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  <a:spcBef>
                <a:spcPts val="1195"/>
              </a:spcBef>
            </a:pPr>
            <a:r>
              <a:rPr dirty="0" sz="1000" spc="-50">
                <a:solidFill>
                  <a:srgbClr val="44536A"/>
                </a:solidFill>
                <a:latin typeface="Arial"/>
                <a:cs typeface="Arial"/>
              </a:rPr>
              <a:t>An</a:t>
            </a:r>
            <a:r>
              <a:rPr dirty="0" sz="10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44536A"/>
                </a:solidFill>
                <a:latin typeface="Arial"/>
                <a:cs typeface="Arial"/>
              </a:rPr>
              <a:t>extensive</a:t>
            </a:r>
            <a:r>
              <a:rPr dirty="0" sz="10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collection </a:t>
            </a:r>
            <a:r>
              <a:rPr dirty="0" sz="1000" spc="-25">
                <a:solidFill>
                  <a:srgbClr val="44536A"/>
                </a:solidFill>
                <a:latin typeface="Arial"/>
                <a:cs typeface="Arial"/>
              </a:rPr>
              <a:t>of </a:t>
            </a:r>
            <a:r>
              <a:rPr dirty="0" sz="1000" spc="-10">
                <a:solidFill>
                  <a:srgbClr val="44536A"/>
                </a:solidFill>
                <a:latin typeface="Arial"/>
                <a:cs typeface="Arial"/>
              </a:rPr>
              <a:t>brand-</a:t>
            </a:r>
            <a:r>
              <a:rPr dirty="0" sz="1000" spc="-30">
                <a:solidFill>
                  <a:srgbClr val="44536A"/>
                </a:solidFill>
                <a:latin typeface="Arial"/>
                <a:cs typeface="Arial"/>
              </a:rPr>
              <a:t>name</a:t>
            </a:r>
            <a:r>
              <a:rPr dirty="0" sz="10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44536A"/>
                </a:solidFill>
                <a:latin typeface="Arial"/>
                <a:cs typeface="Arial"/>
              </a:rPr>
              <a:t>rewards</a:t>
            </a:r>
            <a:r>
              <a:rPr dirty="0" sz="10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44536A"/>
                </a:solidFill>
                <a:latin typeface="Arial"/>
                <a:cs typeface="Arial"/>
              </a:rPr>
              <a:t>including </a:t>
            </a:r>
            <a:r>
              <a:rPr dirty="0" sz="1000" spc="-25">
                <a:solidFill>
                  <a:srgbClr val="44536A"/>
                </a:solidFill>
                <a:latin typeface="Arial"/>
                <a:cs typeface="Arial"/>
              </a:rPr>
              <a:t>cameras,</a:t>
            </a:r>
            <a:r>
              <a:rPr dirty="0" sz="10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tablets,</a:t>
            </a:r>
            <a:r>
              <a:rPr dirty="0" sz="10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44536A"/>
                </a:solidFill>
                <a:latin typeface="Arial"/>
                <a:cs typeface="Arial"/>
              </a:rPr>
              <a:t>gaming </a:t>
            </a:r>
            <a:r>
              <a:rPr dirty="0" sz="1000" spc="-20">
                <a:solidFill>
                  <a:srgbClr val="44536A"/>
                </a:solidFill>
                <a:latin typeface="Arial"/>
                <a:cs typeface="Arial"/>
              </a:rPr>
              <a:t>consoles</a:t>
            </a:r>
            <a:r>
              <a:rPr dirty="0" sz="10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44536A"/>
                </a:solidFill>
                <a:latin typeface="Arial"/>
                <a:cs typeface="Arial"/>
              </a:rPr>
              <a:t>and</a:t>
            </a:r>
            <a:r>
              <a:rPr dirty="0" sz="10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44536A"/>
                </a:solidFill>
                <a:latin typeface="Arial"/>
                <a:cs typeface="Arial"/>
              </a:rPr>
              <a:t>much</a:t>
            </a:r>
            <a:r>
              <a:rPr dirty="0" sz="10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44536A"/>
                </a:solidFill>
                <a:latin typeface="Arial"/>
                <a:cs typeface="Arial"/>
              </a:rPr>
              <a:t>more.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637781" y="2443352"/>
            <a:ext cx="1419860" cy="8483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44536A"/>
                </a:solidFill>
                <a:latin typeface="Arial"/>
                <a:cs typeface="Arial"/>
              </a:rPr>
              <a:t>Travel</a:t>
            </a:r>
            <a:endParaRPr sz="14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  <a:spcBef>
                <a:spcPts val="1190"/>
              </a:spcBef>
            </a:pPr>
            <a:r>
              <a:rPr dirty="0" sz="1000" spc="-10">
                <a:solidFill>
                  <a:srgbClr val="44536A"/>
                </a:solidFill>
                <a:latin typeface="Arial"/>
                <a:cs typeface="Arial"/>
              </a:rPr>
              <a:t>Airline</a:t>
            </a:r>
            <a:r>
              <a:rPr dirty="0" sz="1000" spc="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tickets,</a:t>
            </a:r>
            <a:r>
              <a:rPr dirty="0" sz="10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44536A"/>
                </a:solidFill>
                <a:latin typeface="Arial"/>
                <a:cs typeface="Arial"/>
              </a:rPr>
              <a:t>hotels,</a:t>
            </a:r>
            <a:r>
              <a:rPr dirty="0" sz="1000" spc="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44536A"/>
                </a:solidFill>
                <a:latin typeface="Arial"/>
                <a:cs typeface="Arial"/>
              </a:rPr>
              <a:t>car 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rental,</a:t>
            </a:r>
            <a:r>
              <a:rPr dirty="0" sz="10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44536A"/>
                </a:solidFill>
                <a:latin typeface="Arial"/>
                <a:cs typeface="Arial"/>
              </a:rPr>
              <a:t>cruises</a:t>
            </a:r>
            <a:r>
              <a:rPr dirty="0" sz="10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44536A"/>
                </a:solidFill>
                <a:latin typeface="Arial"/>
                <a:cs typeface="Arial"/>
              </a:rPr>
              <a:t>and </a:t>
            </a:r>
            <a:r>
              <a:rPr dirty="0" sz="1000" spc="-10">
                <a:solidFill>
                  <a:srgbClr val="44536A"/>
                </a:solidFill>
                <a:latin typeface="Arial"/>
                <a:cs typeface="Arial"/>
              </a:rPr>
              <a:t>vacation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44536A"/>
                </a:solidFill>
                <a:latin typeface="Arial"/>
                <a:cs typeface="Arial"/>
              </a:rPr>
              <a:t>getaways.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732277" y="2466848"/>
            <a:ext cx="1570355" cy="11531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spc="-100" b="1">
                <a:solidFill>
                  <a:srgbClr val="44536A"/>
                </a:solidFill>
                <a:latin typeface="Arial"/>
                <a:cs typeface="Arial"/>
              </a:rPr>
              <a:t>Cash</a:t>
            </a:r>
            <a:r>
              <a:rPr dirty="0" sz="1400" spc="-110" b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44536A"/>
                </a:solidFill>
                <a:latin typeface="Arial"/>
                <a:cs typeface="Arial"/>
              </a:rPr>
              <a:t>Back</a:t>
            </a:r>
            <a:endParaRPr sz="1400">
              <a:latin typeface="Arial"/>
              <a:cs typeface="Arial"/>
            </a:endParaRPr>
          </a:p>
          <a:p>
            <a:pPr algn="ctr" marL="12700" marR="5080" indent="-635">
              <a:lnSpc>
                <a:spcPct val="100000"/>
              </a:lnSpc>
              <a:spcBef>
                <a:spcPts val="1190"/>
              </a:spcBef>
            </a:pPr>
            <a:r>
              <a:rPr dirty="0" sz="1000" spc="-70">
                <a:solidFill>
                  <a:srgbClr val="44536A"/>
                </a:solidFill>
                <a:latin typeface="Arial"/>
                <a:cs typeface="Arial"/>
              </a:rPr>
              <a:t>Many</a:t>
            </a:r>
            <a:r>
              <a:rPr dirty="0" sz="10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44536A"/>
                </a:solidFill>
                <a:latin typeface="Arial"/>
                <a:cs typeface="Arial"/>
              </a:rPr>
              <a:t>cash</a:t>
            </a:r>
            <a:r>
              <a:rPr dirty="0" sz="10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44536A"/>
                </a:solidFill>
                <a:latin typeface="Arial"/>
                <a:cs typeface="Arial"/>
              </a:rPr>
              <a:t>back</a:t>
            </a:r>
            <a:r>
              <a:rPr dirty="0" sz="10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44536A"/>
                </a:solidFill>
                <a:latin typeface="Arial"/>
                <a:cs typeface="Arial"/>
              </a:rPr>
              <a:t>options including</a:t>
            </a:r>
            <a:r>
              <a:rPr dirty="0" sz="1000" spc="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statement</a:t>
            </a:r>
            <a:r>
              <a:rPr dirty="0" sz="1000" spc="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44536A"/>
                </a:solidFill>
                <a:latin typeface="Arial"/>
                <a:cs typeface="Arial"/>
              </a:rPr>
              <a:t>credits, 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deposit to</a:t>
            </a:r>
            <a:r>
              <a:rPr dirty="0" sz="10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44536A"/>
                </a:solidFill>
                <a:latin typeface="Arial"/>
                <a:cs typeface="Arial"/>
              </a:rPr>
              <a:t>checking</a:t>
            </a:r>
            <a:r>
              <a:rPr dirty="0" sz="10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44536A"/>
                </a:solidFill>
                <a:latin typeface="Arial"/>
                <a:cs typeface="Arial"/>
              </a:rPr>
              <a:t>&amp; </a:t>
            </a:r>
            <a:r>
              <a:rPr dirty="0" sz="1000" spc="-20">
                <a:solidFill>
                  <a:srgbClr val="44536A"/>
                </a:solidFill>
                <a:latin typeface="Arial"/>
                <a:cs typeface="Arial"/>
              </a:rPr>
              <a:t>savings,</a:t>
            </a:r>
            <a:r>
              <a:rPr dirty="0" sz="10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or</a:t>
            </a:r>
            <a:r>
              <a:rPr dirty="0" sz="10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deposit</a:t>
            </a:r>
            <a:r>
              <a:rPr dirty="0" sz="10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to</a:t>
            </a:r>
            <a:r>
              <a:rPr dirty="0" sz="10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44536A"/>
                </a:solidFill>
                <a:latin typeface="Arial"/>
                <a:cs typeface="Arial"/>
              </a:rPr>
              <a:t>any </a:t>
            </a:r>
            <a:r>
              <a:rPr dirty="0" sz="1000" spc="-10">
                <a:solidFill>
                  <a:srgbClr val="44536A"/>
                </a:solidFill>
                <a:latin typeface="Arial"/>
                <a:cs typeface="Arial"/>
              </a:rPr>
              <a:t>account.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432038" y="2456814"/>
            <a:ext cx="1226820" cy="10007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44536A"/>
                </a:solidFill>
                <a:latin typeface="Arial"/>
                <a:cs typeface="Arial"/>
              </a:rPr>
              <a:t>Experiences</a:t>
            </a:r>
            <a:endParaRPr sz="1400">
              <a:latin typeface="Arial"/>
              <a:cs typeface="Arial"/>
            </a:endParaRPr>
          </a:p>
          <a:p>
            <a:pPr algn="ctr" marL="12700" marR="5080" indent="1270">
              <a:lnSpc>
                <a:spcPct val="100000"/>
              </a:lnSpc>
              <a:spcBef>
                <a:spcPts val="1190"/>
              </a:spcBef>
            </a:pPr>
            <a:r>
              <a:rPr dirty="0" sz="1000" spc="-30">
                <a:solidFill>
                  <a:srgbClr val="44536A"/>
                </a:solidFill>
                <a:latin typeface="Arial"/>
                <a:cs typeface="Arial"/>
              </a:rPr>
              <a:t>Unique</a:t>
            </a:r>
            <a:r>
              <a:rPr dirty="0" sz="10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44536A"/>
                </a:solidFill>
                <a:latin typeface="Arial"/>
                <a:cs typeface="Arial"/>
              </a:rPr>
              <a:t>lifestyle experiences 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from</a:t>
            </a:r>
            <a:r>
              <a:rPr dirty="0" sz="10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44536A"/>
                </a:solidFill>
                <a:latin typeface="Arial"/>
                <a:cs typeface="Arial"/>
              </a:rPr>
              <a:t>golf 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trips</a:t>
            </a:r>
            <a:r>
              <a:rPr dirty="0" sz="10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to</a:t>
            </a:r>
            <a:r>
              <a:rPr dirty="0" sz="1000" spc="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white</a:t>
            </a:r>
            <a:r>
              <a:rPr dirty="0" sz="1000" spc="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44536A"/>
                </a:solidFill>
                <a:latin typeface="Arial"/>
                <a:cs typeface="Arial"/>
              </a:rPr>
              <a:t>water </a:t>
            </a:r>
            <a:r>
              <a:rPr dirty="0" sz="1000" spc="-10">
                <a:solidFill>
                  <a:srgbClr val="44536A"/>
                </a:solidFill>
                <a:latin typeface="Arial"/>
                <a:cs typeface="Arial"/>
              </a:rPr>
              <a:t>rafting.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510273" y="4426077"/>
            <a:ext cx="167449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14325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44536A"/>
                </a:solidFill>
                <a:latin typeface="Arial"/>
                <a:cs typeface="Arial"/>
              </a:rPr>
              <a:t>Personalized </a:t>
            </a:r>
            <a:r>
              <a:rPr dirty="0" sz="1400" spc="-50" b="1">
                <a:solidFill>
                  <a:srgbClr val="44536A"/>
                </a:solidFill>
                <a:latin typeface="Arial"/>
                <a:cs typeface="Arial"/>
              </a:rPr>
              <a:t>Charitable</a:t>
            </a:r>
            <a:r>
              <a:rPr dirty="0" sz="1400" spc="-70" b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400" spc="-65" b="1">
                <a:solidFill>
                  <a:srgbClr val="44536A"/>
                </a:solidFill>
                <a:latin typeface="Arial"/>
                <a:cs typeface="Arial"/>
              </a:rPr>
              <a:t>Donations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488938" y="5066157"/>
            <a:ext cx="1717039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95"/>
              </a:spcBef>
            </a:pPr>
            <a:r>
              <a:rPr dirty="0" sz="1000" spc="-65">
                <a:solidFill>
                  <a:srgbClr val="44536A"/>
                </a:solidFill>
                <a:latin typeface="Arial"/>
                <a:cs typeface="Arial"/>
              </a:rPr>
              <a:t>A</a:t>
            </a:r>
            <a:r>
              <a:rPr dirty="0" sz="10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44536A"/>
                </a:solidFill>
                <a:latin typeface="Arial"/>
                <a:cs typeface="Arial"/>
              </a:rPr>
              <a:t>meaningful</a:t>
            </a:r>
            <a:r>
              <a:rPr dirty="0" sz="10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44536A"/>
                </a:solidFill>
                <a:latin typeface="Arial"/>
                <a:cs typeface="Arial"/>
              </a:rPr>
              <a:t>way 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to</a:t>
            </a:r>
            <a:r>
              <a:rPr dirty="0" sz="1000" spc="-40">
                <a:solidFill>
                  <a:srgbClr val="44536A"/>
                </a:solidFill>
                <a:latin typeface="Arial"/>
                <a:cs typeface="Arial"/>
              </a:rPr>
              <a:t> pay</a:t>
            </a:r>
            <a:r>
              <a:rPr dirty="0" sz="100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30">
                <a:solidFill>
                  <a:srgbClr val="44536A"/>
                </a:solidFill>
                <a:latin typeface="Arial"/>
                <a:cs typeface="Arial"/>
              </a:rPr>
              <a:t>it 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forward,</a:t>
            </a:r>
            <a:r>
              <a:rPr dirty="0" sz="10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44536A"/>
                </a:solidFill>
                <a:latin typeface="Arial"/>
                <a:cs typeface="Arial"/>
              </a:rPr>
              <a:t>donations</a:t>
            </a:r>
            <a:r>
              <a:rPr dirty="0" sz="10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44536A"/>
                </a:solidFill>
                <a:latin typeface="Arial"/>
                <a:cs typeface="Arial"/>
              </a:rPr>
              <a:t>can</a:t>
            </a:r>
            <a:r>
              <a:rPr dirty="0" sz="10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44536A"/>
                </a:solidFill>
                <a:latin typeface="Arial"/>
                <a:cs typeface="Arial"/>
              </a:rPr>
              <a:t>be </a:t>
            </a:r>
            <a:r>
              <a:rPr dirty="0" sz="1000" spc="-10">
                <a:solidFill>
                  <a:srgbClr val="44536A"/>
                </a:solidFill>
                <a:latin typeface="Arial"/>
                <a:cs typeface="Arial"/>
              </a:rPr>
              <a:t>designated</a:t>
            </a:r>
            <a:r>
              <a:rPr dirty="0" sz="1000" spc="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to</a:t>
            </a:r>
            <a:r>
              <a:rPr dirty="0" sz="10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charities</a:t>
            </a:r>
            <a:r>
              <a:rPr dirty="0" sz="10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of</a:t>
            </a:r>
            <a:r>
              <a:rPr dirty="0" sz="10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44536A"/>
                </a:solidFill>
                <a:latin typeface="Arial"/>
                <a:cs typeface="Arial"/>
              </a:rPr>
              <a:t>their </a:t>
            </a:r>
            <a:r>
              <a:rPr dirty="0" sz="1000" spc="-10">
                <a:solidFill>
                  <a:srgbClr val="44536A"/>
                </a:solidFill>
                <a:latin typeface="Arial"/>
                <a:cs typeface="Arial"/>
              </a:rPr>
              <a:t>choice.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685033" y="4455033"/>
            <a:ext cx="1577975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44536A"/>
                </a:solidFill>
                <a:latin typeface="Arial"/>
                <a:cs typeface="Arial"/>
              </a:rPr>
              <a:t>Local</a:t>
            </a:r>
            <a:r>
              <a:rPr dirty="0" sz="1400" spc="-114" b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400" spc="-45" b="1">
                <a:solidFill>
                  <a:srgbClr val="44536A"/>
                </a:solidFill>
                <a:latin typeface="Arial"/>
                <a:cs typeface="Arial"/>
              </a:rPr>
              <a:t>Event</a:t>
            </a:r>
            <a:r>
              <a:rPr dirty="0" sz="1400" spc="-100" b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44536A"/>
                </a:solidFill>
                <a:latin typeface="Arial"/>
                <a:cs typeface="Arial"/>
              </a:rPr>
              <a:t>Tickets</a:t>
            </a:r>
            <a:endParaRPr sz="1400">
              <a:latin typeface="Arial"/>
              <a:cs typeface="Arial"/>
            </a:endParaRPr>
          </a:p>
          <a:p>
            <a:pPr algn="ctr" marL="19685" marR="11430">
              <a:lnSpc>
                <a:spcPct val="100000"/>
              </a:lnSpc>
              <a:spcBef>
                <a:spcPts val="1195"/>
              </a:spcBef>
            </a:pPr>
            <a:r>
              <a:rPr dirty="0" sz="1000" spc="-20">
                <a:solidFill>
                  <a:srgbClr val="44536A"/>
                </a:solidFill>
                <a:latin typeface="Arial"/>
                <a:cs typeface="Arial"/>
              </a:rPr>
              <a:t>Includes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 sporting</a:t>
            </a:r>
            <a:r>
              <a:rPr dirty="0" sz="10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44536A"/>
                </a:solidFill>
                <a:latin typeface="Arial"/>
                <a:cs typeface="Arial"/>
              </a:rPr>
              <a:t>events, </a:t>
            </a:r>
            <a:r>
              <a:rPr dirty="0" sz="1000" spc="-30">
                <a:solidFill>
                  <a:srgbClr val="44536A"/>
                </a:solidFill>
                <a:latin typeface="Arial"/>
                <a:cs typeface="Arial"/>
              </a:rPr>
              <a:t>plays,</a:t>
            </a:r>
            <a:r>
              <a:rPr dirty="0" sz="10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44536A"/>
                </a:solidFill>
                <a:latin typeface="Arial"/>
                <a:cs typeface="Arial"/>
              </a:rPr>
              <a:t>comedy</a:t>
            </a:r>
            <a:r>
              <a:rPr dirty="0" sz="10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44536A"/>
                </a:solidFill>
                <a:latin typeface="Arial"/>
                <a:cs typeface="Arial"/>
              </a:rPr>
              <a:t>shows,</a:t>
            </a:r>
            <a:r>
              <a:rPr dirty="0" sz="10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44536A"/>
                </a:solidFill>
                <a:latin typeface="Arial"/>
                <a:cs typeface="Arial"/>
              </a:rPr>
              <a:t>even exclusive</a:t>
            </a:r>
            <a:r>
              <a:rPr dirty="0" sz="10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sold-out</a:t>
            </a:r>
            <a:r>
              <a:rPr dirty="0" sz="10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44536A"/>
                </a:solidFill>
                <a:latin typeface="Arial"/>
                <a:cs typeface="Arial"/>
              </a:rPr>
              <a:t>events</a:t>
            </a:r>
            <a:r>
              <a:rPr dirty="0" sz="1000" spc="-25">
                <a:solidFill>
                  <a:srgbClr val="44536A"/>
                </a:solidFill>
                <a:latin typeface="Arial"/>
                <a:cs typeface="Arial"/>
              </a:rPr>
              <a:t> to 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the</a:t>
            </a:r>
            <a:r>
              <a:rPr dirty="0" sz="100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public</a:t>
            </a:r>
            <a:r>
              <a:rPr dirty="0" sz="10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110">
                <a:solidFill>
                  <a:srgbClr val="44536A"/>
                </a:solidFill>
                <a:latin typeface="Arial"/>
                <a:cs typeface="Arial"/>
              </a:rPr>
              <a:t>–</a:t>
            </a:r>
            <a:r>
              <a:rPr dirty="0" sz="100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44536A"/>
                </a:solidFill>
                <a:latin typeface="Arial"/>
                <a:cs typeface="Arial"/>
              </a:rPr>
              <a:t>all</a:t>
            </a:r>
            <a:r>
              <a:rPr dirty="0" sz="100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in</a:t>
            </a:r>
            <a:r>
              <a:rPr dirty="0" sz="100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44536A"/>
                </a:solidFill>
                <a:latin typeface="Arial"/>
                <a:cs typeface="Arial"/>
              </a:rPr>
              <a:t>real</a:t>
            </a:r>
            <a:r>
              <a:rPr dirty="0" sz="10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44536A"/>
                </a:solidFill>
                <a:latin typeface="Arial"/>
                <a:cs typeface="Arial"/>
              </a:rPr>
              <a:t>time.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0131297" y="3403219"/>
            <a:ext cx="1539875" cy="12141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5"/>
              </a:spcBef>
            </a:pPr>
            <a:r>
              <a:rPr dirty="0" sz="1400" spc="-75" b="1">
                <a:solidFill>
                  <a:srgbClr val="44536A"/>
                </a:solidFill>
                <a:latin typeface="Arial"/>
                <a:cs typeface="Arial"/>
              </a:rPr>
              <a:t>Custom</a:t>
            </a:r>
            <a:r>
              <a:rPr dirty="0" sz="1400" spc="-80" b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44536A"/>
                </a:solidFill>
                <a:latin typeface="Arial"/>
                <a:cs typeface="Arial"/>
              </a:rPr>
              <a:t>Solutions</a:t>
            </a:r>
            <a:endParaRPr sz="1400">
              <a:latin typeface="Arial"/>
              <a:cs typeface="Arial"/>
            </a:endParaRPr>
          </a:p>
          <a:p>
            <a:pPr algn="ctr" marL="12700" marR="5080">
              <a:lnSpc>
                <a:spcPct val="90100"/>
              </a:lnSpc>
              <a:spcBef>
                <a:spcPts val="1190"/>
              </a:spcBef>
            </a:pPr>
            <a:r>
              <a:rPr dirty="0" sz="1000" spc="-20">
                <a:solidFill>
                  <a:srgbClr val="44536A"/>
                </a:solidFill>
                <a:latin typeface="Arial"/>
                <a:cs typeface="Arial"/>
              </a:rPr>
              <a:t>Include</a:t>
            </a:r>
            <a:r>
              <a:rPr dirty="0" sz="10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44536A"/>
                </a:solidFill>
                <a:latin typeface="Arial"/>
                <a:cs typeface="Arial"/>
              </a:rPr>
              <a:t>your 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products,</a:t>
            </a:r>
            <a:r>
              <a:rPr dirty="0" sz="10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44536A"/>
                </a:solidFill>
                <a:latin typeface="Arial"/>
                <a:cs typeface="Arial"/>
              </a:rPr>
              <a:t>such </a:t>
            </a:r>
            <a:r>
              <a:rPr dirty="0" sz="1000" spc="-45">
                <a:solidFill>
                  <a:srgbClr val="44536A"/>
                </a:solidFill>
                <a:latin typeface="Arial"/>
                <a:cs typeface="Arial"/>
              </a:rPr>
              <a:t>as</a:t>
            </a:r>
            <a:r>
              <a:rPr dirty="0" sz="10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44536A"/>
                </a:solidFill>
                <a:latin typeface="Arial"/>
                <a:cs typeface="Arial"/>
              </a:rPr>
              <a:t>a</a:t>
            </a:r>
            <a:r>
              <a:rPr dirty="0" sz="10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donation</a:t>
            </a:r>
            <a:r>
              <a:rPr dirty="0" sz="10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to</a:t>
            </a:r>
            <a:r>
              <a:rPr dirty="0" sz="10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44536A"/>
                </a:solidFill>
                <a:latin typeface="Arial"/>
                <a:cs typeface="Arial"/>
              </a:rPr>
              <a:t>your 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foundation,</a:t>
            </a:r>
            <a:r>
              <a:rPr dirty="0" sz="10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44536A"/>
                </a:solidFill>
                <a:latin typeface="Arial"/>
                <a:cs typeface="Arial"/>
              </a:rPr>
              <a:t>%</a:t>
            </a:r>
            <a:r>
              <a:rPr dirty="0" sz="10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off</a:t>
            </a:r>
            <a:r>
              <a:rPr dirty="0" sz="10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44536A"/>
                </a:solidFill>
                <a:latin typeface="Arial"/>
                <a:cs typeface="Arial"/>
              </a:rPr>
              <a:t>a</a:t>
            </a:r>
            <a:r>
              <a:rPr dirty="0" sz="10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44536A"/>
                </a:solidFill>
                <a:latin typeface="Arial"/>
                <a:cs typeface="Arial"/>
              </a:rPr>
              <a:t>loan 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rate,</a:t>
            </a:r>
            <a:r>
              <a:rPr dirty="0" sz="10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refund</a:t>
            </a:r>
            <a:r>
              <a:rPr dirty="0" sz="10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44536A"/>
                </a:solidFill>
                <a:latin typeface="Arial"/>
                <a:cs typeface="Arial"/>
              </a:rPr>
              <a:t>a</a:t>
            </a:r>
            <a:r>
              <a:rPr dirty="0" sz="100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fee,</a:t>
            </a:r>
            <a:r>
              <a:rPr dirty="0" sz="100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44536A"/>
                </a:solidFill>
                <a:latin typeface="Arial"/>
                <a:cs typeface="Arial"/>
              </a:rPr>
              <a:t>etc.</a:t>
            </a:r>
            <a:endParaRPr sz="1000">
              <a:latin typeface="Arial"/>
              <a:cs typeface="Arial"/>
            </a:endParaRPr>
          </a:p>
          <a:p>
            <a:pPr algn="ctr" marL="139065" marR="129539">
              <a:lnSpc>
                <a:spcPts val="1080"/>
              </a:lnSpc>
              <a:spcBef>
                <a:spcPts val="15"/>
              </a:spcBef>
            </a:pPr>
            <a:r>
              <a:rPr dirty="0" sz="1000" spc="-30">
                <a:solidFill>
                  <a:srgbClr val="44536A"/>
                </a:solidFill>
                <a:latin typeface="Arial"/>
                <a:cs typeface="Arial"/>
              </a:rPr>
              <a:t>These 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items</a:t>
            </a:r>
            <a:r>
              <a:rPr dirty="0" sz="100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44536A"/>
                </a:solidFill>
                <a:latin typeface="Arial"/>
                <a:cs typeface="Arial"/>
              </a:rPr>
              <a:t>are</a:t>
            </a:r>
            <a:r>
              <a:rPr dirty="0" sz="10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44536A"/>
                </a:solidFill>
                <a:latin typeface="Arial"/>
                <a:cs typeface="Arial"/>
              </a:rPr>
              <a:t>client- fulfilled.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800091" y="4455033"/>
            <a:ext cx="131318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 spc="-55" b="1">
                <a:solidFill>
                  <a:srgbClr val="44536A"/>
                </a:solidFill>
                <a:latin typeface="Arial"/>
                <a:cs typeface="Arial"/>
              </a:rPr>
              <a:t>Prepaid</a:t>
            </a:r>
            <a:r>
              <a:rPr dirty="0" sz="1400" spc="-80" b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44536A"/>
                </a:solidFill>
                <a:latin typeface="Arial"/>
                <a:cs typeface="Arial"/>
              </a:rPr>
              <a:t>Debit</a:t>
            </a:r>
            <a:endParaRPr sz="14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  <a:spcBef>
                <a:spcPts val="1195"/>
              </a:spcBef>
            </a:pP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Acts</a:t>
            </a:r>
            <a:r>
              <a:rPr dirty="0" sz="10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44536A"/>
                </a:solidFill>
                <a:latin typeface="Arial"/>
                <a:cs typeface="Arial"/>
              </a:rPr>
              <a:t>like</a:t>
            </a:r>
            <a:r>
              <a:rPr dirty="0" sz="100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44536A"/>
                </a:solidFill>
                <a:latin typeface="Arial"/>
                <a:cs typeface="Arial"/>
              </a:rPr>
              <a:t>a</a:t>
            </a:r>
            <a:r>
              <a:rPr dirty="0" sz="100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44536A"/>
                </a:solidFill>
                <a:latin typeface="Arial"/>
                <a:cs typeface="Arial"/>
              </a:rPr>
              <a:t>cash</a:t>
            </a:r>
            <a:r>
              <a:rPr dirty="0" sz="10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44536A"/>
                </a:solidFill>
                <a:latin typeface="Arial"/>
                <a:cs typeface="Arial"/>
              </a:rPr>
              <a:t>reward. </a:t>
            </a:r>
            <a:r>
              <a:rPr dirty="0" sz="1000" spc="-30">
                <a:solidFill>
                  <a:srgbClr val="44536A"/>
                </a:solidFill>
                <a:latin typeface="Arial"/>
                <a:cs typeface="Arial"/>
              </a:rPr>
              <a:t>Highly</a:t>
            </a:r>
            <a:r>
              <a:rPr dirty="0" sz="10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44536A"/>
                </a:solidFill>
                <a:latin typeface="Arial"/>
                <a:cs typeface="Arial"/>
              </a:rPr>
              <a:t>motivational</a:t>
            </a:r>
            <a:r>
              <a:rPr dirty="0" sz="10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44536A"/>
                </a:solidFill>
                <a:latin typeface="Arial"/>
                <a:cs typeface="Arial"/>
              </a:rPr>
              <a:t>and </a:t>
            </a:r>
            <a:r>
              <a:rPr dirty="0" sz="1000" spc="-20">
                <a:solidFill>
                  <a:srgbClr val="44536A"/>
                </a:solidFill>
                <a:latin typeface="Arial"/>
                <a:cs typeface="Arial"/>
              </a:rPr>
              <a:t>desirably</a:t>
            </a:r>
            <a:r>
              <a:rPr dirty="0" sz="1000" spc="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44536A"/>
                </a:solidFill>
                <a:latin typeface="Arial"/>
                <a:cs typeface="Arial"/>
              </a:rPr>
              <a:t>simple.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48030" y="1621828"/>
            <a:ext cx="1773555" cy="3971290"/>
          </a:xfrm>
          <a:prstGeom prst="rect">
            <a:avLst/>
          </a:prstGeom>
          <a:ln w="25400">
            <a:solidFill>
              <a:srgbClr val="006FC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L="427990" marR="342265">
              <a:lnSpc>
                <a:spcPct val="100000"/>
              </a:lnSpc>
              <a:spcBef>
                <a:spcPts val="5"/>
              </a:spcBef>
            </a:pPr>
            <a:r>
              <a:rPr dirty="0" sz="1800" spc="-95" b="1">
                <a:solidFill>
                  <a:srgbClr val="44536A"/>
                </a:solidFill>
                <a:latin typeface="Arial"/>
                <a:cs typeface="Arial"/>
              </a:rPr>
              <a:t>Real</a:t>
            </a:r>
            <a:r>
              <a:rPr dirty="0" sz="1800" spc="-110" b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spc="-60" b="1">
                <a:solidFill>
                  <a:srgbClr val="44536A"/>
                </a:solidFill>
                <a:latin typeface="Arial"/>
                <a:cs typeface="Arial"/>
              </a:rPr>
              <a:t>Time </a:t>
            </a:r>
            <a:r>
              <a:rPr dirty="0" sz="1800" spc="-10" b="1">
                <a:solidFill>
                  <a:srgbClr val="44536A"/>
                </a:solidFill>
                <a:latin typeface="Arial"/>
                <a:cs typeface="Arial"/>
              </a:rPr>
              <a:t>Rewards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ctr" marL="379095" marR="292735">
              <a:lnSpc>
                <a:spcPct val="100000"/>
              </a:lnSpc>
            </a:pPr>
            <a:r>
              <a:rPr dirty="0" sz="1200" spc="-70" b="1">
                <a:solidFill>
                  <a:srgbClr val="2275BA"/>
                </a:solidFill>
                <a:latin typeface="Arial"/>
                <a:cs typeface="Arial"/>
              </a:rPr>
              <a:t>Pay</a:t>
            </a:r>
            <a:r>
              <a:rPr dirty="0" sz="1200" spc="-80" b="1">
                <a:solidFill>
                  <a:srgbClr val="2275BA"/>
                </a:solidFill>
                <a:latin typeface="Arial"/>
                <a:cs typeface="Arial"/>
              </a:rPr>
              <a:t> </a:t>
            </a:r>
            <a:r>
              <a:rPr dirty="0" sz="1200" spc="-45" b="1">
                <a:solidFill>
                  <a:srgbClr val="2275BA"/>
                </a:solidFill>
                <a:latin typeface="Arial"/>
                <a:cs typeface="Arial"/>
              </a:rPr>
              <a:t>With</a:t>
            </a:r>
            <a:r>
              <a:rPr dirty="0" sz="1200" spc="-85" b="1">
                <a:solidFill>
                  <a:srgbClr val="2275BA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275BA"/>
                </a:solidFill>
                <a:latin typeface="Arial"/>
                <a:cs typeface="Arial"/>
              </a:rPr>
              <a:t>Points </a:t>
            </a:r>
            <a:r>
              <a:rPr dirty="0" sz="1200" spc="-65" b="1">
                <a:solidFill>
                  <a:srgbClr val="2275BA"/>
                </a:solidFill>
                <a:latin typeface="Arial"/>
                <a:cs typeface="Arial"/>
              </a:rPr>
              <a:t>Fuel</a:t>
            </a:r>
            <a:r>
              <a:rPr dirty="0" sz="1200" spc="-95" b="1">
                <a:solidFill>
                  <a:srgbClr val="2275BA"/>
                </a:solidFill>
                <a:latin typeface="Arial"/>
                <a:cs typeface="Arial"/>
              </a:rPr>
              <a:t> </a:t>
            </a:r>
            <a:r>
              <a:rPr dirty="0" sz="1200" spc="-45" b="1">
                <a:solidFill>
                  <a:srgbClr val="2275BA"/>
                </a:solidFill>
                <a:latin typeface="Arial"/>
                <a:cs typeface="Arial"/>
              </a:rPr>
              <a:t>With</a:t>
            </a:r>
            <a:r>
              <a:rPr dirty="0" sz="1200" spc="-75" b="1">
                <a:solidFill>
                  <a:srgbClr val="2275BA"/>
                </a:solidFill>
                <a:latin typeface="Arial"/>
                <a:cs typeface="Arial"/>
              </a:rPr>
              <a:t> </a:t>
            </a:r>
            <a:r>
              <a:rPr dirty="0" sz="1200" spc="-50" b="1">
                <a:solidFill>
                  <a:srgbClr val="2275BA"/>
                </a:solidFill>
                <a:latin typeface="Arial"/>
                <a:cs typeface="Arial"/>
              </a:rPr>
              <a:t>Points</a:t>
            </a:r>
            <a:endParaRPr sz="1200">
              <a:latin typeface="Arial"/>
              <a:cs typeface="Arial"/>
            </a:endParaRPr>
          </a:p>
          <a:p>
            <a:pPr algn="ctr" marL="77470">
              <a:lnSpc>
                <a:spcPct val="100000"/>
              </a:lnSpc>
            </a:pPr>
            <a:r>
              <a:rPr dirty="0" sz="1200" spc="-55" b="1">
                <a:solidFill>
                  <a:srgbClr val="2275BA"/>
                </a:solidFill>
                <a:latin typeface="Arial"/>
                <a:cs typeface="Arial"/>
              </a:rPr>
              <a:t>Checkout</a:t>
            </a:r>
            <a:r>
              <a:rPr dirty="0" sz="1200" spc="-95" b="1">
                <a:solidFill>
                  <a:srgbClr val="2275BA"/>
                </a:solidFill>
                <a:latin typeface="Arial"/>
                <a:cs typeface="Arial"/>
              </a:rPr>
              <a:t> </a:t>
            </a:r>
            <a:r>
              <a:rPr dirty="0" sz="1200" spc="-45" b="1">
                <a:solidFill>
                  <a:srgbClr val="2275BA"/>
                </a:solidFill>
                <a:latin typeface="Arial"/>
                <a:cs typeface="Arial"/>
              </a:rPr>
              <a:t>With</a:t>
            </a:r>
            <a:r>
              <a:rPr dirty="0" sz="1200" spc="-75" b="1">
                <a:solidFill>
                  <a:srgbClr val="2275BA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275BA"/>
                </a:solidFill>
                <a:latin typeface="Arial"/>
                <a:cs typeface="Arial"/>
              </a:rPr>
              <a:t>Points</a:t>
            </a:r>
            <a:endParaRPr sz="1200">
              <a:latin typeface="Arial"/>
              <a:cs typeface="Arial"/>
            </a:endParaRPr>
          </a:p>
          <a:p>
            <a:pPr algn="ctr" marL="200660" marR="115570" indent="4445">
              <a:lnSpc>
                <a:spcPct val="90000"/>
              </a:lnSpc>
              <a:spcBef>
                <a:spcPts val="1205"/>
              </a:spcBef>
            </a:pPr>
            <a:r>
              <a:rPr dirty="0" sz="1100" spc="-20">
                <a:solidFill>
                  <a:srgbClr val="44536A"/>
                </a:solidFill>
                <a:latin typeface="Arial"/>
                <a:cs typeface="Arial"/>
              </a:rPr>
              <a:t>Surprise</a:t>
            </a:r>
            <a:r>
              <a:rPr dirty="0" sz="11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44536A"/>
                </a:solidFill>
                <a:latin typeface="Arial"/>
                <a:cs typeface="Arial"/>
              </a:rPr>
              <a:t>and</a:t>
            </a:r>
            <a:r>
              <a:rPr dirty="0" sz="11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44536A"/>
                </a:solidFill>
                <a:latin typeface="Arial"/>
                <a:cs typeface="Arial"/>
              </a:rPr>
              <a:t>delight cardholders</a:t>
            </a:r>
            <a:r>
              <a:rPr dirty="0" sz="11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44536A"/>
                </a:solidFill>
                <a:latin typeface="Arial"/>
                <a:cs typeface="Arial"/>
              </a:rPr>
              <a:t>with</a:t>
            </a:r>
            <a:r>
              <a:rPr dirty="0" sz="1100" spc="-50">
                <a:solidFill>
                  <a:srgbClr val="44536A"/>
                </a:solidFill>
                <a:latin typeface="Arial"/>
                <a:cs typeface="Arial"/>
              </a:rPr>
              <a:t> a </a:t>
            </a:r>
            <a:r>
              <a:rPr dirty="0" sz="1100" spc="-10">
                <a:solidFill>
                  <a:srgbClr val="44536A"/>
                </a:solidFill>
                <a:latin typeface="Arial"/>
                <a:cs typeface="Arial"/>
              </a:rPr>
              <a:t>reward</a:t>
            </a:r>
            <a:r>
              <a:rPr dirty="0" sz="110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44536A"/>
                </a:solidFill>
                <a:latin typeface="Arial"/>
                <a:cs typeface="Arial"/>
              </a:rPr>
              <a:t>before</a:t>
            </a:r>
            <a:r>
              <a:rPr dirty="0" sz="110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44536A"/>
                </a:solidFill>
                <a:latin typeface="Arial"/>
                <a:cs typeface="Arial"/>
              </a:rPr>
              <a:t>they </a:t>
            </a:r>
            <a:r>
              <a:rPr dirty="0" sz="1100" spc="-35">
                <a:solidFill>
                  <a:srgbClr val="44536A"/>
                </a:solidFill>
                <a:latin typeface="Arial"/>
                <a:cs typeface="Arial"/>
              </a:rPr>
              <a:t>leave</a:t>
            </a:r>
            <a:r>
              <a:rPr dirty="0" sz="11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44536A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44536A"/>
                </a:solidFill>
                <a:latin typeface="Arial"/>
                <a:cs typeface="Arial"/>
              </a:rPr>
              <a:t>store.</a:t>
            </a:r>
            <a:r>
              <a:rPr dirty="0" sz="11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44536A"/>
                </a:solidFill>
                <a:latin typeface="Arial"/>
                <a:cs typeface="Arial"/>
              </a:rPr>
              <a:t>Real- </a:t>
            </a:r>
            <a:r>
              <a:rPr dirty="0" sz="1100">
                <a:solidFill>
                  <a:srgbClr val="44536A"/>
                </a:solidFill>
                <a:latin typeface="Arial"/>
                <a:cs typeface="Arial"/>
              </a:rPr>
              <a:t>time</a:t>
            </a:r>
            <a:r>
              <a:rPr dirty="0" sz="1100" spc="-35">
                <a:solidFill>
                  <a:srgbClr val="44536A"/>
                </a:solidFill>
                <a:latin typeface="Arial"/>
                <a:cs typeface="Arial"/>
              </a:rPr>
              <a:t> and</a:t>
            </a:r>
            <a:r>
              <a:rPr dirty="0" sz="11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44536A"/>
                </a:solidFill>
                <a:latin typeface="Arial"/>
                <a:cs typeface="Arial"/>
              </a:rPr>
              <a:t>near</a:t>
            </a:r>
            <a:r>
              <a:rPr dirty="0" sz="110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44536A"/>
                </a:solidFill>
                <a:latin typeface="Arial"/>
                <a:cs typeface="Arial"/>
              </a:rPr>
              <a:t>instant </a:t>
            </a:r>
            <a:r>
              <a:rPr dirty="0" sz="1100" spc="-30">
                <a:solidFill>
                  <a:srgbClr val="44536A"/>
                </a:solidFill>
                <a:latin typeface="Arial"/>
                <a:cs typeface="Arial"/>
              </a:rPr>
              <a:t>messaging</a:t>
            </a:r>
            <a:r>
              <a:rPr dirty="0" sz="11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44536A"/>
                </a:solidFill>
                <a:latin typeface="Arial"/>
                <a:cs typeface="Arial"/>
              </a:rPr>
              <a:t>directly </a:t>
            </a:r>
            <a:r>
              <a:rPr dirty="0" sz="1100" spc="-20">
                <a:solidFill>
                  <a:srgbClr val="44536A"/>
                </a:solidFill>
                <a:latin typeface="Arial"/>
                <a:cs typeface="Arial"/>
              </a:rPr>
              <a:t>links </a:t>
            </a:r>
            <a:r>
              <a:rPr dirty="0" sz="1100" spc="-10">
                <a:solidFill>
                  <a:srgbClr val="44536A"/>
                </a:solidFill>
                <a:latin typeface="Arial"/>
                <a:cs typeface="Arial"/>
              </a:rPr>
              <a:t>reward</a:t>
            </a:r>
            <a:r>
              <a:rPr dirty="0" sz="11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44536A"/>
                </a:solidFill>
                <a:latin typeface="Arial"/>
                <a:cs typeface="Arial"/>
              </a:rPr>
              <a:t>to</a:t>
            </a:r>
            <a:r>
              <a:rPr dirty="0" sz="11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44536A"/>
                </a:solidFill>
                <a:latin typeface="Arial"/>
                <a:cs typeface="Arial"/>
              </a:rPr>
              <a:t>purchase.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6912251" y="3601506"/>
            <a:ext cx="791845" cy="702945"/>
            <a:chOff x="6912251" y="3601506"/>
            <a:chExt cx="791845" cy="702945"/>
          </a:xfrm>
        </p:grpSpPr>
        <p:sp>
          <p:nvSpPr>
            <p:cNvPr id="17" name="object 17" descr=""/>
            <p:cNvSpPr/>
            <p:nvPr/>
          </p:nvSpPr>
          <p:spPr>
            <a:xfrm>
              <a:off x="7166659" y="3950061"/>
              <a:ext cx="282575" cy="271145"/>
            </a:xfrm>
            <a:custGeom>
              <a:avLst/>
              <a:gdLst/>
              <a:ahLst/>
              <a:cxnLst/>
              <a:rect l="l" t="t" r="r" b="b"/>
              <a:pathLst>
                <a:path w="282575" h="271145">
                  <a:moveTo>
                    <a:pt x="75090" y="0"/>
                  </a:moveTo>
                  <a:lnTo>
                    <a:pt x="36636" y="12356"/>
                  </a:lnTo>
                  <a:lnTo>
                    <a:pt x="5268" y="51478"/>
                  </a:lnTo>
                  <a:lnTo>
                    <a:pt x="0" y="76922"/>
                  </a:lnTo>
                  <a:lnTo>
                    <a:pt x="13504" y="128688"/>
                  </a:lnTo>
                  <a:lnTo>
                    <a:pt x="46199" y="179328"/>
                  </a:lnTo>
                  <a:lnTo>
                    <a:pt x="85399" y="222514"/>
                  </a:lnTo>
                  <a:lnTo>
                    <a:pt x="119253" y="253438"/>
                  </a:lnTo>
                  <a:lnTo>
                    <a:pt x="141165" y="271013"/>
                  </a:lnTo>
                  <a:lnTo>
                    <a:pt x="146893" y="266632"/>
                  </a:lnTo>
                  <a:lnTo>
                    <a:pt x="163104" y="253438"/>
                  </a:lnTo>
                  <a:lnTo>
                    <a:pt x="170047" y="247097"/>
                  </a:lnTo>
                  <a:lnTo>
                    <a:pt x="141165" y="247097"/>
                  </a:lnTo>
                  <a:lnTo>
                    <a:pt x="111552" y="221309"/>
                  </a:lnTo>
                  <a:lnTo>
                    <a:pt x="70667" y="179328"/>
                  </a:lnTo>
                  <a:lnTo>
                    <a:pt x="34448" y="128688"/>
                  </a:lnTo>
                  <a:lnTo>
                    <a:pt x="18833" y="76922"/>
                  </a:lnTo>
                  <a:lnTo>
                    <a:pt x="23003" y="57725"/>
                  </a:lnTo>
                  <a:lnTo>
                    <a:pt x="64685" y="20029"/>
                  </a:lnTo>
                  <a:lnTo>
                    <a:pt x="71810" y="18749"/>
                  </a:lnTo>
                  <a:lnTo>
                    <a:pt x="120602" y="18749"/>
                  </a:lnTo>
                  <a:lnTo>
                    <a:pt x="118067" y="15846"/>
                  </a:lnTo>
                  <a:lnTo>
                    <a:pt x="95185" y="3227"/>
                  </a:lnTo>
                  <a:lnTo>
                    <a:pt x="75090" y="0"/>
                  </a:lnTo>
                  <a:close/>
                </a:path>
                <a:path w="282575" h="271145">
                  <a:moveTo>
                    <a:pt x="253609" y="19527"/>
                  </a:moveTo>
                  <a:lnTo>
                    <a:pt x="198594" y="19527"/>
                  </a:lnTo>
                  <a:lnTo>
                    <a:pt x="218623" y="20029"/>
                  </a:lnTo>
                  <a:lnTo>
                    <a:pt x="217735" y="20029"/>
                  </a:lnTo>
                  <a:lnTo>
                    <a:pt x="235566" y="28180"/>
                  </a:lnTo>
                  <a:lnTo>
                    <a:pt x="249737" y="41112"/>
                  </a:lnTo>
                  <a:lnTo>
                    <a:pt x="259349" y="57725"/>
                  </a:lnTo>
                  <a:lnTo>
                    <a:pt x="263511" y="76922"/>
                  </a:lnTo>
                  <a:lnTo>
                    <a:pt x="247896" y="128688"/>
                  </a:lnTo>
                  <a:lnTo>
                    <a:pt x="211675" y="179328"/>
                  </a:lnTo>
                  <a:lnTo>
                    <a:pt x="170786" y="221309"/>
                  </a:lnTo>
                  <a:lnTo>
                    <a:pt x="141165" y="247097"/>
                  </a:lnTo>
                  <a:lnTo>
                    <a:pt x="170047" y="247097"/>
                  </a:lnTo>
                  <a:lnTo>
                    <a:pt x="196962" y="222514"/>
                  </a:lnTo>
                  <a:lnTo>
                    <a:pt x="236158" y="179328"/>
                  </a:lnTo>
                  <a:lnTo>
                    <a:pt x="268789" y="128900"/>
                  </a:lnTo>
                  <a:lnTo>
                    <a:pt x="282345" y="76922"/>
                  </a:lnTo>
                  <a:lnTo>
                    <a:pt x="277088" y="51478"/>
                  </a:lnTo>
                  <a:lnTo>
                    <a:pt x="264488" y="29455"/>
                  </a:lnTo>
                  <a:lnTo>
                    <a:pt x="253609" y="19527"/>
                  </a:lnTo>
                  <a:close/>
                </a:path>
                <a:path w="282575" h="271145">
                  <a:moveTo>
                    <a:pt x="120602" y="18749"/>
                  </a:moveTo>
                  <a:lnTo>
                    <a:pt x="75469" y="18749"/>
                  </a:lnTo>
                  <a:lnTo>
                    <a:pt x="91430" y="21762"/>
                  </a:lnTo>
                  <a:lnTo>
                    <a:pt x="106499" y="30702"/>
                  </a:lnTo>
                  <a:lnTo>
                    <a:pt x="120368" y="45383"/>
                  </a:lnTo>
                  <a:lnTo>
                    <a:pt x="132768" y="65623"/>
                  </a:lnTo>
                  <a:lnTo>
                    <a:pt x="141117" y="82198"/>
                  </a:lnTo>
                  <a:lnTo>
                    <a:pt x="143885" y="76922"/>
                  </a:lnTo>
                  <a:lnTo>
                    <a:pt x="149577" y="65623"/>
                  </a:lnTo>
                  <a:lnTo>
                    <a:pt x="164133" y="42619"/>
                  </a:lnTo>
                  <a:lnTo>
                    <a:pt x="164443" y="42328"/>
                  </a:lnTo>
                  <a:lnTo>
                    <a:pt x="141196" y="42328"/>
                  </a:lnTo>
                  <a:lnTo>
                    <a:pt x="120602" y="18749"/>
                  </a:lnTo>
                  <a:close/>
                </a:path>
                <a:path w="282575" h="271145">
                  <a:moveTo>
                    <a:pt x="207532" y="0"/>
                  </a:moveTo>
                  <a:lnTo>
                    <a:pt x="207105" y="0"/>
                  </a:lnTo>
                  <a:lnTo>
                    <a:pt x="186991" y="3227"/>
                  </a:lnTo>
                  <a:lnTo>
                    <a:pt x="187130" y="3227"/>
                  </a:lnTo>
                  <a:lnTo>
                    <a:pt x="164295" y="15846"/>
                  </a:lnTo>
                  <a:lnTo>
                    <a:pt x="141196" y="42328"/>
                  </a:lnTo>
                  <a:lnTo>
                    <a:pt x="164443" y="42328"/>
                  </a:lnTo>
                  <a:lnTo>
                    <a:pt x="180608" y="27159"/>
                  </a:lnTo>
                  <a:lnTo>
                    <a:pt x="198594" y="19527"/>
                  </a:lnTo>
                  <a:lnTo>
                    <a:pt x="253609" y="19527"/>
                  </a:lnTo>
                  <a:lnTo>
                    <a:pt x="245752" y="12356"/>
                  </a:lnTo>
                  <a:lnTo>
                    <a:pt x="222113" y="1695"/>
                  </a:lnTo>
                  <a:lnTo>
                    <a:pt x="2075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166659" y="3950032"/>
              <a:ext cx="282575" cy="271145"/>
            </a:xfrm>
            <a:custGeom>
              <a:avLst/>
              <a:gdLst/>
              <a:ahLst/>
              <a:cxnLst/>
              <a:rect l="l" t="t" r="r" b="b"/>
              <a:pathLst>
                <a:path w="282575" h="271145">
                  <a:moveTo>
                    <a:pt x="60322" y="1724"/>
                  </a:moveTo>
                  <a:lnTo>
                    <a:pt x="36636" y="12385"/>
                  </a:lnTo>
                  <a:lnTo>
                    <a:pt x="17883" y="29480"/>
                  </a:lnTo>
                  <a:lnTo>
                    <a:pt x="5269" y="51503"/>
                  </a:lnTo>
                  <a:lnTo>
                    <a:pt x="0" y="76950"/>
                  </a:lnTo>
                  <a:lnTo>
                    <a:pt x="13558" y="128926"/>
                  </a:lnTo>
                  <a:lnTo>
                    <a:pt x="46094" y="179242"/>
                  </a:lnTo>
                  <a:lnTo>
                    <a:pt x="85396" y="222541"/>
                  </a:lnTo>
                  <a:lnTo>
                    <a:pt x="119252" y="253466"/>
                  </a:lnTo>
                  <a:lnTo>
                    <a:pt x="141165" y="271042"/>
                  </a:lnTo>
                  <a:lnTo>
                    <a:pt x="146893" y="266661"/>
                  </a:lnTo>
                  <a:lnTo>
                    <a:pt x="196962" y="222543"/>
                  </a:lnTo>
                  <a:lnTo>
                    <a:pt x="236259" y="179245"/>
                  </a:lnTo>
                  <a:lnTo>
                    <a:pt x="268789" y="128929"/>
                  </a:lnTo>
                  <a:lnTo>
                    <a:pt x="282345" y="76950"/>
                  </a:lnTo>
                  <a:lnTo>
                    <a:pt x="277088" y="51507"/>
                  </a:lnTo>
                  <a:lnTo>
                    <a:pt x="264488" y="29484"/>
                  </a:lnTo>
                  <a:lnTo>
                    <a:pt x="245750" y="12383"/>
                  </a:lnTo>
                  <a:lnTo>
                    <a:pt x="222078" y="1708"/>
                  </a:lnTo>
                  <a:lnTo>
                    <a:pt x="207284" y="0"/>
                  </a:lnTo>
                  <a:lnTo>
                    <a:pt x="187187" y="3224"/>
                  </a:lnTo>
                  <a:lnTo>
                    <a:pt x="164315" y="15852"/>
                  </a:lnTo>
                  <a:lnTo>
                    <a:pt x="141196" y="42356"/>
                  </a:lnTo>
                  <a:lnTo>
                    <a:pt x="118067" y="15875"/>
                  </a:lnTo>
                  <a:lnTo>
                    <a:pt x="95185" y="3255"/>
                  </a:lnTo>
                  <a:lnTo>
                    <a:pt x="75090" y="28"/>
                  </a:lnTo>
                  <a:lnTo>
                    <a:pt x="60322" y="1724"/>
                  </a:lnTo>
                  <a:close/>
                </a:path>
                <a:path w="282575" h="271145">
                  <a:moveTo>
                    <a:pt x="217683" y="20034"/>
                  </a:moveTo>
                  <a:lnTo>
                    <a:pt x="235548" y="28192"/>
                  </a:lnTo>
                  <a:lnTo>
                    <a:pt x="249732" y="41131"/>
                  </a:lnTo>
                  <a:lnTo>
                    <a:pt x="259348" y="57751"/>
                  </a:lnTo>
                  <a:lnTo>
                    <a:pt x="263511" y="76950"/>
                  </a:lnTo>
                  <a:lnTo>
                    <a:pt x="247896" y="128717"/>
                  </a:lnTo>
                  <a:lnTo>
                    <a:pt x="211675" y="179357"/>
                  </a:lnTo>
                  <a:lnTo>
                    <a:pt x="170786" y="221338"/>
                  </a:lnTo>
                  <a:lnTo>
                    <a:pt x="141165" y="247126"/>
                  </a:lnTo>
                  <a:lnTo>
                    <a:pt x="111552" y="221338"/>
                  </a:lnTo>
                  <a:lnTo>
                    <a:pt x="70667" y="179357"/>
                  </a:lnTo>
                  <a:lnTo>
                    <a:pt x="34448" y="128717"/>
                  </a:lnTo>
                  <a:lnTo>
                    <a:pt x="18833" y="76950"/>
                  </a:lnTo>
                  <a:lnTo>
                    <a:pt x="23003" y="57754"/>
                  </a:lnTo>
                  <a:lnTo>
                    <a:pt x="64685" y="20058"/>
                  </a:lnTo>
                  <a:lnTo>
                    <a:pt x="75428" y="18770"/>
                  </a:lnTo>
                  <a:lnTo>
                    <a:pt x="91430" y="21790"/>
                  </a:lnTo>
                  <a:lnTo>
                    <a:pt x="132768" y="65652"/>
                  </a:lnTo>
                  <a:lnTo>
                    <a:pt x="141109" y="82227"/>
                  </a:lnTo>
                  <a:lnTo>
                    <a:pt x="141243" y="82203"/>
                  </a:lnTo>
                  <a:lnTo>
                    <a:pt x="164133" y="42648"/>
                  </a:lnTo>
                  <a:lnTo>
                    <a:pt x="198594" y="19556"/>
                  </a:lnTo>
                  <a:lnTo>
                    <a:pt x="217683" y="20034"/>
                  </a:lnTo>
                  <a:close/>
                </a:path>
              </a:pathLst>
            </a:custGeom>
            <a:ln w="1098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917754" y="3607000"/>
              <a:ext cx="780415" cy="692150"/>
            </a:xfrm>
            <a:custGeom>
              <a:avLst/>
              <a:gdLst/>
              <a:ahLst/>
              <a:cxnLst/>
              <a:rect l="l" t="t" r="r" b="b"/>
              <a:pathLst>
                <a:path w="780415" h="692150">
                  <a:moveTo>
                    <a:pt x="126487" y="387845"/>
                  </a:moveTo>
                  <a:lnTo>
                    <a:pt x="107653" y="387845"/>
                  </a:lnTo>
                  <a:lnTo>
                    <a:pt x="107654" y="691341"/>
                  </a:lnTo>
                  <a:lnTo>
                    <a:pt x="672658" y="691569"/>
                  </a:lnTo>
                  <a:lnTo>
                    <a:pt x="672658" y="672725"/>
                  </a:lnTo>
                  <a:lnTo>
                    <a:pt x="126487" y="672505"/>
                  </a:lnTo>
                  <a:lnTo>
                    <a:pt x="126487" y="387845"/>
                  </a:lnTo>
                  <a:close/>
                </a:path>
                <a:path w="780415" h="692150">
                  <a:moveTo>
                    <a:pt x="417584" y="120168"/>
                  </a:moveTo>
                  <a:lnTo>
                    <a:pt x="390156" y="120168"/>
                  </a:lnTo>
                  <a:lnTo>
                    <a:pt x="653825" y="369630"/>
                  </a:lnTo>
                  <a:lnTo>
                    <a:pt x="653825" y="672725"/>
                  </a:lnTo>
                  <a:lnTo>
                    <a:pt x="672658" y="672725"/>
                  </a:lnTo>
                  <a:lnTo>
                    <a:pt x="672658" y="387445"/>
                  </a:lnTo>
                  <a:lnTo>
                    <a:pt x="700093" y="387445"/>
                  </a:lnTo>
                  <a:lnTo>
                    <a:pt x="417584" y="120168"/>
                  </a:lnTo>
                  <a:close/>
                </a:path>
                <a:path w="780415" h="692150">
                  <a:moveTo>
                    <a:pt x="390155" y="0"/>
                  </a:moveTo>
                  <a:lnTo>
                    <a:pt x="0" y="370839"/>
                  </a:lnTo>
                  <a:lnTo>
                    <a:pt x="61095" y="431956"/>
                  </a:lnTo>
                  <a:lnTo>
                    <a:pt x="88841" y="405668"/>
                  </a:lnTo>
                  <a:lnTo>
                    <a:pt x="61449" y="405668"/>
                  </a:lnTo>
                  <a:lnTo>
                    <a:pt x="26983" y="371223"/>
                  </a:lnTo>
                  <a:lnTo>
                    <a:pt x="390155" y="25965"/>
                  </a:lnTo>
                  <a:lnTo>
                    <a:pt x="417474" y="25965"/>
                  </a:lnTo>
                  <a:lnTo>
                    <a:pt x="390155" y="0"/>
                  </a:lnTo>
                  <a:close/>
                </a:path>
                <a:path w="780415" h="692150">
                  <a:moveTo>
                    <a:pt x="700093" y="387445"/>
                  </a:moveTo>
                  <a:lnTo>
                    <a:pt x="672658" y="387445"/>
                  </a:lnTo>
                  <a:lnTo>
                    <a:pt x="719428" y="431728"/>
                  </a:lnTo>
                  <a:lnTo>
                    <a:pt x="745718" y="405441"/>
                  </a:lnTo>
                  <a:lnTo>
                    <a:pt x="719114" y="405441"/>
                  </a:lnTo>
                  <a:lnTo>
                    <a:pt x="700093" y="387445"/>
                  </a:lnTo>
                  <a:close/>
                </a:path>
                <a:path w="780415" h="692150">
                  <a:moveTo>
                    <a:pt x="390155" y="94219"/>
                  </a:moveTo>
                  <a:lnTo>
                    <a:pt x="61449" y="405668"/>
                  </a:lnTo>
                  <a:lnTo>
                    <a:pt x="88841" y="405668"/>
                  </a:lnTo>
                  <a:lnTo>
                    <a:pt x="107653" y="387845"/>
                  </a:lnTo>
                  <a:lnTo>
                    <a:pt x="126487" y="387845"/>
                  </a:lnTo>
                  <a:lnTo>
                    <a:pt x="126487" y="369999"/>
                  </a:lnTo>
                  <a:lnTo>
                    <a:pt x="390156" y="120168"/>
                  </a:lnTo>
                  <a:lnTo>
                    <a:pt x="417584" y="120168"/>
                  </a:lnTo>
                  <a:lnTo>
                    <a:pt x="390155" y="94219"/>
                  </a:lnTo>
                  <a:close/>
                </a:path>
                <a:path w="780415" h="692150">
                  <a:moveTo>
                    <a:pt x="417474" y="25965"/>
                  </a:moveTo>
                  <a:lnTo>
                    <a:pt x="390155" y="25965"/>
                  </a:lnTo>
                  <a:lnTo>
                    <a:pt x="753328" y="371223"/>
                  </a:lnTo>
                  <a:lnTo>
                    <a:pt x="719114" y="405441"/>
                  </a:lnTo>
                  <a:lnTo>
                    <a:pt x="745718" y="405441"/>
                  </a:lnTo>
                  <a:lnTo>
                    <a:pt x="780323" y="370839"/>
                  </a:lnTo>
                  <a:lnTo>
                    <a:pt x="417474" y="2596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917746" y="3607000"/>
              <a:ext cx="780415" cy="692150"/>
            </a:xfrm>
            <a:custGeom>
              <a:avLst/>
              <a:gdLst/>
              <a:ahLst/>
              <a:cxnLst/>
              <a:rect l="l" t="t" r="r" b="b"/>
              <a:pathLst>
                <a:path w="780415" h="692150">
                  <a:moveTo>
                    <a:pt x="107661" y="387845"/>
                  </a:moveTo>
                  <a:lnTo>
                    <a:pt x="107661" y="691341"/>
                  </a:lnTo>
                  <a:lnTo>
                    <a:pt x="672666" y="691569"/>
                  </a:lnTo>
                  <a:lnTo>
                    <a:pt x="672666" y="387445"/>
                  </a:lnTo>
                  <a:lnTo>
                    <a:pt x="719436" y="431728"/>
                  </a:lnTo>
                  <a:lnTo>
                    <a:pt x="780331" y="370839"/>
                  </a:lnTo>
                  <a:lnTo>
                    <a:pt x="390163" y="0"/>
                  </a:lnTo>
                  <a:lnTo>
                    <a:pt x="0" y="370831"/>
                  </a:lnTo>
                  <a:lnTo>
                    <a:pt x="61103" y="431956"/>
                  </a:lnTo>
                  <a:lnTo>
                    <a:pt x="107661" y="387845"/>
                  </a:lnTo>
                  <a:close/>
                </a:path>
                <a:path w="780415" h="692150">
                  <a:moveTo>
                    <a:pt x="653833" y="672725"/>
                  </a:moveTo>
                  <a:lnTo>
                    <a:pt x="126495" y="672505"/>
                  </a:lnTo>
                  <a:lnTo>
                    <a:pt x="126495" y="369999"/>
                  </a:lnTo>
                  <a:lnTo>
                    <a:pt x="390163" y="120168"/>
                  </a:lnTo>
                  <a:lnTo>
                    <a:pt x="653832" y="369630"/>
                  </a:lnTo>
                  <a:lnTo>
                    <a:pt x="653833" y="672725"/>
                  </a:lnTo>
                  <a:close/>
                </a:path>
                <a:path w="780415" h="692150">
                  <a:moveTo>
                    <a:pt x="61456" y="405668"/>
                  </a:moveTo>
                  <a:lnTo>
                    <a:pt x="26991" y="371223"/>
                  </a:lnTo>
                  <a:lnTo>
                    <a:pt x="390163" y="25965"/>
                  </a:lnTo>
                  <a:lnTo>
                    <a:pt x="753336" y="371223"/>
                  </a:lnTo>
                  <a:lnTo>
                    <a:pt x="719122" y="405441"/>
                  </a:lnTo>
                  <a:lnTo>
                    <a:pt x="390163" y="94219"/>
                  </a:lnTo>
                  <a:lnTo>
                    <a:pt x="61456" y="405668"/>
                  </a:lnTo>
                  <a:close/>
                </a:path>
              </a:pathLst>
            </a:custGeom>
            <a:ln w="1098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5103060" y="3819762"/>
            <a:ext cx="746125" cy="520065"/>
            <a:chOff x="5103060" y="3819762"/>
            <a:chExt cx="746125" cy="520065"/>
          </a:xfrm>
        </p:grpSpPr>
        <p:sp>
          <p:nvSpPr>
            <p:cNvPr id="22" name="object 22" descr=""/>
            <p:cNvSpPr/>
            <p:nvPr/>
          </p:nvSpPr>
          <p:spPr>
            <a:xfrm>
              <a:off x="5108555" y="3825257"/>
              <a:ext cx="734695" cy="509270"/>
            </a:xfrm>
            <a:custGeom>
              <a:avLst/>
              <a:gdLst/>
              <a:ahLst/>
              <a:cxnLst/>
              <a:rect l="l" t="t" r="r" b="b"/>
              <a:pathLst>
                <a:path w="734695" h="509270">
                  <a:moveTo>
                    <a:pt x="696839" y="0"/>
                  </a:moveTo>
                  <a:lnTo>
                    <a:pt x="37666" y="0"/>
                  </a:lnTo>
                  <a:lnTo>
                    <a:pt x="2960" y="23017"/>
                  </a:lnTo>
                  <a:lnTo>
                    <a:pt x="0" y="37687"/>
                  </a:lnTo>
                  <a:lnTo>
                    <a:pt x="0" y="471096"/>
                  </a:lnTo>
                  <a:lnTo>
                    <a:pt x="23005" y="505822"/>
                  </a:lnTo>
                  <a:lnTo>
                    <a:pt x="696839" y="508784"/>
                  </a:lnTo>
                  <a:lnTo>
                    <a:pt x="711497" y="505822"/>
                  </a:lnTo>
                  <a:lnTo>
                    <a:pt x="723471" y="497745"/>
                  </a:lnTo>
                  <a:lnTo>
                    <a:pt x="728732" y="489940"/>
                  </a:lnTo>
                  <a:lnTo>
                    <a:pt x="37667" y="489940"/>
                  </a:lnTo>
                  <a:lnTo>
                    <a:pt x="30334" y="488459"/>
                  </a:lnTo>
                  <a:lnTo>
                    <a:pt x="24348" y="484422"/>
                  </a:lnTo>
                  <a:lnTo>
                    <a:pt x="20313" y="478432"/>
                  </a:lnTo>
                  <a:lnTo>
                    <a:pt x="18833" y="471096"/>
                  </a:lnTo>
                  <a:lnTo>
                    <a:pt x="18833" y="310923"/>
                  </a:lnTo>
                  <a:lnTo>
                    <a:pt x="734506" y="310923"/>
                  </a:lnTo>
                  <a:lnTo>
                    <a:pt x="734506" y="292079"/>
                  </a:lnTo>
                  <a:lnTo>
                    <a:pt x="18833" y="292079"/>
                  </a:lnTo>
                  <a:lnTo>
                    <a:pt x="18833" y="216704"/>
                  </a:lnTo>
                  <a:lnTo>
                    <a:pt x="734506" y="216704"/>
                  </a:lnTo>
                  <a:lnTo>
                    <a:pt x="734506" y="197860"/>
                  </a:lnTo>
                  <a:lnTo>
                    <a:pt x="18833" y="197860"/>
                  </a:lnTo>
                  <a:lnTo>
                    <a:pt x="18833" y="37687"/>
                  </a:lnTo>
                  <a:lnTo>
                    <a:pt x="20312" y="30354"/>
                  </a:lnTo>
                  <a:lnTo>
                    <a:pt x="24348" y="24364"/>
                  </a:lnTo>
                  <a:lnTo>
                    <a:pt x="30334" y="20325"/>
                  </a:lnTo>
                  <a:lnTo>
                    <a:pt x="37666" y="18843"/>
                  </a:lnTo>
                  <a:lnTo>
                    <a:pt x="728731" y="18843"/>
                  </a:lnTo>
                  <a:lnTo>
                    <a:pt x="723470" y="11038"/>
                  </a:lnTo>
                  <a:lnTo>
                    <a:pt x="711497" y="2961"/>
                  </a:lnTo>
                  <a:lnTo>
                    <a:pt x="696839" y="0"/>
                  </a:lnTo>
                  <a:close/>
                </a:path>
                <a:path w="734695" h="509270">
                  <a:moveTo>
                    <a:pt x="734506" y="310923"/>
                  </a:moveTo>
                  <a:lnTo>
                    <a:pt x="715672" y="310923"/>
                  </a:lnTo>
                  <a:lnTo>
                    <a:pt x="715672" y="471096"/>
                  </a:lnTo>
                  <a:lnTo>
                    <a:pt x="714197" y="478433"/>
                  </a:lnTo>
                  <a:lnTo>
                    <a:pt x="710169" y="484422"/>
                  </a:lnTo>
                  <a:lnTo>
                    <a:pt x="704185" y="488460"/>
                  </a:lnTo>
                  <a:lnTo>
                    <a:pt x="696839" y="489940"/>
                  </a:lnTo>
                  <a:lnTo>
                    <a:pt x="728732" y="489940"/>
                  </a:lnTo>
                  <a:lnTo>
                    <a:pt x="731545" y="485766"/>
                  </a:lnTo>
                  <a:lnTo>
                    <a:pt x="734506" y="471096"/>
                  </a:lnTo>
                  <a:lnTo>
                    <a:pt x="734506" y="310923"/>
                  </a:lnTo>
                  <a:close/>
                </a:path>
                <a:path w="734695" h="509270">
                  <a:moveTo>
                    <a:pt x="734506" y="216704"/>
                  </a:moveTo>
                  <a:lnTo>
                    <a:pt x="715672" y="216704"/>
                  </a:lnTo>
                  <a:lnTo>
                    <a:pt x="715672" y="292079"/>
                  </a:lnTo>
                  <a:lnTo>
                    <a:pt x="734506" y="292079"/>
                  </a:lnTo>
                  <a:lnTo>
                    <a:pt x="734506" y="216704"/>
                  </a:lnTo>
                  <a:close/>
                </a:path>
                <a:path w="734695" h="509270">
                  <a:moveTo>
                    <a:pt x="728731" y="18843"/>
                  </a:moveTo>
                  <a:lnTo>
                    <a:pt x="696839" y="18843"/>
                  </a:lnTo>
                  <a:lnTo>
                    <a:pt x="704185" y="20325"/>
                  </a:lnTo>
                  <a:lnTo>
                    <a:pt x="710169" y="24364"/>
                  </a:lnTo>
                  <a:lnTo>
                    <a:pt x="714197" y="30354"/>
                  </a:lnTo>
                  <a:lnTo>
                    <a:pt x="715672" y="37687"/>
                  </a:lnTo>
                  <a:lnTo>
                    <a:pt x="715672" y="197860"/>
                  </a:lnTo>
                  <a:lnTo>
                    <a:pt x="734506" y="197860"/>
                  </a:lnTo>
                  <a:lnTo>
                    <a:pt x="734506" y="37687"/>
                  </a:lnTo>
                  <a:lnTo>
                    <a:pt x="731545" y="23017"/>
                  </a:lnTo>
                  <a:lnTo>
                    <a:pt x="728731" y="18843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108555" y="3825257"/>
              <a:ext cx="734695" cy="509270"/>
            </a:xfrm>
            <a:custGeom>
              <a:avLst/>
              <a:gdLst/>
              <a:ahLst/>
              <a:cxnLst/>
              <a:rect l="l" t="t" r="r" b="b"/>
              <a:pathLst>
                <a:path w="734695" h="509270">
                  <a:moveTo>
                    <a:pt x="696839" y="0"/>
                  </a:moveTo>
                  <a:lnTo>
                    <a:pt x="37666" y="0"/>
                  </a:lnTo>
                  <a:lnTo>
                    <a:pt x="2960" y="23017"/>
                  </a:lnTo>
                  <a:lnTo>
                    <a:pt x="0" y="37687"/>
                  </a:lnTo>
                  <a:lnTo>
                    <a:pt x="0" y="471096"/>
                  </a:lnTo>
                  <a:lnTo>
                    <a:pt x="23005" y="505822"/>
                  </a:lnTo>
                  <a:lnTo>
                    <a:pt x="696839" y="508784"/>
                  </a:lnTo>
                  <a:lnTo>
                    <a:pt x="711497" y="505822"/>
                  </a:lnTo>
                  <a:lnTo>
                    <a:pt x="723471" y="497745"/>
                  </a:lnTo>
                  <a:lnTo>
                    <a:pt x="731545" y="485766"/>
                  </a:lnTo>
                  <a:lnTo>
                    <a:pt x="734506" y="471096"/>
                  </a:lnTo>
                  <a:lnTo>
                    <a:pt x="734506" y="37687"/>
                  </a:lnTo>
                  <a:lnTo>
                    <a:pt x="731545" y="23017"/>
                  </a:lnTo>
                  <a:lnTo>
                    <a:pt x="723470" y="11038"/>
                  </a:lnTo>
                  <a:lnTo>
                    <a:pt x="711497" y="2961"/>
                  </a:lnTo>
                  <a:lnTo>
                    <a:pt x="696839" y="0"/>
                  </a:lnTo>
                  <a:close/>
                </a:path>
                <a:path w="734695" h="509270">
                  <a:moveTo>
                    <a:pt x="37666" y="18843"/>
                  </a:moveTo>
                  <a:lnTo>
                    <a:pt x="696839" y="18843"/>
                  </a:lnTo>
                  <a:lnTo>
                    <a:pt x="715672" y="197860"/>
                  </a:lnTo>
                  <a:lnTo>
                    <a:pt x="18833" y="197860"/>
                  </a:lnTo>
                  <a:lnTo>
                    <a:pt x="18833" y="37687"/>
                  </a:lnTo>
                  <a:lnTo>
                    <a:pt x="20312" y="30354"/>
                  </a:lnTo>
                  <a:lnTo>
                    <a:pt x="24348" y="24364"/>
                  </a:lnTo>
                  <a:lnTo>
                    <a:pt x="30334" y="20325"/>
                  </a:lnTo>
                  <a:lnTo>
                    <a:pt x="37666" y="18843"/>
                  </a:lnTo>
                  <a:close/>
                </a:path>
                <a:path w="734695" h="509270">
                  <a:moveTo>
                    <a:pt x="715672" y="216704"/>
                  </a:moveTo>
                  <a:lnTo>
                    <a:pt x="715672" y="292079"/>
                  </a:lnTo>
                  <a:lnTo>
                    <a:pt x="18833" y="292079"/>
                  </a:lnTo>
                  <a:lnTo>
                    <a:pt x="18833" y="216704"/>
                  </a:lnTo>
                  <a:lnTo>
                    <a:pt x="715672" y="216704"/>
                  </a:lnTo>
                  <a:close/>
                </a:path>
                <a:path w="734695" h="509270">
                  <a:moveTo>
                    <a:pt x="696839" y="489940"/>
                  </a:moveTo>
                  <a:lnTo>
                    <a:pt x="37667" y="489940"/>
                  </a:lnTo>
                  <a:lnTo>
                    <a:pt x="18833" y="310923"/>
                  </a:lnTo>
                  <a:lnTo>
                    <a:pt x="715672" y="310923"/>
                  </a:lnTo>
                  <a:lnTo>
                    <a:pt x="715672" y="471096"/>
                  </a:lnTo>
                  <a:lnTo>
                    <a:pt x="714197" y="478433"/>
                  </a:lnTo>
                  <a:lnTo>
                    <a:pt x="710169" y="484422"/>
                  </a:lnTo>
                  <a:lnTo>
                    <a:pt x="704185" y="488460"/>
                  </a:lnTo>
                  <a:lnTo>
                    <a:pt x="696839" y="489940"/>
                  </a:lnTo>
                  <a:close/>
                </a:path>
              </a:pathLst>
            </a:custGeom>
            <a:ln w="1098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212140" y="4211556"/>
              <a:ext cx="151130" cy="19050"/>
            </a:xfrm>
            <a:custGeom>
              <a:avLst/>
              <a:gdLst/>
              <a:ahLst/>
              <a:cxnLst/>
              <a:rect l="l" t="t" r="r" b="b"/>
              <a:pathLst>
                <a:path w="151129" h="19050">
                  <a:moveTo>
                    <a:pt x="150667" y="0"/>
                  </a:moveTo>
                  <a:lnTo>
                    <a:pt x="0" y="0"/>
                  </a:lnTo>
                  <a:lnTo>
                    <a:pt x="0" y="18843"/>
                  </a:lnTo>
                  <a:lnTo>
                    <a:pt x="150667" y="18843"/>
                  </a:lnTo>
                  <a:lnTo>
                    <a:pt x="15066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212140" y="4211556"/>
              <a:ext cx="151130" cy="19050"/>
            </a:xfrm>
            <a:custGeom>
              <a:avLst/>
              <a:gdLst/>
              <a:ahLst/>
              <a:cxnLst/>
              <a:rect l="l" t="t" r="r" b="b"/>
              <a:pathLst>
                <a:path w="151129" h="19050">
                  <a:moveTo>
                    <a:pt x="0" y="18843"/>
                  </a:moveTo>
                  <a:lnTo>
                    <a:pt x="150667" y="18843"/>
                  </a:lnTo>
                  <a:lnTo>
                    <a:pt x="150667" y="0"/>
                  </a:lnTo>
                  <a:lnTo>
                    <a:pt x="0" y="0"/>
                  </a:lnTo>
                  <a:lnTo>
                    <a:pt x="0" y="18843"/>
                  </a:lnTo>
                  <a:close/>
                </a:path>
              </a:pathLst>
            </a:custGeom>
            <a:ln w="109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400475" y="4211556"/>
              <a:ext cx="75565" cy="19050"/>
            </a:xfrm>
            <a:custGeom>
              <a:avLst/>
              <a:gdLst/>
              <a:ahLst/>
              <a:cxnLst/>
              <a:rect l="l" t="t" r="r" b="b"/>
              <a:pathLst>
                <a:path w="75564" h="19050">
                  <a:moveTo>
                    <a:pt x="75333" y="0"/>
                  </a:moveTo>
                  <a:lnTo>
                    <a:pt x="0" y="0"/>
                  </a:lnTo>
                  <a:lnTo>
                    <a:pt x="0" y="18843"/>
                  </a:lnTo>
                  <a:lnTo>
                    <a:pt x="75333" y="18843"/>
                  </a:lnTo>
                  <a:lnTo>
                    <a:pt x="7533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5400475" y="4211556"/>
              <a:ext cx="75565" cy="19050"/>
            </a:xfrm>
            <a:custGeom>
              <a:avLst/>
              <a:gdLst/>
              <a:ahLst/>
              <a:cxnLst/>
              <a:rect l="l" t="t" r="r" b="b"/>
              <a:pathLst>
                <a:path w="75564" h="19050">
                  <a:moveTo>
                    <a:pt x="0" y="18843"/>
                  </a:moveTo>
                  <a:lnTo>
                    <a:pt x="75333" y="18843"/>
                  </a:lnTo>
                  <a:lnTo>
                    <a:pt x="75333" y="0"/>
                  </a:lnTo>
                  <a:lnTo>
                    <a:pt x="0" y="0"/>
                  </a:lnTo>
                  <a:lnTo>
                    <a:pt x="0" y="18843"/>
                  </a:lnTo>
                  <a:close/>
                </a:path>
              </a:pathLst>
            </a:custGeom>
            <a:ln w="10991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 descr=""/>
          <p:cNvGrpSpPr/>
          <p:nvPr/>
        </p:nvGrpSpPr>
        <p:grpSpPr>
          <a:xfrm>
            <a:off x="8730719" y="3843756"/>
            <a:ext cx="815340" cy="436245"/>
            <a:chOff x="8730719" y="3843756"/>
            <a:chExt cx="815340" cy="436245"/>
          </a:xfrm>
        </p:grpSpPr>
        <p:sp>
          <p:nvSpPr>
            <p:cNvPr id="29" name="object 29" descr=""/>
            <p:cNvSpPr/>
            <p:nvPr/>
          </p:nvSpPr>
          <p:spPr>
            <a:xfrm>
              <a:off x="8736214" y="3849252"/>
              <a:ext cx="804545" cy="425450"/>
            </a:xfrm>
            <a:custGeom>
              <a:avLst/>
              <a:gdLst/>
              <a:ahLst/>
              <a:cxnLst/>
              <a:rect l="l" t="t" r="r" b="b"/>
              <a:pathLst>
                <a:path w="804545" h="425450">
                  <a:moveTo>
                    <a:pt x="217477" y="0"/>
                  </a:moveTo>
                  <a:lnTo>
                    <a:pt x="177367" y="10464"/>
                  </a:lnTo>
                  <a:lnTo>
                    <a:pt x="164773" y="31275"/>
                  </a:lnTo>
                  <a:lnTo>
                    <a:pt x="164926" y="36512"/>
                  </a:lnTo>
                  <a:lnTo>
                    <a:pt x="165026" y="39939"/>
                  </a:lnTo>
                  <a:lnTo>
                    <a:pt x="165146" y="44078"/>
                  </a:lnTo>
                  <a:lnTo>
                    <a:pt x="117243" y="67316"/>
                  </a:lnTo>
                  <a:lnTo>
                    <a:pt x="77641" y="96050"/>
                  </a:lnTo>
                  <a:lnTo>
                    <a:pt x="47016" y="128920"/>
                  </a:lnTo>
                  <a:lnTo>
                    <a:pt x="22893" y="167948"/>
                  </a:lnTo>
                  <a:lnTo>
                    <a:pt x="7521" y="210085"/>
                  </a:lnTo>
                  <a:lnTo>
                    <a:pt x="0" y="255662"/>
                  </a:lnTo>
                  <a:lnTo>
                    <a:pt x="53" y="267670"/>
                  </a:lnTo>
                  <a:lnTo>
                    <a:pt x="175" y="294858"/>
                  </a:lnTo>
                  <a:lnTo>
                    <a:pt x="294" y="304665"/>
                  </a:lnTo>
                  <a:lnTo>
                    <a:pt x="8059" y="355080"/>
                  </a:lnTo>
                  <a:lnTo>
                    <a:pt x="20395" y="410214"/>
                  </a:lnTo>
                  <a:lnTo>
                    <a:pt x="22302" y="418835"/>
                  </a:lnTo>
                  <a:lnTo>
                    <a:pt x="29948" y="424983"/>
                  </a:lnTo>
                  <a:lnTo>
                    <a:pt x="40124" y="424983"/>
                  </a:lnTo>
                  <a:lnTo>
                    <a:pt x="41481" y="424834"/>
                  </a:lnTo>
                  <a:lnTo>
                    <a:pt x="123136" y="406092"/>
                  </a:lnTo>
                  <a:lnTo>
                    <a:pt x="38774" y="406092"/>
                  </a:lnTo>
                  <a:lnTo>
                    <a:pt x="26438" y="351013"/>
                  </a:lnTo>
                  <a:lnTo>
                    <a:pt x="18813" y="298384"/>
                  </a:lnTo>
                  <a:lnTo>
                    <a:pt x="18896" y="286345"/>
                  </a:lnTo>
                  <a:lnTo>
                    <a:pt x="18991" y="282784"/>
                  </a:lnTo>
                  <a:lnTo>
                    <a:pt x="19117" y="278026"/>
                  </a:lnTo>
                  <a:lnTo>
                    <a:pt x="19217" y="274272"/>
                  </a:lnTo>
                  <a:lnTo>
                    <a:pt x="19306" y="270927"/>
                  </a:lnTo>
                  <a:lnTo>
                    <a:pt x="19392" y="267670"/>
                  </a:lnTo>
                  <a:lnTo>
                    <a:pt x="19476" y="264500"/>
                  </a:lnTo>
                  <a:lnTo>
                    <a:pt x="19579" y="260623"/>
                  </a:lnTo>
                  <a:lnTo>
                    <a:pt x="19694" y="256307"/>
                  </a:lnTo>
                  <a:lnTo>
                    <a:pt x="19776" y="253198"/>
                  </a:lnTo>
                  <a:lnTo>
                    <a:pt x="19875" y="249500"/>
                  </a:lnTo>
                  <a:lnTo>
                    <a:pt x="30226" y="200915"/>
                  </a:lnTo>
                  <a:lnTo>
                    <a:pt x="49246" y="159666"/>
                  </a:lnTo>
                  <a:lnTo>
                    <a:pt x="76795" y="123500"/>
                  </a:lnTo>
                  <a:lnTo>
                    <a:pt x="112666" y="92830"/>
                  </a:lnTo>
                  <a:lnTo>
                    <a:pt x="156648" y="68073"/>
                  </a:lnTo>
                  <a:lnTo>
                    <a:pt x="176834" y="59741"/>
                  </a:lnTo>
                  <a:lnTo>
                    <a:pt x="199110" y="59741"/>
                  </a:lnTo>
                  <a:lnTo>
                    <a:pt x="204155" y="51647"/>
                  </a:lnTo>
                  <a:lnTo>
                    <a:pt x="215918" y="48601"/>
                  </a:lnTo>
                  <a:lnTo>
                    <a:pt x="256845" y="48601"/>
                  </a:lnTo>
                  <a:lnTo>
                    <a:pt x="246115" y="41770"/>
                  </a:lnTo>
                  <a:lnTo>
                    <a:pt x="277437" y="37601"/>
                  </a:lnTo>
                  <a:lnTo>
                    <a:pt x="183148" y="37601"/>
                  </a:lnTo>
                  <a:lnTo>
                    <a:pt x="182733" y="31275"/>
                  </a:lnTo>
                  <a:lnTo>
                    <a:pt x="182710" y="30925"/>
                  </a:lnTo>
                  <a:lnTo>
                    <a:pt x="187079" y="24834"/>
                  </a:lnTo>
                  <a:lnTo>
                    <a:pt x="210637" y="18710"/>
                  </a:lnTo>
                  <a:lnTo>
                    <a:pt x="242234" y="18710"/>
                  </a:lnTo>
                  <a:lnTo>
                    <a:pt x="238424" y="11682"/>
                  </a:lnTo>
                  <a:lnTo>
                    <a:pt x="229048" y="3874"/>
                  </a:lnTo>
                  <a:lnTo>
                    <a:pt x="217477" y="0"/>
                  </a:lnTo>
                  <a:close/>
                </a:path>
                <a:path w="804545" h="425450">
                  <a:moveTo>
                    <a:pt x="404850" y="350322"/>
                  </a:moveTo>
                  <a:lnTo>
                    <a:pt x="348946" y="350322"/>
                  </a:lnTo>
                  <a:lnTo>
                    <a:pt x="386942" y="364141"/>
                  </a:lnTo>
                  <a:lnTo>
                    <a:pt x="420131" y="375383"/>
                  </a:lnTo>
                  <a:lnTo>
                    <a:pt x="468767" y="390309"/>
                  </a:lnTo>
                  <a:lnTo>
                    <a:pt x="526304" y="405368"/>
                  </a:lnTo>
                  <a:lnTo>
                    <a:pt x="586194" y="417008"/>
                  </a:lnTo>
                  <a:lnTo>
                    <a:pt x="641893" y="421678"/>
                  </a:lnTo>
                  <a:lnTo>
                    <a:pt x="649175" y="421678"/>
                  </a:lnTo>
                  <a:lnTo>
                    <a:pt x="660041" y="420943"/>
                  </a:lnTo>
                  <a:lnTo>
                    <a:pt x="669056" y="419839"/>
                  </a:lnTo>
                  <a:lnTo>
                    <a:pt x="678006" y="418247"/>
                  </a:lnTo>
                  <a:lnTo>
                    <a:pt x="717298" y="402818"/>
                  </a:lnTo>
                  <a:lnTo>
                    <a:pt x="641869" y="402818"/>
                  </a:lnTo>
                  <a:lnTo>
                    <a:pt x="587996" y="398218"/>
                  </a:lnTo>
                  <a:lnTo>
                    <a:pt x="529577" y="386760"/>
                  </a:lnTo>
                  <a:lnTo>
                    <a:pt x="473227" y="371959"/>
                  </a:lnTo>
                  <a:lnTo>
                    <a:pt x="425562" y="357328"/>
                  </a:lnTo>
                  <a:lnTo>
                    <a:pt x="404850" y="350322"/>
                  </a:lnTo>
                  <a:close/>
                </a:path>
                <a:path w="804545" h="425450">
                  <a:moveTo>
                    <a:pt x="199110" y="59741"/>
                  </a:moveTo>
                  <a:lnTo>
                    <a:pt x="159355" y="94041"/>
                  </a:lnTo>
                  <a:lnTo>
                    <a:pt x="145999" y="129888"/>
                  </a:lnTo>
                  <a:lnTo>
                    <a:pt x="134414" y="175420"/>
                  </a:lnTo>
                  <a:lnTo>
                    <a:pt x="127556" y="224029"/>
                  </a:lnTo>
                  <a:lnTo>
                    <a:pt x="125748" y="267670"/>
                  </a:lnTo>
                  <a:lnTo>
                    <a:pt x="125737" y="267936"/>
                  </a:lnTo>
                  <a:lnTo>
                    <a:pt x="125613" y="270927"/>
                  </a:lnTo>
                  <a:lnTo>
                    <a:pt x="125585" y="271608"/>
                  </a:lnTo>
                  <a:lnTo>
                    <a:pt x="125474" y="274272"/>
                  </a:lnTo>
                  <a:lnTo>
                    <a:pt x="125433" y="275269"/>
                  </a:lnTo>
                  <a:lnTo>
                    <a:pt x="127763" y="322808"/>
                  </a:lnTo>
                  <a:lnTo>
                    <a:pt x="127859" y="324757"/>
                  </a:lnTo>
                  <a:lnTo>
                    <a:pt x="127933" y="326276"/>
                  </a:lnTo>
                  <a:lnTo>
                    <a:pt x="128052" y="328696"/>
                  </a:lnTo>
                  <a:lnTo>
                    <a:pt x="135421" y="383864"/>
                  </a:lnTo>
                  <a:lnTo>
                    <a:pt x="38774" y="406092"/>
                  </a:lnTo>
                  <a:lnTo>
                    <a:pt x="123136" y="406092"/>
                  </a:lnTo>
                  <a:lnTo>
                    <a:pt x="140938" y="401931"/>
                  </a:lnTo>
                  <a:lnTo>
                    <a:pt x="158735" y="397502"/>
                  </a:lnTo>
                  <a:lnTo>
                    <a:pt x="234486" y="379342"/>
                  </a:lnTo>
                  <a:lnTo>
                    <a:pt x="153776" y="379342"/>
                  </a:lnTo>
                  <a:lnTo>
                    <a:pt x="146876" y="327208"/>
                  </a:lnTo>
                  <a:lnTo>
                    <a:pt x="146753" y="326276"/>
                  </a:lnTo>
                  <a:lnTo>
                    <a:pt x="144284" y="275269"/>
                  </a:lnTo>
                  <a:lnTo>
                    <a:pt x="144407" y="271608"/>
                  </a:lnTo>
                  <a:lnTo>
                    <a:pt x="146316" y="225764"/>
                  </a:lnTo>
                  <a:lnTo>
                    <a:pt x="152890" y="179163"/>
                  </a:lnTo>
                  <a:lnTo>
                    <a:pt x="163985" y="135565"/>
                  </a:lnTo>
                  <a:lnTo>
                    <a:pt x="180963" y="92116"/>
                  </a:lnTo>
                  <a:lnTo>
                    <a:pt x="199018" y="59889"/>
                  </a:lnTo>
                  <a:lnTo>
                    <a:pt x="199110" y="59741"/>
                  </a:lnTo>
                  <a:close/>
                </a:path>
                <a:path w="804545" h="425450">
                  <a:moveTo>
                    <a:pt x="647356" y="268210"/>
                  </a:moveTo>
                  <a:lnTo>
                    <a:pt x="577945" y="268210"/>
                  </a:lnTo>
                  <a:lnTo>
                    <a:pt x="596975" y="274272"/>
                  </a:lnTo>
                  <a:lnTo>
                    <a:pt x="611862" y="278758"/>
                  </a:lnTo>
                  <a:lnTo>
                    <a:pt x="626876" y="282784"/>
                  </a:lnTo>
                  <a:lnTo>
                    <a:pt x="642006" y="286345"/>
                  </a:lnTo>
                  <a:lnTo>
                    <a:pt x="657242" y="289441"/>
                  </a:lnTo>
                  <a:lnTo>
                    <a:pt x="785176" y="313577"/>
                  </a:lnTo>
                  <a:lnTo>
                    <a:pt x="785255" y="313710"/>
                  </a:lnTo>
                  <a:lnTo>
                    <a:pt x="738228" y="365330"/>
                  </a:lnTo>
                  <a:lnTo>
                    <a:pt x="673886" y="399835"/>
                  </a:lnTo>
                  <a:lnTo>
                    <a:pt x="648498" y="402818"/>
                  </a:lnTo>
                  <a:lnTo>
                    <a:pt x="717528" y="402818"/>
                  </a:lnTo>
                  <a:lnTo>
                    <a:pt x="751995" y="378250"/>
                  </a:lnTo>
                  <a:lnTo>
                    <a:pt x="779783" y="350510"/>
                  </a:lnTo>
                  <a:lnTo>
                    <a:pt x="803584" y="317987"/>
                  </a:lnTo>
                  <a:lnTo>
                    <a:pt x="803922" y="310770"/>
                  </a:lnTo>
                  <a:lnTo>
                    <a:pt x="801611" y="304165"/>
                  </a:lnTo>
                  <a:lnTo>
                    <a:pt x="801537" y="303953"/>
                  </a:lnTo>
                  <a:lnTo>
                    <a:pt x="796555" y="298384"/>
                  </a:lnTo>
                  <a:lnTo>
                    <a:pt x="794044" y="296515"/>
                  </a:lnTo>
                  <a:lnTo>
                    <a:pt x="791140" y="295314"/>
                  </a:lnTo>
                  <a:lnTo>
                    <a:pt x="788080" y="294859"/>
                  </a:lnTo>
                  <a:lnTo>
                    <a:pt x="660687" y="270927"/>
                  </a:lnTo>
                  <a:lnTo>
                    <a:pt x="647356" y="268210"/>
                  </a:lnTo>
                  <a:close/>
                </a:path>
                <a:path w="804545" h="425450">
                  <a:moveTo>
                    <a:pt x="256845" y="48601"/>
                  </a:moveTo>
                  <a:lnTo>
                    <a:pt x="215918" y="48601"/>
                  </a:lnTo>
                  <a:lnTo>
                    <a:pt x="256041" y="69185"/>
                  </a:lnTo>
                  <a:lnTo>
                    <a:pt x="292597" y="97017"/>
                  </a:lnTo>
                  <a:lnTo>
                    <a:pt x="325438" y="132019"/>
                  </a:lnTo>
                  <a:lnTo>
                    <a:pt x="354415" y="174116"/>
                  </a:lnTo>
                  <a:lnTo>
                    <a:pt x="386720" y="242318"/>
                  </a:lnTo>
                  <a:lnTo>
                    <a:pt x="408397" y="314605"/>
                  </a:lnTo>
                  <a:lnTo>
                    <a:pt x="379255" y="322808"/>
                  </a:lnTo>
                  <a:lnTo>
                    <a:pt x="350013" y="330623"/>
                  </a:lnTo>
                  <a:lnTo>
                    <a:pt x="349611" y="330623"/>
                  </a:lnTo>
                  <a:lnTo>
                    <a:pt x="306809" y="341913"/>
                  </a:lnTo>
                  <a:lnTo>
                    <a:pt x="262699" y="353041"/>
                  </a:lnTo>
                  <a:lnTo>
                    <a:pt x="153764" y="379342"/>
                  </a:lnTo>
                  <a:lnTo>
                    <a:pt x="234486" y="379342"/>
                  </a:lnTo>
                  <a:lnTo>
                    <a:pt x="304911" y="361864"/>
                  </a:lnTo>
                  <a:lnTo>
                    <a:pt x="348946" y="350322"/>
                  </a:lnTo>
                  <a:lnTo>
                    <a:pt x="404850" y="350322"/>
                  </a:lnTo>
                  <a:lnTo>
                    <a:pt x="393197" y="346381"/>
                  </a:lnTo>
                  <a:lnTo>
                    <a:pt x="380963" y="341913"/>
                  </a:lnTo>
                  <a:lnTo>
                    <a:pt x="432583" y="327208"/>
                  </a:lnTo>
                  <a:lnTo>
                    <a:pt x="483942" y="310397"/>
                  </a:lnTo>
                  <a:lnTo>
                    <a:pt x="486812" y="309258"/>
                  </a:lnTo>
                  <a:lnTo>
                    <a:pt x="426461" y="309258"/>
                  </a:lnTo>
                  <a:lnTo>
                    <a:pt x="416620" y="271608"/>
                  </a:lnTo>
                  <a:lnTo>
                    <a:pt x="404006" y="234853"/>
                  </a:lnTo>
                  <a:lnTo>
                    <a:pt x="388679" y="199145"/>
                  </a:lnTo>
                  <a:lnTo>
                    <a:pt x="370698" y="164640"/>
                  </a:lnTo>
                  <a:lnTo>
                    <a:pt x="346330" y="127512"/>
                  </a:lnTo>
                  <a:lnTo>
                    <a:pt x="317129" y="94348"/>
                  </a:lnTo>
                  <a:lnTo>
                    <a:pt x="283566" y="65612"/>
                  </a:lnTo>
                  <a:lnTo>
                    <a:pt x="256845" y="48601"/>
                  </a:lnTo>
                  <a:close/>
                </a:path>
                <a:path w="804545" h="425450">
                  <a:moveTo>
                    <a:pt x="410268" y="36512"/>
                  </a:moveTo>
                  <a:lnTo>
                    <a:pt x="306077" y="36512"/>
                  </a:lnTo>
                  <a:lnTo>
                    <a:pt x="352714" y="40253"/>
                  </a:lnTo>
                  <a:lnTo>
                    <a:pt x="397493" y="51476"/>
                  </a:lnTo>
                  <a:lnTo>
                    <a:pt x="438681" y="69648"/>
                  </a:lnTo>
                  <a:lnTo>
                    <a:pt x="475769" y="94348"/>
                  </a:lnTo>
                  <a:lnTo>
                    <a:pt x="508189" y="125098"/>
                  </a:lnTo>
                  <a:lnTo>
                    <a:pt x="535461" y="161504"/>
                  </a:lnTo>
                  <a:lnTo>
                    <a:pt x="557046" y="203117"/>
                  </a:lnTo>
                  <a:lnTo>
                    <a:pt x="572421" y="249500"/>
                  </a:lnTo>
                  <a:lnTo>
                    <a:pt x="537309" y="267670"/>
                  </a:lnTo>
                  <a:lnTo>
                    <a:pt x="501215" y="283713"/>
                  </a:lnTo>
                  <a:lnTo>
                    <a:pt x="464234" y="297589"/>
                  </a:lnTo>
                  <a:lnTo>
                    <a:pt x="426461" y="309258"/>
                  </a:lnTo>
                  <a:lnTo>
                    <a:pt x="486812" y="309258"/>
                  </a:lnTo>
                  <a:lnTo>
                    <a:pt x="533056" y="290918"/>
                  </a:lnTo>
                  <a:lnTo>
                    <a:pt x="577945" y="268210"/>
                  </a:lnTo>
                  <a:lnTo>
                    <a:pt x="647356" y="268210"/>
                  </a:lnTo>
                  <a:lnTo>
                    <a:pt x="602633" y="256307"/>
                  </a:lnTo>
                  <a:lnTo>
                    <a:pt x="579424" y="207672"/>
                  </a:lnTo>
                  <a:lnTo>
                    <a:pt x="560467" y="166123"/>
                  </a:lnTo>
                  <a:lnTo>
                    <a:pt x="536374" y="128920"/>
                  </a:lnTo>
                  <a:lnTo>
                    <a:pt x="507518" y="96430"/>
                  </a:lnTo>
                  <a:lnTo>
                    <a:pt x="474273" y="69023"/>
                  </a:lnTo>
                  <a:lnTo>
                    <a:pt x="437012" y="47065"/>
                  </a:lnTo>
                  <a:lnTo>
                    <a:pt x="410268" y="36512"/>
                  </a:lnTo>
                  <a:close/>
                </a:path>
                <a:path w="804545" h="425450">
                  <a:moveTo>
                    <a:pt x="242234" y="18710"/>
                  </a:moveTo>
                  <a:lnTo>
                    <a:pt x="218550" y="18710"/>
                  </a:lnTo>
                  <a:lnTo>
                    <a:pt x="223248" y="21725"/>
                  </a:lnTo>
                  <a:lnTo>
                    <a:pt x="225523" y="26608"/>
                  </a:lnTo>
                  <a:lnTo>
                    <a:pt x="183148" y="37601"/>
                  </a:lnTo>
                  <a:lnTo>
                    <a:pt x="277437" y="37601"/>
                  </a:lnTo>
                  <a:lnTo>
                    <a:pt x="281164" y="37286"/>
                  </a:lnTo>
                  <a:lnTo>
                    <a:pt x="289124" y="36803"/>
                  </a:lnTo>
                  <a:lnTo>
                    <a:pt x="297028" y="36512"/>
                  </a:lnTo>
                  <a:lnTo>
                    <a:pt x="410268" y="36512"/>
                  </a:lnTo>
                  <a:lnTo>
                    <a:pt x="396108" y="30925"/>
                  </a:lnTo>
                  <a:lnTo>
                    <a:pt x="359915" y="22769"/>
                  </a:lnTo>
                  <a:lnTo>
                    <a:pt x="244435" y="22769"/>
                  </a:lnTo>
                  <a:lnTo>
                    <a:pt x="242338" y="18901"/>
                  </a:lnTo>
                  <a:lnTo>
                    <a:pt x="242234" y="18710"/>
                  </a:lnTo>
                  <a:close/>
                </a:path>
                <a:path w="804545" h="425450">
                  <a:moveTo>
                    <a:pt x="304867" y="17571"/>
                  </a:moveTo>
                  <a:lnTo>
                    <a:pt x="289687" y="17918"/>
                  </a:lnTo>
                  <a:lnTo>
                    <a:pt x="274542" y="18901"/>
                  </a:lnTo>
                  <a:lnTo>
                    <a:pt x="259452" y="20518"/>
                  </a:lnTo>
                  <a:lnTo>
                    <a:pt x="244435" y="22769"/>
                  </a:lnTo>
                  <a:lnTo>
                    <a:pt x="359915" y="22769"/>
                  </a:lnTo>
                  <a:lnTo>
                    <a:pt x="351936" y="20971"/>
                  </a:lnTo>
                  <a:lnTo>
                    <a:pt x="304867" y="1757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8736214" y="3849252"/>
              <a:ext cx="804545" cy="425450"/>
            </a:xfrm>
            <a:custGeom>
              <a:avLst/>
              <a:gdLst/>
              <a:ahLst/>
              <a:cxnLst/>
              <a:rect l="l" t="t" r="r" b="b"/>
              <a:pathLst>
                <a:path w="804545" h="425450">
                  <a:moveTo>
                    <a:pt x="796555" y="298360"/>
                  </a:moveTo>
                  <a:lnTo>
                    <a:pt x="794044" y="296515"/>
                  </a:lnTo>
                  <a:lnTo>
                    <a:pt x="791140" y="295314"/>
                  </a:lnTo>
                  <a:lnTo>
                    <a:pt x="788080" y="294859"/>
                  </a:lnTo>
                  <a:lnTo>
                    <a:pt x="660687" y="270927"/>
                  </a:lnTo>
                  <a:lnTo>
                    <a:pt x="616974" y="260623"/>
                  </a:lnTo>
                  <a:lnTo>
                    <a:pt x="579424" y="207672"/>
                  </a:lnTo>
                  <a:lnTo>
                    <a:pt x="560467" y="166123"/>
                  </a:lnTo>
                  <a:lnTo>
                    <a:pt x="536374" y="128920"/>
                  </a:lnTo>
                  <a:lnTo>
                    <a:pt x="507518" y="96430"/>
                  </a:lnTo>
                  <a:lnTo>
                    <a:pt x="474273" y="69023"/>
                  </a:lnTo>
                  <a:lnTo>
                    <a:pt x="437012" y="47065"/>
                  </a:lnTo>
                  <a:lnTo>
                    <a:pt x="396108" y="30925"/>
                  </a:lnTo>
                  <a:lnTo>
                    <a:pt x="351936" y="20971"/>
                  </a:lnTo>
                  <a:lnTo>
                    <a:pt x="304867" y="17571"/>
                  </a:lnTo>
                  <a:lnTo>
                    <a:pt x="289688" y="17918"/>
                  </a:lnTo>
                  <a:lnTo>
                    <a:pt x="274542" y="18901"/>
                  </a:lnTo>
                  <a:lnTo>
                    <a:pt x="259452" y="20518"/>
                  </a:lnTo>
                  <a:lnTo>
                    <a:pt x="244435" y="22769"/>
                  </a:lnTo>
                  <a:lnTo>
                    <a:pt x="238424" y="11682"/>
                  </a:lnTo>
                  <a:lnTo>
                    <a:pt x="229048" y="3874"/>
                  </a:lnTo>
                  <a:lnTo>
                    <a:pt x="217477" y="0"/>
                  </a:lnTo>
                  <a:lnTo>
                    <a:pt x="204885" y="714"/>
                  </a:lnTo>
                  <a:lnTo>
                    <a:pt x="188876" y="4859"/>
                  </a:lnTo>
                  <a:lnTo>
                    <a:pt x="177367" y="10464"/>
                  </a:lnTo>
                  <a:lnTo>
                    <a:pt x="169090" y="19669"/>
                  </a:lnTo>
                  <a:lnTo>
                    <a:pt x="164773" y="31275"/>
                  </a:lnTo>
                  <a:lnTo>
                    <a:pt x="165146" y="44078"/>
                  </a:lnTo>
                  <a:lnTo>
                    <a:pt x="117243" y="67316"/>
                  </a:lnTo>
                  <a:lnTo>
                    <a:pt x="77641" y="96050"/>
                  </a:lnTo>
                  <a:lnTo>
                    <a:pt x="46229" y="129765"/>
                  </a:lnTo>
                  <a:lnTo>
                    <a:pt x="22893" y="167948"/>
                  </a:lnTo>
                  <a:lnTo>
                    <a:pt x="7521" y="210085"/>
                  </a:lnTo>
                  <a:lnTo>
                    <a:pt x="0" y="255662"/>
                  </a:lnTo>
                  <a:lnTo>
                    <a:pt x="217" y="304165"/>
                  </a:lnTo>
                  <a:lnTo>
                    <a:pt x="8059" y="355080"/>
                  </a:lnTo>
                  <a:lnTo>
                    <a:pt x="20395" y="410214"/>
                  </a:lnTo>
                  <a:lnTo>
                    <a:pt x="22302" y="418835"/>
                  </a:lnTo>
                  <a:lnTo>
                    <a:pt x="29938" y="424975"/>
                  </a:lnTo>
                  <a:lnTo>
                    <a:pt x="38766" y="424983"/>
                  </a:lnTo>
                  <a:lnTo>
                    <a:pt x="40124" y="424983"/>
                  </a:lnTo>
                  <a:lnTo>
                    <a:pt x="41481" y="424834"/>
                  </a:lnTo>
                  <a:lnTo>
                    <a:pt x="83927" y="415180"/>
                  </a:lnTo>
                  <a:lnTo>
                    <a:pt x="140938" y="401931"/>
                  </a:lnTo>
                  <a:lnTo>
                    <a:pt x="158735" y="397502"/>
                  </a:lnTo>
                  <a:lnTo>
                    <a:pt x="207232" y="385965"/>
                  </a:lnTo>
                  <a:lnTo>
                    <a:pt x="256816" y="373915"/>
                  </a:lnTo>
                  <a:lnTo>
                    <a:pt x="304911" y="361864"/>
                  </a:lnTo>
                  <a:lnTo>
                    <a:pt x="348946" y="350322"/>
                  </a:lnTo>
                  <a:lnTo>
                    <a:pt x="360960" y="354699"/>
                  </a:lnTo>
                  <a:lnTo>
                    <a:pt x="420131" y="375383"/>
                  </a:lnTo>
                  <a:lnTo>
                    <a:pt x="468767" y="390309"/>
                  </a:lnTo>
                  <a:lnTo>
                    <a:pt x="526304" y="405368"/>
                  </a:lnTo>
                  <a:lnTo>
                    <a:pt x="586194" y="417008"/>
                  </a:lnTo>
                  <a:lnTo>
                    <a:pt x="641893" y="421678"/>
                  </a:lnTo>
                  <a:lnTo>
                    <a:pt x="650980" y="421556"/>
                  </a:lnTo>
                  <a:lnTo>
                    <a:pt x="717811" y="402616"/>
                  </a:lnTo>
                  <a:lnTo>
                    <a:pt x="751995" y="378250"/>
                  </a:lnTo>
                  <a:lnTo>
                    <a:pt x="779783" y="350510"/>
                  </a:lnTo>
                  <a:lnTo>
                    <a:pt x="803584" y="317987"/>
                  </a:lnTo>
                  <a:lnTo>
                    <a:pt x="803922" y="310770"/>
                  </a:lnTo>
                  <a:lnTo>
                    <a:pt x="801537" y="303953"/>
                  </a:lnTo>
                  <a:lnTo>
                    <a:pt x="796555" y="298384"/>
                  </a:lnTo>
                  <a:close/>
                </a:path>
                <a:path w="804545" h="425450">
                  <a:moveTo>
                    <a:pt x="273156" y="37962"/>
                  </a:moveTo>
                  <a:lnTo>
                    <a:pt x="281164" y="37286"/>
                  </a:lnTo>
                  <a:lnTo>
                    <a:pt x="289124" y="36803"/>
                  </a:lnTo>
                  <a:lnTo>
                    <a:pt x="297028" y="36512"/>
                  </a:lnTo>
                  <a:lnTo>
                    <a:pt x="304867" y="36415"/>
                  </a:lnTo>
                  <a:lnTo>
                    <a:pt x="352714" y="40253"/>
                  </a:lnTo>
                  <a:lnTo>
                    <a:pt x="397493" y="51476"/>
                  </a:lnTo>
                  <a:lnTo>
                    <a:pt x="438681" y="69648"/>
                  </a:lnTo>
                  <a:lnTo>
                    <a:pt x="475755" y="94334"/>
                  </a:lnTo>
                  <a:lnTo>
                    <a:pt x="508189" y="125098"/>
                  </a:lnTo>
                  <a:lnTo>
                    <a:pt x="535461" y="161504"/>
                  </a:lnTo>
                  <a:lnTo>
                    <a:pt x="557046" y="203117"/>
                  </a:lnTo>
                  <a:lnTo>
                    <a:pt x="572421" y="249500"/>
                  </a:lnTo>
                  <a:lnTo>
                    <a:pt x="537309" y="267670"/>
                  </a:lnTo>
                  <a:lnTo>
                    <a:pt x="501215" y="283713"/>
                  </a:lnTo>
                  <a:lnTo>
                    <a:pt x="464234" y="297589"/>
                  </a:lnTo>
                  <a:lnTo>
                    <a:pt x="426461" y="309258"/>
                  </a:lnTo>
                  <a:lnTo>
                    <a:pt x="416620" y="271608"/>
                  </a:lnTo>
                  <a:lnTo>
                    <a:pt x="404006" y="234853"/>
                  </a:lnTo>
                  <a:lnTo>
                    <a:pt x="388679" y="199145"/>
                  </a:lnTo>
                  <a:lnTo>
                    <a:pt x="370698" y="164640"/>
                  </a:lnTo>
                  <a:lnTo>
                    <a:pt x="346330" y="127512"/>
                  </a:lnTo>
                  <a:lnTo>
                    <a:pt x="317129" y="94348"/>
                  </a:lnTo>
                  <a:lnTo>
                    <a:pt x="283566" y="65612"/>
                  </a:lnTo>
                  <a:lnTo>
                    <a:pt x="246115" y="41770"/>
                  </a:lnTo>
                  <a:lnTo>
                    <a:pt x="246028" y="41613"/>
                  </a:lnTo>
                  <a:lnTo>
                    <a:pt x="250163" y="40999"/>
                  </a:lnTo>
                  <a:lnTo>
                    <a:pt x="257499" y="39939"/>
                  </a:lnTo>
                  <a:lnTo>
                    <a:pt x="265903" y="38802"/>
                  </a:lnTo>
                  <a:lnTo>
                    <a:pt x="273156" y="37962"/>
                  </a:lnTo>
                  <a:close/>
                </a:path>
                <a:path w="804545" h="425450">
                  <a:moveTo>
                    <a:pt x="193569" y="23130"/>
                  </a:moveTo>
                  <a:lnTo>
                    <a:pt x="209491" y="19000"/>
                  </a:lnTo>
                  <a:lnTo>
                    <a:pt x="210637" y="18710"/>
                  </a:lnTo>
                  <a:lnTo>
                    <a:pt x="211806" y="18560"/>
                  </a:lnTo>
                  <a:lnTo>
                    <a:pt x="212983" y="18560"/>
                  </a:lnTo>
                  <a:lnTo>
                    <a:pt x="218367" y="18592"/>
                  </a:lnTo>
                  <a:lnTo>
                    <a:pt x="223248" y="21725"/>
                  </a:lnTo>
                  <a:lnTo>
                    <a:pt x="225523" y="26608"/>
                  </a:lnTo>
                  <a:lnTo>
                    <a:pt x="183148" y="37601"/>
                  </a:lnTo>
                  <a:lnTo>
                    <a:pt x="182708" y="30903"/>
                  </a:lnTo>
                  <a:lnTo>
                    <a:pt x="187079" y="24834"/>
                  </a:lnTo>
                  <a:lnTo>
                    <a:pt x="193569" y="23130"/>
                  </a:lnTo>
                  <a:close/>
                </a:path>
                <a:path w="804545" h="425450">
                  <a:moveTo>
                    <a:pt x="135421" y="383864"/>
                  </a:moveTo>
                  <a:lnTo>
                    <a:pt x="111979" y="389348"/>
                  </a:lnTo>
                  <a:lnTo>
                    <a:pt x="87998" y="394899"/>
                  </a:lnTo>
                  <a:lnTo>
                    <a:pt x="63566" y="400489"/>
                  </a:lnTo>
                  <a:lnTo>
                    <a:pt x="38774" y="406092"/>
                  </a:lnTo>
                  <a:lnTo>
                    <a:pt x="26438" y="351013"/>
                  </a:lnTo>
                  <a:lnTo>
                    <a:pt x="18613" y="297003"/>
                  </a:lnTo>
                  <a:lnTo>
                    <a:pt x="19945" y="246832"/>
                  </a:lnTo>
                  <a:lnTo>
                    <a:pt x="30226" y="200915"/>
                  </a:lnTo>
                  <a:lnTo>
                    <a:pt x="49246" y="159666"/>
                  </a:lnTo>
                  <a:lnTo>
                    <a:pt x="76795" y="123500"/>
                  </a:lnTo>
                  <a:lnTo>
                    <a:pt x="112666" y="92830"/>
                  </a:lnTo>
                  <a:lnTo>
                    <a:pt x="156648" y="68073"/>
                  </a:lnTo>
                  <a:lnTo>
                    <a:pt x="176627" y="59821"/>
                  </a:lnTo>
                  <a:lnTo>
                    <a:pt x="176760" y="59876"/>
                  </a:lnTo>
                  <a:lnTo>
                    <a:pt x="167544" y="76756"/>
                  </a:lnTo>
                  <a:lnTo>
                    <a:pt x="152166" y="111766"/>
                  </a:lnTo>
                  <a:lnTo>
                    <a:pt x="134414" y="175420"/>
                  </a:lnTo>
                  <a:lnTo>
                    <a:pt x="127556" y="224029"/>
                  </a:lnTo>
                  <a:lnTo>
                    <a:pt x="125433" y="275269"/>
                  </a:lnTo>
                  <a:lnTo>
                    <a:pt x="128052" y="328696"/>
                  </a:lnTo>
                  <a:lnTo>
                    <a:pt x="135421" y="383864"/>
                  </a:lnTo>
                  <a:close/>
                </a:path>
                <a:path w="804545" h="425450">
                  <a:moveTo>
                    <a:pt x="349785" y="330575"/>
                  </a:moveTo>
                  <a:lnTo>
                    <a:pt x="306835" y="341907"/>
                  </a:lnTo>
                  <a:lnTo>
                    <a:pt x="262699" y="353041"/>
                  </a:lnTo>
                  <a:lnTo>
                    <a:pt x="211770" y="365497"/>
                  </a:lnTo>
                  <a:lnTo>
                    <a:pt x="154192" y="379240"/>
                  </a:lnTo>
                  <a:lnTo>
                    <a:pt x="153776" y="379342"/>
                  </a:lnTo>
                  <a:lnTo>
                    <a:pt x="146753" y="326276"/>
                  </a:lnTo>
                  <a:lnTo>
                    <a:pt x="144268" y="274943"/>
                  </a:lnTo>
                  <a:lnTo>
                    <a:pt x="146316" y="225764"/>
                  </a:lnTo>
                  <a:lnTo>
                    <a:pt x="152890" y="179163"/>
                  </a:lnTo>
                  <a:lnTo>
                    <a:pt x="163985" y="135565"/>
                  </a:lnTo>
                  <a:lnTo>
                    <a:pt x="180963" y="92116"/>
                  </a:lnTo>
                  <a:lnTo>
                    <a:pt x="204155" y="51647"/>
                  </a:lnTo>
                  <a:lnTo>
                    <a:pt x="215918" y="48601"/>
                  </a:lnTo>
                  <a:lnTo>
                    <a:pt x="256041" y="69185"/>
                  </a:lnTo>
                  <a:lnTo>
                    <a:pt x="292597" y="97017"/>
                  </a:lnTo>
                  <a:lnTo>
                    <a:pt x="325438" y="132019"/>
                  </a:lnTo>
                  <a:lnTo>
                    <a:pt x="354415" y="174116"/>
                  </a:lnTo>
                  <a:lnTo>
                    <a:pt x="386720" y="242318"/>
                  </a:lnTo>
                  <a:lnTo>
                    <a:pt x="408397" y="314605"/>
                  </a:lnTo>
                  <a:lnTo>
                    <a:pt x="393855" y="318758"/>
                  </a:lnTo>
                  <a:lnTo>
                    <a:pt x="379255" y="322808"/>
                  </a:lnTo>
                  <a:lnTo>
                    <a:pt x="364630" y="326762"/>
                  </a:lnTo>
                  <a:lnTo>
                    <a:pt x="350013" y="330623"/>
                  </a:lnTo>
                  <a:close/>
                </a:path>
                <a:path w="804545" h="425450">
                  <a:moveTo>
                    <a:pt x="673886" y="399835"/>
                  </a:moveTo>
                  <a:lnTo>
                    <a:pt x="665953" y="401231"/>
                  </a:lnTo>
                  <a:lnTo>
                    <a:pt x="657960" y="402195"/>
                  </a:lnTo>
                  <a:lnTo>
                    <a:pt x="649927" y="402724"/>
                  </a:lnTo>
                  <a:lnTo>
                    <a:pt x="641869" y="402818"/>
                  </a:lnTo>
                  <a:lnTo>
                    <a:pt x="587996" y="398218"/>
                  </a:lnTo>
                  <a:lnTo>
                    <a:pt x="529577" y="386760"/>
                  </a:lnTo>
                  <a:lnTo>
                    <a:pt x="473227" y="371959"/>
                  </a:lnTo>
                  <a:lnTo>
                    <a:pt x="425562" y="357328"/>
                  </a:lnTo>
                  <a:lnTo>
                    <a:pt x="380963" y="341913"/>
                  </a:lnTo>
                  <a:lnTo>
                    <a:pt x="432583" y="327208"/>
                  </a:lnTo>
                  <a:lnTo>
                    <a:pt x="483942" y="310397"/>
                  </a:lnTo>
                  <a:lnTo>
                    <a:pt x="533056" y="290918"/>
                  </a:lnTo>
                  <a:lnTo>
                    <a:pt x="577945" y="268210"/>
                  </a:lnTo>
                  <a:lnTo>
                    <a:pt x="587205" y="271162"/>
                  </a:lnTo>
                  <a:lnTo>
                    <a:pt x="626876" y="282784"/>
                  </a:lnTo>
                  <a:lnTo>
                    <a:pt x="738250" y="304665"/>
                  </a:lnTo>
                  <a:lnTo>
                    <a:pt x="785176" y="313577"/>
                  </a:lnTo>
                  <a:lnTo>
                    <a:pt x="785255" y="313710"/>
                  </a:lnTo>
                  <a:lnTo>
                    <a:pt x="764192" y="339786"/>
                  </a:lnTo>
                  <a:lnTo>
                    <a:pt x="738228" y="365330"/>
                  </a:lnTo>
                  <a:lnTo>
                    <a:pt x="707935" y="386596"/>
                  </a:lnTo>
                  <a:lnTo>
                    <a:pt x="673886" y="399835"/>
                  </a:lnTo>
                  <a:close/>
                </a:path>
              </a:pathLst>
            </a:custGeom>
            <a:ln w="1098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 descr=""/>
          <p:cNvGrpSpPr/>
          <p:nvPr/>
        </p:nvGrpSpPr>
        <p:grpSpPr>
          <a:xfrm>
            <a:off x="3087151" y="3788513"/>
            <a:ext cx="783590" cy="568960"/>
            <a:chOff x="3087151" y="3788513"/>
            <a:chExt cx="783590" cy="568960"/>
          </a:xfrm>
        </p:grpSpPr>
        <p:sp>
          <p:nvSpPr>
            <p:cNvPr id="32" name="object 32" descr=""/>
            <p:cNvSpPr/>
            <p:nvPr/>
          </p:nvSpPr>
          <p:spPr>
            <a:xfrm>
              <a:off x="3092647" y="3918103"/>
              <a:ext cx="772795" cy="433705"/>
            </a:xfrm>
            <a:custGeom>
              <a:avLst/>
              <a:gdLst/>
              <a:ahLst/>
              <a:cxnLst/>
              <a:rect l="l" t="t" r="r" b="b"/>
              <a:pathLst>
                <a:path w="772795" h="433704">
                  <a:moveTo>
                    <a:pt x="772173" y="0"/>
                  </a:moveTo>
                  <a:lnTo>
                    <a:pt x="0" y="0"/>
                  </a:lnTo>
                  <a:lnTo>
                    <a:pt x="0" y="150750"/>
                  </a:lnTo>
                  <a:lnTo>
                    <a:pt x="9416" y="150750"/>
                  </a:lnTo>
                  <a:lnTo>
                    <a:pt x="35991" y="156118"/>
                  </a:lnTo>
                  <a:lnTo>
                    <a:pt x="57692" y="170757"/>
                  </a:lnTo>
                  <a:lnTo>
                    <a:pt x="72323" y="192470"/>
                  </a:lnTo>
                  <a:lnTo>
                    <a:pt x="77688" y="219059"/>
                  </a:lnTo>
                  <a:lnTo>
                    <a:pt x="72323" y="245649"/>
                  </a:lnTo>
                  <a:lnTo>
                    <a:pt x="57692" y="267361"/>
                  </a:lnTo>
                  <a:lnTo>
                    <a:pt x="35991" y="282000"/>
                  </a:lnTo>
                  <a:lnTo>
                    <a:pt x="9416" y="287368"/>
                  </a:lnTo>
                  <a:lnTo>
                    <a:pt x="0" y="287368"/>
                  </a:lnTo>
                  <a:lnTo>
                    <a:pt x="0" y="433408"/>
                  </a:lnTo>
                  <a:lnTo>
                    <a:pt x="772173" y="433408"/>
                  </a:lnTo>
                  <a:lnTo>
                    <a:pt x="772173" y="414564"/>
                  </a:lnTo>
                  <a:lnTo>
                    <a:pt x="18833" y="414564"/>
                  </a:lnTo>
                  <a:lnTo>
                    <a:pt x="18833" y="305741"/>
                  </a:lnTo>
                  <a:lnTo>
                    <a:pt x="51803" y="295234"/>
                  </a:lnTo>
                  <a:lnTo>
                    <a:pt x="77315" y="273677"/>
                  </a:lnTo>
                  <a:lnTo>
                    <a:pt x="92886" y="244120"/>
                  </a:lnTo>
                  <a:lnTo>
                    <a:pt x="96035" y="209653"/>
                  </a:lnTo>
                  <a:lnTo>
                    <a:pt x="87827" y="181041"/>
                  </a:lnTo>
                  <a:lnTo>
                    <a:pt x="71026" y="157432"/>
                  </a:lnTo>
                  <a:lnTo>
                    <a:pt x="47430" y="140625"/>
                  </a:lnTo>
                  <a:lnTo>
                    <a:pt x="18833" y="132417"/>
                  </a:lnTo>
                  <a:lnTo>
                    <a:pt x="18833" y="18843"/>
                  </a:lnTo>
                  <a:lnTo>
                    <a:pt x="772173" y="18843"/>
                  </a:lnTo>
                  <a:lnTo>
                    <a:pt x="772173" y="0"/>
                  </a:lnTo>
                  <a:close/>
                </a:path>
                <a:path w="772795" h="433704">
                  <a:moveTo>
                    <a:pt x="593255" y="376877"/>
                  </a:moveTo>
                  <a:lnTo>
                    <a:pt x="574421" y="376877"/>
                  </a:lnTo>
                  <a:lnTo>
                    <a:pt x="574421" y="414564"/>
                  </a:lnTo>
                  <a:lnTo>
                    <a:pt x="593255" y="414564"/>
                  </a:lnTo>
                  <a:lnTo>
                    <a:pt x="593255" y="376877"/>
                  </a:lnTo>
                  <a:close/>
                </a:path>
                <a:path w="772795" h="433704">
                  <a:moveTo>
                    <a:pt x="772173" y="18843"/>
                  </a:moveTo>
                  <a:lnTo>
                    <a:pt x="753339" y="18843"/>
                  </a:lnTo>
                  <a:lnTo>
                    <a:pt x="753339" y="132417"/>
                  </a:lnTo>
                  <a:lnTo>
                    <a:pt x="722573" y="141752"/>
                  </a:lnTo>
                  <a:lnTo>
                    <a:pt x="697951" y="160887"/>
                  </a:lnTo>
                  <a:lnTo>
                    <a:pt x="681601" y="187447"/>
                  </a:lnTo>
                  <a:lnTo>
                    <a:pt x="675651" y="219059"/>
                  </a:lnTo>
                  <a:lnTo>
                    <a:pt x="681593" y="250683"/>
                  </a:lnTo>
                  <a:lnTo>
                    <a:pt x="697939" y="277254"/>
                  </a:lnTo>
                  <a:lnTo>
                    <a:pt x="722564" y="296398"/>
                  </a:lnTo>
                  <a:lnTo>
                    <a:pt x="753339" y="305741"/>
                  </a:lnTo>
                  <a:lnTo>
                    <a:pt x="753339" y="414564"/>
                  </a:lnTo>
                  <a:lnTo>
                    <a:pt x="772173" y="414564"/>
                  </a:lnTo>
                  <a:lnTo>
                    <a:pt x="772173" y="287368"/>
                  </a:lnTo>
                  <a:lnTo>
                    <a:pt x="762756" y="287368"/>
                  </a:lnTo>
                  <a:lnTo>
                    <a:pt x="736198" y="282000"/>
                  </a:lnTo>
                  <a:lnTo>
                    <a:pt x="714495" y="267361"/>
                  </a:lnTo>
                  <a:lnTo>
                    <a:pt x="699855" y="245649"/>
                  </a:lnTo>
                  <a:lnTo>
                    <a:pt x="694485" y="219059"/>
                  </a:lnTo>
                  <a:lnTo>
                    <a:pt x="699855" y="192470"/>
                  </a:lnTo>
                  <a:lnTo>
                    <a:pt x="714495" y="170757"/>
                  </a:lnTo>
                  <a:lnTo>
                    <a:pt x="736198" y="156118"/>
                  </a:lnTo>
                  <a:lnTo>
                    <a:pt x="762756" y="150750"/>
                  </a:lnTo>
                  <a:lnTo>
                    <a:pt x="772173" y="150750"/>
                  </a:lnTo>
                  <a:lnTo>
                    <a:pt x="772173" y="18843"/>
                  </a:lnTo>
                  <a:close/>
                </a:path>
                <a:path w="772795" h="433704">
                  <a:moveTo>
                    <a:pt x="593255" y="18843"/>
                  </a:moveTo>
                  <a:lnTo>
                    <a:pt x="574421" y="18843"/>
                  </a:lnTo>
                  <a:lnTo>
                    <a:pt x="574421" y="56531"/>
                  </a:lnTo>
                  <a:lnTo>
                    <a:pt x="593255" y="56531"/>
                  </a:lnTo>
                  <a:lnTo>
                    <a:pt x="593255" y="18843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3092647" y="3918103"/>
              <a:ext cx="772795" cy="433705"/>
            </a:xfrm>
            <a:custGeom>
              <a:avLst/>
              <a:gdLst/>
              <a:ahLst/>
              <a:cxnLst/>
              <a:rect l="l" t="t" r="r" b="b"/>
              <a:pathLst>
                <a:path w="772795" h="433704">
                  <a:moveTo>
                    <a:pt x="762756" y="150750"/>
                  </a:moveTo>
                  <a:lnTo>
                    <a:pt x="772173" y="150750"/>
                  </a:lnTo>
                  <a:lnTo>
                    <a:pt x="772173" y="0"/>
                  </a:lnTo>
                  <a:lnTo>
                    <a:pt x="0" y="0"/>
                  </a:lnTo>
                  <a:lnTo>
                    <a:pt x="0" y="150750"/>
                  </a:lnTo>
                  <a:lnTo>
                    <a:pt x="9416" y="150750"/>
                  </a:lnTo>
                  <a:lnTo>
                    <a:pt x="35991" y="156118"/>
                  </a:lnTo>
                  <a:lnTo>
                    <a:pt x="57692" y="170757"/>
                  </a:lnTo>
                  <a:lnTo>
                    <a:pt x="72323" y="192470"/>
                  </a:lnTo>
                  <a:lnTo>
                    <a:pt x="77688" y="219059"/>
                  </a:lnTo>
                  <a:lnTo>
                    <a:pt x="72323" y="245649"/>
                  </a:lnTo>
                  <a:lnTo>
                    <a:pt x="57692" y="267361"/>
                  </a:lnTo>
                  <a:lnTo>
                    <a:pt x="35991" y="282000"/>
                  </a:lnTo>
                  <a:lnTo>
                    <a:pt x="9416" y="287368"/>
                  </a:lnTo>
                  <a:lnTo>
                    <a:pt x="0" y="287368"/>
                  </a:lnTo>
                  <a:lnTo>
                    <a:pt x="0" y="433408"/>
                  </a:lnTo>
                  <a:lnTo>
                    <a:pt x="772173" y="433408"/>
                  </a:lnTo>
                  <a:lnTo>
                    <a:pt x="772173" y="287368"/>
                  </a:lnTo>
                  <a:lnTo>
                    <a:pt x="762756" y="287368"/>
                  </a:lnTo>
                  <a:lnTo>
                    <a:pt x="736198" y="282000"/>
                  </a:lnTo>
                  <a:lnTo>
                    <a:pt x="714495" y="267361"/>
                  </a:lnTo>
                  <a:lnTo>
                    <a:pt x="699855" y="245649"/>
                  </a:lnTo>
                  <a:lnTo>
                    <a:pt x="694485" y="219059"/>
                  </a:lnTo>
                  <a:lnTo>
                    <a:pt x="699855" y="192470"/>
                  </a:lnTo>
                  <a:lnTo>
                    <a:pt x="714495" y="170757"/>
                  </a:lnTo>
                  <a:lnTo>
                    <a:pt x="736198" y="156118"/>
                  </a:lnTo>
                  <a:lnTo>
                    <a:pt x="762756" y="150750"/>
                  </a:lnTo>
                  <a:close/>
                </a:path>
                <a:path w="772795" h="433704">
                  <a:moveTo>
                    <a:pt x="675651" y="219059"/>
                  </a:moveTo>
                  <a:lnTo>
                    <a:pt x="681593" y="250683"/>
                  </a:lnTo>
                  <a:lnTo>
                    <a:pt x="697939" y="277254"/>
                  </a:lnTo>
                  <a:lnTo>
                    <a:pt x="722564" y="296398"/>
                  </a:lnTo>
                  <a:lnTo>
                    <a:pt x="753339" y="305741"/>
                  </a:lnTo>
                  <a:lnTo>
                    <a:pt x="753339" y="414564"/>
                  </a:lnTo>
                  <a:lnTo>
                    <a:pt x="593255" y="414564"/>
                  </a:lnTo>
                  <a:lnTo>
                    <a:pt x="593255" y="376877"/>
                  </a:lnTo>
                  <a:lnTo>
                    <a:pt x="574421" y="376877"/>
                  </a:lnTo>
                  <a:lnTo>
                    <a:pt x="574421" y="414564"/>
                  </a:lnTo>
                  <a:lnTo>
                    <a:pt x="18833" y="414564"/>
                  </a:lnTo>
                  <a:lnTo>
                    <a:pt x="18833" y="305702"/>
                  </a:lnTo>
                  <a:lnTo>
                    <a:pt x="51803" y="295234"/>
                  </a:lnTo>
                  <a:lnTo>
                    <a:pt x="77315" y="273677"/>
                  </a:lnTo>
                  <a:lnTo>
                    <a:pt x="92886" y="244120"/>
                  </a:lnTo>
                  <a:lnTo>
                    <a:pt x="96035" y="209653"/>
                  </a:lnTo>
                  <a:lnTo>
                    <a:pt x="87827" y="181041"/>
                  </a:lnTo>
                  <a:lnTo>
                    <a:pt x="71026" y="157432"/>
                  </a:lnTo>
                  <a:lnTo>
                    <a:pt x="47430" y="140625"/>
                  </a:lnTo>
                  <a:lnTo>
                    <a:pt x="18833" y="132417"/>
                  </a:lnTo>
                  <a:lnTo>
                    <a:pt x="18833" y="18843"/>
                  </a:lnTo>
                  <a:lnTo>
                    <a:pt x="574421" y="18843"/>
                  </a:lnTo>
                  <a:lnTo>
                    <a:pt x="574421" y="56531"/>
                  </a:lnTo>
                  <a:lnTo>
                    <a:pt x="593255" y="56531"/>
                  </a:lnTo>
                  <a:lnTo>
                    <a:pt x="593255" y="18843"/>
                  </a:lnTo>
                  <a:lnTo>
                    <a:pt x="753339" y="18843"/>
                  </a:lnTo>
                  <a:lnTo>
                    <a:pt x="753339" y="132417"/>
                  </a:lnTo>
                  <a:lnTo>
                    <a:pt x="722573" y="141752"/>
                  </a:lnTo>
                  <a:lnTo>
                    <a:pt x="697951" y="160887"/>
                  </a:lnTo>
                  <a:lnTo>
                    <a:pt x="681601" y="187447"/>
                  </a:lnTo>
                  <a:lnTo>
                    <a:pt x="675651" y="219059"/>
                  </a:lnTo>
                  <a:close/>
                </a:path>
                <a:path w="772795" h="433704">
                  <a:moveTo>
                    <a:pt x="574421" y="150750"/>
                  </a:moveTo>
                  <a:lnTo>
                    <a:pt x="593255" y="150750"/>
                  </a:lnTo>
                  <a:lnTo>
                    <a:pt x="593255" y="94219"/>
                  </a:lnTo>
                  <a:lnTo>
                    <a:pt x="574421" y="94219"/>
                  </a:lnTo>
                  <a:lnTo>
                    <a:pt x="574421" y="150750"/>
                  </a:lnTo>
                  <a:close/>
                </a:path>
                <a:path w="772795" h="433704">
                  <a:moveTo>
                    <a:pt x="574421" y="244970"/>
                  </a:moveTo>
                  <a:lnTo>
                    <a:pt x="593255" y="244970"/>
                  </a:lnTo>
                  <a:lnTo>
                    <a:pt x="593255" y="188438"/>
                  </a:lnTo>
                  <a:lnTo>
                    <a:pt x="574421" y="188438"/>
                  </a:lnTo>
                  <a:lnTo>
                    <a:pt x="574421" y="244970"/>
                  </a:lnTo>
                  <a:close/>
                </a:path>
                <a:path w="772795" h="433704">
                  <a:moveTo>
                    <a:pt x="574421" y="339189"/>
                  </a:moveTo>
                  <a:lnTo>
                    <a:pt x="593255" y="339189"/>
                  </a:lnTo>
                  <a:lnTo>
                    <a:pt x="593255" y="282657"/>
                  </a:lnTo>
                  <a:lnTo>
                    <a:pt x="574421" y="282657"/>
                  </a:lnTo>
                  <a:lnTo>
                    <a:pt x="574421" y="339189"/>
                  </a:lnTo>
                  <a:close/>
                </a:path>
              </a:pathLst>
            </a:custGeom>
            <a:ln w="1098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3252732" y="4050010"/>
              <a:ext cx="311150" cy="19050"/>
            </a:xfrm>
            <a:custGeom>
              <a:avLst/>
              <a:gdLst/>
              <a:ahLst/>
              <a:cxnLst/>
              <a:rect l="l" t="t" r="r" b="b"/>
              <a:pathLst>
                <a:path w="311150" h="19050">
                  <a:moveTo>
                    <a:pt x="310752" y="0"/>
                  </a:moveTo>
                  <a:lnTo>
                    <a:pt x="0" y="0"/>
                  </a:lnTo>
                  <a:lnTo>
                    <a:pt x="0" y="18843"/>
                  </a:lnTo>
                  <a:lnTo>
                    <a:pt x="310752" y="18843"/>
                  </a:lnTo>
                  <a:lnTo>
                    <a:pt x="31075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3252732" y="4050010"/>
              <a:ext cx="311150" cy="19050"/>
            </a:xfrm>
            <a:custGeom>
              <a:avLst/>
              <a:gdLst/>
              <a:ahLst/>
              <a:cxnLst/>
              <a:rect l="l" t="t" r="r" b="b"/>
              <a:pathLst>
                <a:path w="311150" h="19050">
                  <a:moveTo>
                    <a:pt x="0" y="18843"/>
                  </a:moveTo>
                  <a:lnTo>
                    <a:pt x="310752" y="18843"/>
                  </a:lnTo>
                  <a:lnTo>
                    <a:pt x="310752" y="0"/>
                  </a:lnTo>
                  <a:lnTo>
                    <a:pt x="0" y="0"/>
                  </a:lnTo>
                  <a:lnTo>
                    <a:pt x="0" y="18843"/>
                  </a:lnTo>
                  <a:close/>
                </a:path>
              </a:pathLst>
            </a:custGeom>
            <a:ln w="109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3252732" y="4125386"/>
              <a:ext cx="179070" cy="19050"/>
            </a:xfrm>
            <a:custGeom>
              <a:avLst/>
              <a:gdLst/>
              <a:ahLst/>
              <a:cxnLst/>
              <a:rect l="l" t="t" r="r" b="b"/>
              <a:pathLst>
                <a:path w="179070" h="19050">
                  <a:moveTo>
                    <a:pt x="178918" y="0"/>
                  </a:moveTo>
                  <a:lnTo>
                    <a:pt x="0" y="0"/>
                  </a:lnTo>
                  <a:lnTo>
                    <a:pt x="0" y="18843"/>
                  </a:lnTo>
                  <a:lnTo>
                    <a:pt x="178918" y="18843"/>
                  </a:lnTo>
                  <a:lnTo>
                    <a:pt x="17891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3252732" y="4125386"/>
              <a:ext cx="179070" cy="19050"/>
            </a:xfrm>
            <a:custGeom>
              <a:avLst/>
              <a:gdLst/>
              <a:ahLst/>
              <a:cxnLst/>
              <a:rect l="l" t="t" r="r" b="b"/>
              <a:pathLst>
                <a:path w="179070" h="19050">
                  <a:moveTo>
                    <a:pt x="0" y="18843"/>
                  </a:moveTo>
                  <a:lnTo>
                    <a:pt x="178918" y="18843"/>
                  </a:lnTo>
                  <a:lnTo>
                    <a:pt x="178918" y="0"/>
                  </a:lnTo>
                  <a:lnTo>
                    <a:pt x="0" y="0"/>
                  </a:lnTo>
                  <a:lnTo>
                    <a:pt x="0" y="18843"/>
                  </a:lnTo>
                  <a:close/>
                </a:path>
              </a:pathLst>
            </a:custGeom>
            <a:ln w="109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3252732" y="4200761"/>
              <a:ext cx="245110" cy="19050"/>
            </a:xfrm>
            <a:custGeom>
              <a:avLst/>
              <a:gdLst/>
              <a:ahLst/>
              <a:cxnLst/>
              <a:rect l="l" t="t" r="r" b="b"/>
              <a:pathLst>
                <a:path w="245110" h="19050">
                  <a:moveTo>
                    <a:pt x="244835" y="0"/>
                  </a:moveTo>
                  <a:lnTo>
                    <a:pt x="0" y="0"/>
                  </a:lnTo>
                  <a:lnTo>
                    <a:pt x="0" y="18843"/>
                  </a:lnTo>
                  <a:lnTo>
                    <a:pt x="244835" y="18843"/>
                  </a:lnTo>
                  <a:lnTo>
                    <a:pt x="24483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3252732" y="4200761"/>
              <a:ext cx="245110" cy="19050"/>
            </a:xfrm>
            <a:custGeom>
              <a:avLst/>
              <a:gdLst/>
              <a:ahLst/>
              <a:cxnLst/>
              <a:rect l="l" t="t" r="r" b="b"/>
              <a:pathLst>
                <a:path w="245110" h="19050">
                  <a:moveTo>
                    <a:pt x="0" y="18843"/>
                  </a:moveTo>
                  <a:lnTo>
                    <a:pt x="244835" y="18843"/>
                  </a:lnTo>
                  <a:lnTo>
                    <a:pt x="244835" y="0"/>
                  </a:lnTo>
                  <a:lnTo>
                    <a:pt x="0" y="0"/>
                  </a:lnTo>
                  <a:lnTo>
                    <a:pt x="0" y="18843"/>
                  </a:lnTo>
                  <a:close/>
                </a:path>
              </a:pathLst>
            </a:custGeom>
            <a:ln w="109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266276" y="3794009"/>
              <a:ext cx="507365" cy="95885"/>
            </a:xfrm>
            <a:custGeom>
              <a:avLst/>
              <a:gdLst/>
              <a:ahLst/>
              <a:cxnLst/>
              <a:rect l="l" t="t" r="r" b="b"/>
              <a:pathLst>
                <a:path w="507364" h="95885">
                  <a:moveTo>
                    <a:pt x="488799" y="0"/>
                  </a:moveTo>
                  <a:lnTo>
                    <a:pt x="290" y="93991"/>
                  </a:lnTo>
                  <a:lnTo>
                    <a:pt x="0" y="95499"/>
                  </a:lnTo>
                  <a:lnTo>
                    <a:pt x="988" y="95828"/>
                  </a:lnTo>
                  <a:lnTo>
                    <a:pt x="90761" y="95828"/>
                  </a:lnTo>
                  <a:lnTo>
                    <a:pt x="473874" y="22063"/>
                  </a:lnTo>
                  <a:lnTo>
                    <a:pt x="488085" y="95828"/>
                  </a:lnTo>
                  <a:lnTo>
                    <a:pt x="507264" y="95828"/>
                  </a:lnTo>
                  <a:lnTo>
                    <a:pt x="4887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3266182" y="3794009"/>
              <a:ext cx="507365" cy="95885"/>
            </a:xfrm>
            <a:custGeom>
              <a:avLst/>
              <a:gdLst/>
              <a:ahLst/>
              <a:cxnLst/>
              <a:rect l="l" t="t" r="r" b="b"/>
              <a:pathLst>
                <a:path w="507364" h="95885">
                  <a:moveTo>
                    <a:pt x="1082" y="95828"/>
                  </a:moveTo>
                  <a:lnTo>
                    <a:pt x="90855" y="95828"/>
                  </a:lnTo>
                  <a:lnTo>
                    <a:pt x="473968" y="22063"/>
                  </a:lnTo>
                  <a:lnTo>
                    <a:pt x="488179" y="95828"/>
                  </a:lnTo>
                  <a:lnTo>
                    <a:pt x="507358" y="95828"/>
                  </a:lnTo>
                  <a:lnTo>
                    <a:pt x="488893" y="0"/>
                  </a:lnTo>
                  <a:lnTo>
                    <a:pt x="902" y="93944"/>
                  </a:lnTo>
                  <a:lnTo>
                    <a:pt x="384" y="93991"/>
                  </a:lnTo>
                  <a:lnTo>
                    <a:pt x="0" y="94454"/>
                  </a:lnTo>
                  <a:lnTo>
                    <a:pt x="47" y="94973"/>
                  </a:lnTo>
                  <a:lnTo>
                    <a:pt x="94" y="95499"/>
                  </a:lnTo>
                  <a:lnTo>
                    <a:pt x="557" y="95875"/>
                  </a:lnTo>
                  <a:lnTo>
                    <a:pt x="1082" y="95828"/>
                  </a:lnTo>
                  <a:close/>
                </a:path>
              </a:pathLst>
            </a:custGeom>
            <a:ln w="109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2" name="object 4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08764" y="1736033"/>
            <a:ext cx="877331" cy="632837"/>
          </a:xfrm>
          <a:prstGeom prst="rect">
            <a:avLst/>
          </a:prstGeom>
        </p:spPr>
      </p:pic>
      <p:grpSp>
        <p:nvGrpSpPr>
          <p:cNvPr id="43" name="object 43" descr=""/>
          <p:cNvGrpSpPr/>
          <p:nvPr/>
        </p:nvGrpSpPr>
        <p:grpSpPr>
          <a:xfrm>
            <a:off x="6949763" y="1765944"/>
            <a:ext cx="877569" cy="539750"/>
            <a:chOff x="6949763" y="1765944"/>
            <a:chExt cx="877569" cy="539750"/>
          </a:xfrm>
        </p:grpSpPr>
        <p:sp>
          <p:nvSpPr>
            <p:cNvPr id="44" name="object 44" descr=""/>
            <p:cNvSpPr/>
            <p:nvPr/>
          </p:nvSpPr>
          <p:spPr>
            <a:xfrm>
              <a:off x="7333811" y="2042791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28250" y="0"/>
                  </a:moveTo>
                  <a:lnTo>
                    <a:pt x="12241" y="0"/>
                  </a:lnTo>
                  <a:lnTo>
                    <a:pt x="5650" y="0"/>
                  </a:lnTo>
                  <a:lnTo>
                    <a:pt x="941" y="5653"/>
                  </a:lnTo>
                  <a:lnTo>
                    <a:pt x="0" y="12248"/>
                  </a:lnTo>
                  <a:lnTo>
                    <a:pt x="0" y="28265"/>
                  </a:lnTo>
                  <a:lnTo>
                    <a:pt x="5650" y="33918"/>
                  </a:lnTo>
                  <a:lnTo>
                    <a:pt x="28250" y="33918"/>
                  </a:lnTo>
                  <a:lnTo>
                    <a:pt x="33900" y="28265"/>
                  </a:lnTo>
                  <a:lnTo>
                    <a:pt x="33900" y="5653"/>
                  </a:lnTo>
                  <a:lnTo>
                    <a:pt x="2825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7333811" y="2042791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12241" y="0"/>
                  </a:moveTo>
                  <a:lnTo>
                    <a:pt x="21658" y="0"/>
                  </a:lnTo>
                  <a:lnTo>
                    <a:pt x="28250" y="0"/>
                  </a:lnTo>
                  <a:lnTo>
                    <a:pt x="33900" y="5653"/>
                  </a:lnTo>
                  <a:lnTo>
                    <a:pt x="33900" y="12248"/>
                  </a:lnTo>
                  <a:lnTo>
                    <a:pt x="33900" y="21670"/>
                  </a:lnTo>
                  <a:lnTo>
                    <a:pt x="33900" y="28265"/>
                  </a:lnTo>
                  <a:lnTo>
                    <a:pt x="28250" y="33918"/>
                  </a:lnTo>
                  <a:lnTo>
                    <a:pt x="21658" y="33918"/>
                  </a:lnTo>
                  <a:lnTo>
                    <a:pt x="12241" y="33918"/>
                  </a:lnTo>
                  <a:lnTo>
                    <a:pt x="5650" y="33918"/>
                  </a:lnTo>
                  <a:lnTo>
                    <a:pt x="0" y="28265"/>
                  </a:lnTo>
                  <a:lnTo>
                    <a:pt x="0" y="21670"/>
                  </a:lnTo>
                  <a:lnTo>
                    <a:pt x="0" y="12248"/>
                  </a:lnTo>
                  <a:lnTo>
                    <a:pt x="941" y="5653"/>
                  </a:lnTo>
                  <a:lnTo>
                    <a:pt x="5650" y="0"/>
                  </a:lnTo>
                  <a:lnTo>
                    <a:pt x="12241" y="0"/>
                  </a:lnTo>
                  <a:close/>
                </a:path>
              </a:pathLst>
            </a:custGeom>
            <a:ln w="1098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7183143" y="2042791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28250" y="0"/>
                  </a:moveTo>
                  <a:lnTo>
                    <a:pt x="12241" y="0"/>
                  </a:lnTo>
                  <a:lnTo>
                    <a:pt x="5650" y="0"/>
                  </a:lnTo>
                  <a:lnTo>
                    <a:pt x="941" y="5653"/>
                  </a:lnTo>
                  <a:lnTo>
                    <a:pt x="0" y="12248"/>
                  </a:lnTo>
                  <a:lnTo>
                    <a:pt x="0" y="28265"/>
                  </a:lnTo>
                  <a:lnTo>
                    <a:pt x="5650" y="33918"/>
                  </a:lnTo>
                  <a:lnTo>
                    <a:pt x="28250" y="33918"/>
                  </a:lnTo>
                  <a:lnTo>
                    <a:pt x="33900" y="28265"/>
                  </a:lnTo>
                  <a:lnTo>
                    <a:pt x="33900" y="5653"/>
                  </a:lnTo>
                  <a:lnTo>
                    <a:pt x="2825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7183143" y="2042791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12241" y="0"/>
                  </a:moveTo>
                  <a:lnTo>
                    <a:pt x="21658" y="0"/>
                  </a:lnTo>
                  <a:lnTo>
                    <a:pt x="28250" y="0"/>
                  </a:lnTo>
                  <a:lnTo>
                    <a:pt x="33900" y="5653"/>
                  </a:lnTo>
                  <a:lnTo>
                    <a:pt x="33900" y="12248"/>
                  </a:lnTo>
                  <a:lnTo>
                    <a:pt x="33900" y="21670"/>
                  </a:lnTo>
                  <a:lnTo>
                    <a:pt x="33900" y="28265"/>
                  </a:lnTo>
                  <a:lnTo>
                    <a:pt x="28250" y="33918"/>
                  </a:lnTo>
                  <a:lnTo>
                    <a:pt x="21658" y="33918"/>
                  </a:lnTo>
                  <a:lnTo>
                    <a:pt x="12241" y="33918"/>
                  </a:lnTo>
                  <a:lnTo>
                    <a:pt x="5650" y="33918"/>
                  </a:lnTo>
                  <a:lnTo>
                    <a:pt x="0" y="28265"/>
                  </a:lnTo>
                  <a:lnTo>
                    <a:pt x="0" y="21670"/>
                  </a:lnTo>
                  <a:lnTo>
                    <a:pt x="0" y="12248"/>
                  </a:lnTo>
                  <a:lnTo>
                    <a:pt x="941" y="5653"/>
                  </a:lnTo>
                  <a:lnTo>
                    <a:pt x="5650" y="0"/>
                  </a:lnTo>
                  <a:lnTo>
                    <a:pt x="12241" y="0"/>
                  </a:lnTo>
                  <a:close/>
                </a:path>
              </a:pathLst>
            </a:custGeom>
            <a:ln w="1098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7107809" y="2042791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28250" y="0"/>
                  </a:moveTo>
                  <a:lnTo>
                    <a:pt x="12241" y="0"/>
                  </a:lnTo>
                  <a:lnTo>
                    <a:pt x="5650" y="0"/>
                  </a:lnTo>
                  <a:lnTo>
                    <a:pt x="941" y="5653"/>
                  </a:lnTo>
                  <a:lnTo>
                    <a:pt x="0" y="12248"/>
                  </a:lnTo>
                  <a:lnTo>
                    <a:pt x="0" y="28265"/>
                  </a:lnTo>
                  <a:lnTo>
                    <a:pt x="5650" y="33918"/>
                  </a:lnTo>
                  <a:lnTo>
                    <a:pt x="28250" y="33918"/>
                  </a:lnTo>
                  <a:lnTo>
                    <a:pt x="33900" y="28265"/>
                  </a:lnTo>
                  <a:lnTo>
                    <a:pt x="33900" y="5653"/>
                  </a:lnTo>
                  <a:lnTo>
                    <a:pt x="2825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7107809" y="2042791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12241" y="0"/>
                  </a:moveTo>
                  <a:lnTo>
                    <a:pt x="21658" y="0"/>
                  </a:lnTo>
                  <a:lnTo>
                    <a:pt x="28250" y="0"/>
                  </a:lnTo>
                  <a:lnTo>
                    <a:pt x="33900" y="5653"/>
                  </a:lnTo>
                  <a:lnTo>
                    <a:pt x="33900" y="12248"/>
                  </a:lnTo>
                  <a:lnTo>
                    <a:pt x="33900" y="21670"/>
                  </a:lnTo>
                  <a:lnTo>
                    <a:pt x="33900" y="28265"/>
                  </a:lnTo>
                  <a:lnTo>
                    <a:pt x="28250" y="33918"/>
                  </a:lnTo>
                  <a:lnTo>
                    <a:pt x="21658" y="33918"/>
                  </a:lnTo>
                  <a:lnTo>
                    <a:pt x="12241" y="33918"/>
                  </a:lnTo>
                  <a:lnTo>
                    <a:pt x="5650" y="33918"/>
                  </a:lnTo>
                  <a:lnTo>
                    <a:pt x="0" y="28265"/>
                  </a:lnTo>
                  <a:lnTo>
                    <a:pt x="0" y="21670"/>
                  </a:lnTo>
                  <a:lnTo>
                    <a:pt x="0" y="12248"/>
                  </a:lnTo>
                  <a:lnTo>
                    <a:pt x="941" y="5653"/>
                  </a:lnTo>
                  <a:lnTo>
                    <a:pt x="5650" y="0"/>
                  </a:lnTo>
                  <a:lnTo>
                    <a:pt x="12241" y="0"/>
                  </a:lnTo>
                  <a:close/>
                </a:path>
              </a:pathLst>
            </a:custGeom>
            <a:ln w="1098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7258477" y="2042791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28250" y="0"/>
                  </a:moveTo>
                  <a:lnTo>
                    <a:pt x="12241" y="0"/>
                  </a:lnTo>
                  <a:lnTo>
                    <a:pt x="5650" y="0"/>
                  </a:lnTo>
                  <a:lnTo>
                    <a:pt x="941" y="5653"/>
                  </a:lnTo>
                  <a:lnTo>
                    <a:pt x="0" y="12248"/>
                  </a:lnTo>
                  <a:lnTo>
                    <a:pt x="0" y="28265"/>
                  </a:lnTo>
                  <a:lnTo>
                    <a:pt x="5650" y="33918"/>
                  </a:lnTo>
                  <a:lnTo>
                    <a:pt x="28250" y="33918"/>
                  </a:lnTo>
                  <a:lnTo>
                    <a:pt x="33900" y="28265"/>
                  </a:lnTo>
                  <a:lnTo>
                    <a:pt x="33900" y="5653"/>
                  </a:lnTo>
                  <a:lnTo>
                    <a:pt x="2825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7258477" y="2042791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12241" y="0"/>
                  </a:moveTo>
                  <a:lnTo>
                    <a:pt x="21658" y="0"/>
                  </a:lnTo>
                  <a:lnTo>
                    <a:pt x="28250" y="0"/>
                  </a:lnTo>
                  <a:lnTo>
                    <a:pt x="33900" y="5653"/>
                  </a:lnTo>
                  <a:lnTo>
                    <a:pt x="33900" y="12248"/>
                  </a:lnTo>
                  <a:lnTo>
                    <a:pt x="33900" y="21670"/>
                  </a:lnTo>
                  <a:lnTo>
                    <a:pt x="33900" y="28265"/>
                  </a:lnTo>
                  <a:lnTo>
                    <a:pt x="28250" y="33918"/>
                  </a:lnTo>
                  <a:lnTo>
                    <a:pt x="21658" y="33918"/>
                  </a:lnTo>
                  <a:lnTo>
                    <a:pt x="12241" y="33918"/>
                  </a:lnTo>
                  <a:lnTo>
                    <a:pt x="5650" y="33918"/>
                  </a:lnTo>
                  <a:lnTo>
                    <a:pt x="0" y="28265"/>
                  </a:lnTo>
                  <a:lnTo>
                    <a:pt x="0" y="21670"/>
                  </a:lnTo>
                  <a:lnTo>
                    <a:pt x="0" y="12248"/>
                  </a:lnTo>
                  <a:lnTo>
                    <a:pt x="941" y="5653"/>
                  </a:lnTo>
                  <a:lnTo>
                    <a:pt x="5650" y="0"/>
                  </a:lnTo>
                  <a:lnTo>
                    <a:pt x="12241" y="0"/>
                  </a:lnTo>
                  <a:close/>
                </a:path>
              </a:pathLst>
            </a:custGeom>
            <a:ln w="1098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7484479" y="2042791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28250" y="0"/>
                  </a:moveTo>
                  <a:lnTo>
                    <a:pt x="12241" y="0"/>
                  </a:lnTo>
                  <a:lnTo>
                    <a:pt x="5650" y="0"/>
                  </a:lnTo>
                  <a:lnTo>
                    <a:pt x="941" y="5653"/>
                  </a:lnTo>
                  <a:lnTo>
                    <a:pt x="0" y="12248"/>
                  </a:lnTo>
                  <a:lnTo>
                    <a:pt x="0" y="28265"/>
                  </a:lnTo>
                  <a:lnTo>
                    <a:pt x="5650" y="33918"/>
                  </a:lnTo>
                  <a:lnTo>
                    <a:pt x="28250" y="33918"/>
                  </a:lnTo>
                  <a:lnTo>
                    <a:pt x="33900" y="28265"/>
                  </a:lnTo>
                  <a:lnTo>
                    <a:pt x="33900" y="5653"/>
                  </a:lnTo>
                  <a:lnTo>
                    <a:pt x="2825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7484479" y="2042791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12241" y="0"/>
                  </a:moveTo>
                  <a:lnTo>
                    <a:pt x="21658" y="0"/>
                  </a:lnTo>
                  <a:lnTo>
                    <a:pt x="28250" y="0"/>
                  </a:lnTo>
                  <a:lnTo>
                    <a:pt x="33900" y="5653"/>
                  </a:lnTo>
                  <a:lnTo>
                    <a:pt x="33900" y="12248"/>
                  </a:lnTo>
                  <a:lnTo>
                    <a:pt x="33900" y="21670"/>
                  </a:lnTo>
                  <a:lnTo>
                    <a:pt x="33900" y="28265"/>
                  </a:lnTo>
                  <a:lnTo>
                    <a:pt x="28250" y="33918"/>
                  </a:lnTo>
                  <a:lnTo>
                    <a:pt x="21658" y="33918"/>
                  </a:lnTo>
                  <a:lnTo>
                    <a:pt x="12241" y="33918"/>
                  </a:lnTo>
                  <a:lnTo>
                    <a:pt x="5650" y="33918"/>
                  </a:lnTo>
                  <a:lnTo>
                    <a:pt x="0" y="28265"/>
                  </a:lnTo>
                  <a:lnTo>
                    <a:pt x="0" y="21670"/>
                  </a:lnTo>
                  <a:lnTo>
                    <a:pt x="0" y="12248"/>
                  </a:lnTo>
                  <a:lnTo>
                    <a:pt x="941" y="5653"/>
                  </a:lnTo>
                  <a:lnTo>
                    <a:pt x="5650" y="0"/>
                  </a:lnTo>
                  <a:lnTo>
                    <a:pt x="12241" y="0"/>
                  </a:lnTo>
                  <a:close/>
                </a:path>
              </a:pathLst>
            </a:custGeom>
            <a:ln w="1098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7409145" y="2042791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28250" y="0"/>
                  </a:moveTo>
                  <a:lnTo>
                    <a:pt x="12241" y="0"/>
                  </a:lnTo>
                  <a:lnTo>
                    <a:pt x="5650" y="0"/>
                  </a:lnTo>
                  <a:lnTo>
                    <a:pt x="941" y="5653"/>
                  </a:lnTo>
                  <a:lnTo>
                    <a:pt x="0" y="12248"/>
                  </a:lnTo>
                  <a:lnTo>
                    <a:pt x="0" y="28265"/>
                  </a:lnTo>
                  <a:lnTo>
                    <a:pt x="5650" y="33918"/>
                  </a:lnTo>
                  <a:lnTo>
                    <a:pt x="28250" y="33918"/>
                  </a:lnTo>
                  <a:lnTo>
                    <a:pt x="33900" y="28265"/>
                  </a:lnTo>
                  <a:lnTo>
                    <a:pt x="33900" y="5653"/>
                  </a:lnTo>
                  <a:lnTo>
                    <a:pt x="2825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7409145" y="2042791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12241" y="0"/>
                  </a:moveTo>
                  <a:lnTo>
                    <a:pt x="33900" y="21670"/>
                  </a:lnTo>
                  <a:lnTo>
                    <a:pt x="33900" y="28265"/>
                  </a:lnTo>
                  <a:lnTo>
                    <a:pt x="28250" y="33918"/>
                  </a:lnTo>
                  <a:lnTo>
                    <a:pt x="21658" y="33918"/>
                  </a:lnTo>
                  <a:lnTo>
                    <a:pt x="12241" y="33918"/>
                  </a:lnTo>
                  <a:lnTo>
                    <a:pt x="5650" y="33918"/>
                  </a:lnTo>
                  <a:lnTo>
                    <a:pt x="0" y="28265"/>
                  </a:lnTo>
                  <a:lnTo>
                    <a:pt x="0" y="21670"/>
                  </a:lnTo>
                  <a:lnTo>
                    <a:pt x="0" y="12248"/>
                  </a:lnTo>
                  <a:lnTo>
                    <a:pt x="941" y="5653"/>
                  </a:lnTo>
                  <a:lnTo>
                    <a:pt x="5650" y="0"/>
                  </a:lnTo>
                  <a:lnTo>
                    <a:pt x="12241" y="0"/>
                  </a:lnTo>
                  <a:close/>
                </a:path>
              </a:pathLst>
            </a:custGeom>
            <a:ln w="1098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7559813" y="2042791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28250" y="0"/>
                  </a:moveTo>
                  <a:lnTo>
                    <a:pt x="12241" y="0"/>
                  </a:lnTo>
                  <a:lnTo>
                    <a:pt x="5650" y="0"/>
                  </a:lnTo>
                  <a:lnTo>
                    <a:pt x="941" y="5653"/>
                  </a:lnTo>
                  <a:lnTo>
                    <a:pt x="0" y="12248"/>
                  </a:lnTo>
                  <a:lnTo>
                    <a:pt x="0" y="28265"/>
                  </a:lnTo>
                  <a:lnTo>
                    <a:pt x="5650" y="33918"/>
                  </a:lnTo>
                  <a:lnTo>
                    <a:pt x="28250" y="33918"/>
                  </a:lnTo>
                  <a:lnTo>
                    <a:pt x="33900" y="28265"/>
                  </a:lnTo>
                  <a:lnTo>
                    <a:pt x="33900" y="5653"/>
                  </a:lnTo>
                  <a:lnTo>
                    <a:pt x="2825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7559813" y="2042791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12241" y="0"/>
                  </a:moveTo>
                  <a:lnTo>
                    <a:pt x="21658" y="0"/>
                  </a:lnTo>
                  <a:lnTo>
                    <a:pt x="28250" y="0"/>
                  </a:lnTo>
                  <a:lnTo>
                    <a:pt x="33900" y="5653"/>
                  </a:lnTo>
                  <a:lnTo>
                    <a:pt x="33900" y="12248"/>
                  </a:lnTo>
                  <a:lnTo>
                    <a:pt x="33900" y="21670"/>
                  </a:lnTo>
                  <a:lnTo>
                    <a:pt x="33900" y="28265"/>
                  </a:lnTo>
                  <a:lnTo>
                    <a:pt x="28250" y="33918"/>
                  </a:lnTo>
                  <a:lnTo>
                    <a:pt x="21658" y="33918"/>
                  </a:lnTo>
                  <a:lnTo>
                    <a:pt x="12241" y="33918"/>
                  </a:lnTo>
                  <a:lnTo>
                    <a:pt x="5650" y="33918"/>
                  </a:lnTo>
                  <a:lnTo>
                    <a:pt x="0" y="28265"/>
                  </a:lnTo>
                  <a:lnTo>
                    <a:pt x="0" y="21670"/>
                  </a:lnTo>
                  <a:lnTo>
                    <a:pt x="0" y="12248"/>
                  </a:lnTo>
                  <a:lnTo>
                    <a:pt x="941" y="5653"/>
                  </a:lnTo>
                  <a:lnTo>
                    <a:pt x="5650" y="0"/>
                  </a:lnTo>
                  <a:lnTo>
                    <a:pt x="12241" y="0"/>
                  </a:lnTo>
                  <a:close/>
                </a:path>
              </a:pathLst>
            </a:custGeom>
            <a:ln w="1098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7063551" y="2178467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5">
                  <a:moveTo>
                    <a:pt x="42375" y="0"/>
                  </a:moveTo>
                  <a:lnTo>
                    <a:pt x="2825" y="0"/>
                  </a:lnTo>
                  <a:lnTo>
                    <a:pt x="0" y="3768"/>
                  </a:lnTo>
                  <a:lnTo>
                    <a:pt x="0" y="42398"/>
                  </a:lnTo>
                  <a:lnTo>
                    <a:pt x="3766" y="46167"/>
                  </a:lnTo>
                  <a:lnTo>
                    <a:pt x="7533" y="46167"/>
                  </a:lnTo>
                  <a:lnTo>
                    <a:pt x="43317" y="46167"/>
                  </a:lnTo>
                  <a:lnTo>
                    <a:pt x="46142" y="42398"/>
                  </a:lnTo>
                  <a:lnTo>
                    <a:pt x="46142" y="2826"/>
                  </a:lnTo>
                  <a:lnTo>
                    <a:pt x="4237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7063551" y="2178467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5">
                  <a:moveTo>
                    <a:pt x="7533" y="46167"/>
                  </a:moveTo>
                  <a:lnTo>
                    <a:pt x="38608" y="46167"/>
                  </a:lnTo>
                  <a:lnTo>
                    <a:pt x="43317" y="46167"/>
                  </a:lnTo>
                  <a:lnTo>
                    <a:pt x="46142" y="42398"/>
                  </a:lnTo>
                  <a:lnTo>
                    <a:pt x="46142" y="38629"/>
                  </a:lnTo>
                  <a:lnTo>
                    <a:pt x="46142" y="7537"/>
                  </a:lnTo>
                  <a:lnTo>
                    <a:pt x="46142" y="2826"/>
                  </a:lnTo>
                  <a:lnTo>
                    <a:pt x="42375" y="0"/>
                  </a:lnTo>
                  <a:lnTo>
                    <a:pt x="38608" y="0"/>
                  </a:lnTo>
                  <a:lnTo>
                    <a:pt x="7533" y="0"/>
                  </a:lnTo>
                  <a:lnTo>
                    <a:pt x="2825" y="0"/>
                  </a:lnTo>
                  <a:lnTo>
                    <a:pt x="0" y="3768"/>
                  </a:lnTo>
                  <a:lnTo>
                    <a:pt x="0" y="7537"/>
                  </a:lnTo>
                  <a:lnTo>
                    <a:pt x="0" y="38629"/>
                  </a:lnTo>
                  <a:lnTo>
                    <a:pt x="0" y="42398"/>
                  </a:lnTo>
                  <a:lnTo>
                    <a:pt x="3766" y="46167"/>
                  </a:lnTo>
                  <a:lnTo>
                    <a:pt x="7533" y="46167"/>
                  </a:lnTo>
                  <a:close/>
                </a:path>
              </a:pathLst>
            </a:custGeom>
            <a:ln w="1098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7270719" y="2178467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5">
                  <a:moveTo>
                    <a:pt x="42375" y="0"/>
                  </a:moveTo>
                  <a:lnTo>
                    <a:pt x="2825" y="0"/>
                  </a:lnTo>
                  <a:lnTo>
                    <a:pt x="0" y="3768"/>
                  </a:lnTo>
                  <a:lnTo>
                    <a:pt x="0" y="42398"/>
                  </a:lnTo>
                  <a:lnTo>
                    <a:pt x="3766" y="46167"/>
                  </a:lnTo>
                  <a:lnTo>
                    <a:pt x="7533" y="46167"/>
                  </a:lnTo>
                  <a:lnTo>
                    <a:pt x="43317" y="46167"/>
                  </a:lnTo>
                  <a:lnTo>
                    <a:pt x="46142" y="42398"/>
                  </a:lnTo>
                  <a:lnTo>
                    <a:pt x="46142" y="2826"/>
                  </a:lnTo>
                  <a:lnTo>
                    <a:pt x="4237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7270719" y="2178467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5">
                  <a:moveTo>
                    <a:pt x="7533" y="46167"/>
                  </a:moveTo>
                  <a:lnTo>
                    <a:pt x="38608" y="46167"/>
                  </a:lnTo>
                  <a:lnTo>
                    <a:pt x="43317" y="46167"/>
                  </a:lnTo>
                  <a:lnTo>
                    <a:pt x="46142" y="42398"/>
                  </a:lnTo>
                  <a:lnTo>
                    <a:pt x="46142" y="38629"/>
                  </a:lnTo>
                  <a:lnTo>
                    <a:pt x="46142" y="7537"/>
                  </a:lnTo>
                  <a:lnTo>
                    <a:pt x="46142" y="2826"/>
                  </a:lnTo>
                  <a:lnTo>
                    <a:pt x="42375" y="0"/>
                  </a:lnTo>
                  <a:lnTo>
                    <a:pt x="38608" y="0"/>
                  </a:lnTo>
                  <a:lnTo>
                    <a:pt x="7533" y="0"/>
                  </a:lnTo>
                  <a:lnTo>
                    <a:pt x="2825" y="0"/>
                  </a:lnTo>
                  <a:lnTo>
                    <a:pt x="0" y="3768"/>
                  </a:lnTo>
                  <a:lnTo>
                    <a:pt x="0" y="42398"/>
                  </a:lnTo>
                  <a:lnTo>
                    <a:pt x="7533" y="46167"/>
                  </a:lnTo>
                  <a:close/>
                </a:path>
              </a:pathLst>
            </a:custGeom>
            <a:ln w="1098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7167135" y="2178467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5">
                  <a:moveTo>
                    <a:pt x="42375" y="0"/>
                  </a:moveTo>
                  <a:lnTo>
                    <a:pt x="2825" y="0"/>
                  </a:lnTo>
                  <a:lnTo>
                    <a:pt x="0" y="3768"/>
                  </a:lnTo>
                  <a:lnTo>
                    <a:pt x="0" y="42398"/>
                  </a:lnTo>
                  <a:lnTo>
                    <a:pt x="3766" y="46167"/>
                  </a:lnTo>
                  <a:lnTo>
                    <a:pt x="7533" y="46167"/>
                  </a:lnTo>
                  <a:lnTo>
                    <a:pt x="43317" y="46167"/>
                  </a:lnTo>
                  <a:lnTo>
                    <a:pt x="46142" y="42398"/>
                  </a:lnTo>
                  <a:lnTo>
                    <a:pt x="46142" y="2826"/>
                  </a:lnTo>
                  <a:lnTo>
                    <a:pt x="4237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7167135" y="2178467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5">
                  <a:moveTo>
                    <a:pt x="7533" y="46167"/>
                  </a:moveTo>
                  <a:lnTo>
                    <a:pt x="38608" y="46167"/>
                  </a:lnTo>
                  <a:lnTo>
                    <a:pt x="43317" y="46167"/>
                  </a:lnTo>
                  <a:lnTo>
                    <a:pt x="46142" y="42398"/>
                  </a:lnTo>
                  <a:lnTo>
                    <a:pt x="46142" y="38629"/>
                  </a:lnTo>
                  <a:lnTo>
                    <a:pt x="46142" y="7537"/>
                  </a:lnTo>
                  <a:lnTo>
                    <a:pt x="46142" y="2826"/>
                  </a:lnTo>
                  <a:lnTo>
                    <a:pt x="42375" y="0"/>
                  </a:lnTo>
                  <a:lnTo>
                    <a:pt x="38608" y="0"/>
                  </a:lnTo>
                  <a:lnTo>
                    <a:pt x="7533" y="0"/>
                  </a:lnTo>
                  <a:lnTo>
                    <a:pt x="2825" y="0"/>
                  </a:lnTo>
                  <a:lnTo>
                    <a:pt x="0" y="3768"/>
                  </a:lnTo>
                  <a:lnTo>
                    <a:pt x="0" y="7537"/>
                  </a:lnTo>
                  <a:lnTo>
                    <a:pt x="0" y="38629"/>
                  </a:lnTo>
                  <a:lnTo>
                    <a:pt x="0" y="42398"/>
                  </a:lnTo>
                  <a:lnTo>
                    <a:pt x="3766" y="46167"/>
                  </a:lnTo>
                  <a:lnTo>
                    <a:pt x="7533" y="46167"/>
                  </a:lnTo>
                  <a:close/>
                </a:path>
              </a:pathLst>
            </a:custGeom>
            <a:ln w="1098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7581472" y="2178467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5">
                  <a:moveTo>
                    <a:pt x="42375" y="0"/>
                  </a:moveTo>
                  <a:lnTo>
                    <a:pt x="2825" y="0"/>
                  </a:lnTo>
                  <a:lnTo>
                    <a:pt x="0" y="3768"/>
                  </a:lnTo>
                  <a:lnTo>
                    <a:pt x="0" y="42398"/>
                  </a:lnTo>
                  <a:lnTo>
                    <a:pt x="3766" y="46167"/>
                  </a:lnTo>
                  <a:lnTo>
                    <a:pt x="7533" y="46167"/>
                  </a:lnTo>
                  <a:lnTo>
                    <a:pt x="43317" y="46167"/>
                  </a:lnTo>
                  <a:lnTo>
                    <a:pt x="46142" y="42398"/>
                  </a:lnTo>
                  <a:lnTo>
                    <a:pt x="46142" y="2826"/>
                  </a:lnTo>
                  <a:lnTo>
                    <a:pt x="4237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7581472" y="2178467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5">
                  <a:moveTo>
                    <a:pt x="7533" y="46167"/>
                  </a:moveTo>
                  <a:lnTo>
                    <a:pt x="38608" y="46167"/>
                  </a:lnTo>
                  <a:lnTo>
                    <a:pt x="43317" y="46167"/>
                  </a:lnTo>
                  <a:lnTo>
                    <a:pt x="46142" y="42398"/>
                  </a:lnTo>
                  <a:lnTo>
                    <a:pt x="46142" y="38629"/>
                  </a:lnTo>
                  <a:lnTo>
                    <a:pt x="46142" y="7537"/>
                  </a:lnTo>
                  <a:lnTo>
                    <a:pt x="46142" y="2826"/>
                  </a:lnTo>
                  <a:lnTo>
                    <a:pt x="42375" y="0"/>
                  </a:lnTo>
                  <a:lnTo>
                    <a:pt x="38608" y="0"/>
                  </a:lnTo>
                  <a:lnTo>
                    <a:pt x="7533" y="0"/>
                  </a:lnTo>
                  <a:lnTo>
                    <a:pt x="2825" y="0"/>
                  </a:lnTo>
                  <a:lnTo>
                    <a:pt x="0" y="3768"/>
                  </a:lnTo>
                  <a:lnTo>
                    <a:pt x="0" y="7537"/>
                  </a:lnTo>
                  <a:lnTo>
                    <a:pt x="0" y="38629"/>
                  </a:lnTo>
                  <a:lnTo>
                    <a:pt x="0" y="42398"/>
                  </a:lnTo>
                  <a:lnTo>
                    <a:pt x="3766" y="46167"/>
                  </a:lnTo>
                  <a:lnTo>
                    <a:pt x="7533" y="46167"/>
                  </a:lnTo>
                  <a:close/>
                </a:path>
              </a:pathLst>
            </a:custGeom>
            <a:ln w="1098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7374303" y="2178467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5">
                  <a:moveTo>
                    <a:pt x="42375" y="0"/>
                  </a:moveTo>
                  <a:lnTo>
                    <a:pt x="2825" y="0"/>
                  </a:lnTo>
                  <a:lnTo>
                    <a:pt x="0" y="3768"/>
                  </a:lnTo>
                  <a:lnTo>
                    <a:pt x="0" y="42398"/>
                  </a:lnTo>
                  <a:lnTo>
                    <a:pt x="3766" y="46167"/>
                  </a:lnTo>
                  <a:lnTo>
                    <a:pt x="7533" y="46167"/>
                  </a:lnTo>
                  <a:lnTo>
                    <a:pt x="43317" y="46167"/>
                  </a:lnTo>
                  <a:lnTo>
                    <a:pt x="46142" y="42398"/>
                  </a:lnTo>
                  <a:lnTo>
                    <a:pt x="46142" y="2826"/>
                  </a:lnTo>
                  <a:lnTo>
                    <a:pt x="4237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7374303" y="2178467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5">
                  <a:moveTo>
                    <a:pt x="7533" y="46167"/>
                  </a:moveTo>
                  <a:lnTo>
                    <a:pt x="38608" y="46167"/>
                  </a:lnTo>
                  <a:lnTo>
                    <a:pt x="43317" y="46167"/>
                  </a:lnTo>
                  <a:lnTo>
                    <a:pt x="46142" y="42398"/>
                  </a:lnTo>
                  <a:lnTo>
                    <a:pt x="46142" y="38629"/>
                  </a:lnTo>
                  <a:lnTo>
                    <a:pt x="46142" y="7537"/>
                  </a:lnTo>
                  <a:lnTo>
                    <a:pt x="46142" y="2826"/>
                  </a:lnTo>
                  <a:lnTo>
                    <a:pt x="42375" y="0"/>
                  </a:lnTo>
                  <a:lnTo>
                    <a:pt x="38608" y="0"/>
                  </a:lnTo>
                  <a:lnTo>
                    <a:pt x="7533" y="0"/>
                  </a:lnTo>
                  <a:lnTo>
                    <a:pt x="2825" y="0"/>
                  </a:lnTo>
                  <a:lnTo>
                    <a:pt x="0" y="3768"/>
                  </a:lnTo>
                  <a:lnTo>
                    <a:pt x="0" y="7537"/>
                  </a:lnTo>
                  <a:lnTo>
                    <a:pt x="0" y="38629"/>
                  </a:lnTo>
                  <a:lnTo>
                    <a:pt x="0" y="42398"/>
                  </a:lnTo>
                  <a:lnTo>
                    <a:pt x="3766" y="46167"/>
                  </a:lnTo>
                  <a:lnTo>
                    <a:pt x="7533" y="46167"/>
                  </a:lnTo>
                  <a:close/>
                </a:path>
              </a:pathLst>
            </a:custGeom>
            <a:ln w="1098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7477888" y="2178467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5">
                  <a:moveTo>
                    <a:pt x="42375" y="0"/>
                  </a:moveTo>
                  <a:lnTo>
                    <a:pt x="2825" y="0"/>
                  </a:lnTo>
                  <a:lnTo>
                    <a:pt x="0" y="3768"/>
                  </a:lnTo>
                  <a:lnTo>
                    <a:pt x="0" y="42398"/>
                  </a:lnTo>
                  <a:lnTo>
                    <a:pt x="3766" y="46167"/>
                  </a:lnTo>
                  <a:lnTo>
                    <a:pt x="7533" y="46167"/>
                  </a:lnTo>
                  <a:lnTo>
                    <a:pt x="43317" y="46167"/>
                  </a:lnTo>
                  <a:lnTo>
                    <a:pt x="46142" y="42398"/>
                  </a:lnTo>
                  <a:lnTo>
                    <a:pt x="46142" y="2826"/>
                  </a:lnTo>
                  <a:lnTo>
                    <a:pt x="4237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7477888" y="2178467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5">
                  <a:moveTo>
                    <a:pt x="7533" y="46167"/>
                  </a:moveTo>
                  <a:lnTo>
                    <a:pt x="38608" y="46167"/>
                  </a:lnTo>
                  <a:lnTo>
                    <a:pt x="43317" y="46167"/>
                  </a:lnTo>
                  <a:lnTo>
                    <a:pt x="46142" y="42398"/>
                  </a:lnTo>
                  <a:lnTo>
                    <a:pt x="46142" y="38629"/>
                  </a:lnTo>
                  <a:lnTo>
                    <a:pt x="46142" y="7537"/>
                  </a:lnTo>
                  <a:lnTo>
                    <a:pt x="46142" y="2826"/>
                  </a:lnTo>
                  <a:lnTo>
                    <a:pt x="42375" y="0"/>
                  </a:lnTo>
                  <a:lnTo>
                    <a:pt x="38608" y="0"/>
                  </a:lnTo>
                  <a:lnTo>
                    <a:pt x="7533" y="0"/>
                  </a:lnTo>
                  <a:lnTo>
                    <a:pt x="2825" y="0"/>
                  </a:lnTo>
                  <a:lnTo>
                    <a:pt x="0" y="3768"/>
                  </a:lnTo>
                  <a:lnTo>
                    <a:pt x="0" y="7537"/>
                  </a:lnTo>
                  <a:lnTo>
                    <a:pt x="0" y="38629"/>
                  </a:lnTo>
                  <a:lnTo>
                    <a:pt x="0" y="42398"/>
                  </a:lnTo>
                  <a:lnTo>
                    <a:pt x="3766" y="46167"/>
                  </a:lnTo>
                  <a:lnTo>
                    <a:pt x="7533" y="46167"/>
                  </a:lnTo>
                  <a:close/>
                </a:path>
              </a:pathLst>
            </a:custGeom>
            <a:ln w="1098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6955258" y="1771439"/>
              <a:ext cx="866775" cy="528955"/>
            </a:xfrm>
            <a:custGeom>
              <a:avLst/>
              <a:gdLst/>
              <a:ahLst/>
              <a:cxnLst/>
              <a:rect l="l" t="t" r="r" b="b"/>
              <a:pathLst>
                <a:path w="866775" h="528955">
                  <a:moveTo>
                    <a:pt x="625585" y="169594"/>
                  </a:moveTo>
                  <a:lnTo>
                    <a:pt x="599846" y="169594"/>
                  </a:lnTo>
                  <a:lnTo>
                    <a:pt x="599846" y="170537"/>
                  </a:lnTo>
                  <a:lnTo>
                    <a:pt x="602671" y="170537"/>
                  </a:lnTo>
                  <a:lnTo>
                    <a:pt x="606438" y="172421"/>
                  </a:lnTo>
                  <a:lnTo>
                    <a:pt x="607380" y="175247"/>
                  </a:lnTo>
                  <a:lnTo>
                    <a:pt x="654463" y="245912"/>
                  </a:lnTo>
                  <a:lnTo>
                    <a:pt x="679889" y="245912"/>
                  </a:lnTo>
                  <a:lnTo>
                    <a:pt x="681772" y="247796"/>
                  </a:lnTo>
                  <a:lnTo>
                    <a:pt x="736389" y="340131"/>
                  </a:lnTo>
                  <a:lnTo>
                    <a:pt x="7533" y="340131"/>
                  </a:lnTo>
                  <a:lnTo>
                    <a:pt x="0" y="347669"/>
                  </a:lnTo>
                  <a:lnTo>
                    <a:pt x="114" y="357562"/>
                  </a:lnTo>
                  <a:lnTo>
                    <a:pt x="37667" y="511610"/>
                  </a:lnTo>
                  <a:lnTo>
                    <a:pt x="38608" y="521032"/>
                  </a:lnTo>
                  <a:lnTo>
                    <a:pt x="45200" y="527627"/>
                  </a:lnTo>
                  <a:lnTo>
                    <a:pt x="54617" y="528570"/>
                  </a:lnTo>
                  <a:lnTo>
                    <a:pt x="696839" y="528570"/>
                  </a:lnTo>
                  <a:lnTo>
                    <a:pt x="700606" y="526685"/>
                  </a:lnTo>
                  <a:lnTo>
                    <a:pt x="704372" y="523859"/>
                  </a:lnTo>
                  <a:lnTo>
                    <a:pt x="718756" y="509726"/>
                  </a:lnTo>
                  <a:lnTo>
                    <a:pt x="56500" y="509726"/>
                  </a:lnTo>
                  <a:lnTo>
                    <a:pt x="55558" y="506899"/>
                  </a:lnTo>
                  <a:lnTo>
                    <a:pt x="19775" y="358975"/>
                  </a:lnTo>
                  <a:lnTo>
                    <a:pt x="866296" y="358975"/>
                  </a:lnTo>
                  <a:lnTo>
                    <a:pt x="866576" y="357562"/>
                  </a:lnTo>
                  <a:lnTo>
                    <a:pt x="758989" y="341073"/>
                  </a:lnTo>
                  <a:lnTo>
                    <a:pt x="698722" y="239317"/>
                  </a:lnTo>
                  <a:lnTo>
                    <a:pt x="694014" y="230837"/>
                  </a:lnTo>
                  <a:lnTo>
                    <a:pt x="686480" y="227068"/>
                  </a:lnTo>
                  <a:lnTo>
                    <a:pt x="663880" y="227068"/>
                  </a:lnTo>
                  <a:lnTo>
                    <a:pt x="625585" y="169594"/>
                  </a:lnTo>
                  <a:close/>
                </a:path>
                <a:path w="866775" h="528955">
                  <a:moveTo>
                    <a:pt x="866296" y="358975"/>
                  </a:moveTo>
                  <a:lnTo>
                    <a:pt x="843740" y="358975"/>
                  </a:lnTo>
                  <a:lnTo>
                    <a:pt x="691189" y="509726"/>
                  </a:lnTo>
                  <a:lnTo>
                    <a:pt x="718756" y="509726"/>
                  </a:lnTo>
                  <a:lnTo>
                    <a:pt x="861632" y="369339"/>
                  </a:lnTo>
                  <a:lnTo>
                    <a:pt x="865340" y="363804"/>
                  </a:lnTo>
                  <a:lnTo>
                    <a:pt x="866296" y="358975"/>
                  </a:lnTo>
                  <a:close/>
                </a:path>
                <a:path w="866775" h="528955">
                  <a:moveTo>
                    <a:pt x="328644" y="0"/>
                  </a:moveTo>
                  <a:lnTo>
                    <a:pt x="221293" y="0"/>
                  </a:lnTo>
                  <a:lnTo>
                    <a:pt x="221293" y="150750"/>
                  </a:lnTo>
                  <a:lnTo>
                    <a:pt x="145959" y="150750"/>
                  </a:lnTo>
                  <a:lnTo>
                    <a:pt x="134791" y="152914"/>
                  </a:lnTo>
                  <a:lnTo>
                    <a:pt x="125831" y="158877"/>
                  </a:lnTo>
                  <a:lnTo>
                    <a:pt x="119872" y="167842"/>
                  </a:lnTo>
                  <a:lnTo>
                    <a:pt x="117709" y="179016"/>
                  </a:lnTo>
                  <a:lnTo>
                    <a:pt x="117709" y="226126"/>
                  </a:lnTo>
                  <a:lnTo>
                    <a:pt x="113000" y="226126"/>
                  </a:lnTo>
                  <a:lnTo>
                    <a:pt x="103760" y="227951"/>
                  </a:lnTo>
                  <a:lnTo>
                    <a:pt x="96286" y="232957"/>
                  </a:lnTo>
                  <a:lnTo>
                    <a:pt x="91283" y="240435"/>
                  </a:lnTo>
                  <a:lnTo>
                    <a:pt x="89459" y="249681"/>
                  </a:lnTo>
                  <a:lnTo>
                    <a:pt x="89459" y="340131"/>
                  </a:lnTo>
                  <a:lnTo>
                    <a:pt x="736389" y="340131"/>
                  </a:lnTo>
                  <a:lnTo>
                    <a:pt x="108292" y="339189"/>
                  </a:lnTo>
                  <a:lnTo>
                    <a:pt x="108292" y="246854"/>
                  </a:lnTo>
                  <a:lnTo>
                    <a:pt x="110175" y="244970"/>
                  </a:lnTo>
                  <a:lnTo>
                    <a:pt x="136542" y="244970"/>
                  </a:lnTo>
                  <a:lnTo>
                    <a:pt x="136542" y="173363"/>
                  </a:lnTo>
                  <a:lnTo>
                    <a:pt x="140309" y="169594"/>
                  </a:lnTo>
                  <a:lnTo>
                    <a:pt x="625585" y="169594"/>
                  </a:lnTo>
                  <a:lnTo>
                    <a:pt x="622446" y="164883"/>
                  </a:lnTo>
                  <a:lnTo>
                    <a:pt x="240126" y="151693"/>
                  </a:lnTo>
                  <a:lnTo>
                    <a:pt x="240126" y="76317"/>
                  </a:lnTo>
                  <a:lnTo>
                    <a:pt x="362605" y="76317"/>
                  </a:lnTo>
                  <a:lnTo>
                    <a:pt x="355557" y="57473"/>
                  </a:lnTo>
                  <a:lnTo>
                    <a:pt x="240126" y="57473"/>
                  </a:lnTo>
                  <a:lnTo>
                    <a:pt x="240126" y="19786"/>
                  </a:lnTo>
                  <a:lnTo>
                    <a:pt x="341463" y="19786"/>
                  </a:lnTo>
                  <a:lnTo>
                    <a:pt x="336177" y="5653"/>
                  </a:lnTo>
                  <a:lnTo>
                    <a:pt x="328644" y="0"/>
                  </a:lnTo>
                  <a:close/>
                </a:path>
                <a:path w="866775" h="528955">
                  <a:moveTo>
                    <a:pt x="362605" y="76317"/>
                  </a:moveTo>
                  <a:lnTo>
                    <a:pt x="342769" y="76317"/>
                  </a:lnTo>
                  <a:lnTo>
                    <a:pt x="371019" y="151693"/>
                  </a:lnTo>
                  <a:lnTo>
                    <a:pt x="390794" y="151693"/>
                  </a:lnTo>
                  <a:lnTo>
                    <a:pt x="362605" y="76317"/>
                  </a:lnTo>
                  <a:close/>
                </a:path>
                <a:path w="866775" h="528955">
                  <a:moveTo>
                    <a:pt x="341463" y="19786"/>
                  </a:moveTo>
                  <a:lnTo>
                    <a:pt x="320169" y="19786"/>
                  </a:lnTo>
                  <a:lnTo>
                    <a:pt x="335235" y="57473"/>
                  </a:lnTo>
                  <a:lnTo>
                    <a:pt x="355557" y="57473"/>
                  </a:lnTo>
                  <a:lnTo>
                    <a:pt x="341463" y="1978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6955258" y="1771439"/>
              <a:ext cx="866775" cy="528955"/>
            </a:xfrm>
            <a:custGeom>
              <a:avLst/>
              <a:gdLst/>
              <a:ahLst/>
              <a:cxnLst/>
              <a:rect l="l" t="t" r="r" b="b"/>
              <a:pathLst>
                <a:path w="866775" h="528955">
                  <a:moveTo>
                    <a:pt x="37667" y="511610"/>
                  </a:moveTo>
                  <a:lnTo>
                    <a:pt x="38608" y="521032"/>
                  </a:lnTo>
                  <a:lnTo>
                    <a:pt x="45200" y="527627"/>
                  </a:lnTo>
                  <a:lnTo>
                    <a:pt x="54617" y="528570"/>
                  </a:lnTo>
                  <a:lnTo>
                    <a:pt x="692130" y="528570"/>
                  </a:lnTo>
                  <a:lnTo>
                    <a:pt x="696839" y="528570"/>
                  </a:lnTo>
                  <a:lnTo>
                    <a:pt x="861632" y="369339"/>
                  </a:lnTo>
                  <a:lnTo>
                    <a:pt x="866576" y="357562"/>
                  </a:lnTo>
                  <a:lnTo>
                    <a:pt x="865340" y="351320"/>
                  </a:lnTo>
                  <a:lnTo>
                    <a:pt x="758989" y="341073"/>
                  </a:lnTo>
                  <a:lnTo>
                    <a:pt x="698722" y="239317"/>
                  </a:lnTo>
                  <a:lnTo>
                    <a:pt x="694014" y="230837"/>
                  </a:lnTo>
                  <a:lnTo>
                    <a:pt x="686480" y="227068"/>
                  </a:lnTo>
                  <a:lnTo>
                    <a:pt x="678005" y="227068"/>
                  </a:lnTo>
                  <a:lnTo>
                    <a:pt x="663880" y="227068"/>
                  </a:lnTo>
                  <a:lnTo>
                    <a:pt x="622446" y="164883"/>
                  </a:lnTo>
                  <a:lnTo>
                    <a:pt x="390794" y="151693"/>
                  </a:lnTo>
                  <a:lnTo>
                    <a:pt x="339002" y="13190"/>
                  </a:lnTo>
                  <a:lnTo>
                    <a:pt x="336177" y="5653"/>
                  </a:lnTo>
                  <a:lnTo>
                    <a:pt x="328644" y="0"/>
                  </a:lnTo>
                  <a:lnTo>
                    <a:pt x="320169" y="0"/>
                  </a:lnTo>
                  <a:lnTo>
                    <a:pt x="221293" y="0"/>
                  </a:lnTo>
                  <a:lnTo>
                    <a:pt x="221293" y="150750"/>
                  </a:lnTo>
                  <a:lnTo>
                    <a:pt x="145959" y="150750"/>
                  </a:lnTo>
                  <a:lnTo>
                    <a:pt x="134791" y="152914"/>
                  </a:lnTo>
                  <a:lnTo>
                    <a:pt x="125831" y="158877"/>
                  </a:lnTo>
                  <a:lnTo>
                    <a:pt x="119872" y="167842"/>
                  </a:lnTo>
                  <a:lnTo>
                    <a:pt x="117709" y="179016"/>
                  </a:lnTo>
                  <a:lnTo>
                    <a:pt x="117709" y="226126"/>
                  </a:lnTo>
                  <a:lnTo>
                    <a:pt x="113000" y="226126"/>
                  </a:lnTo>
                  <a:lnTo>
                    <a:pt x="103760" y="227951"/>
                  </a:lnTo>
                  <a:lnTo>
                    <a:pt x="96286" y="232957"/>
                  </a:lnTo>
                  <a:lnTo>
                    <a:pt x="91283" y="240435"/>
                  </a:lnTo>
                  <a:lnTo>
                    <a:pt x="89459" y="249681"/>
                  </a:lnTo>
                  <a:lnTo>
                    <a:pt x="89459" y="340131"/>
                  </a:lnTo>
                  <a:lnTo>
                    <a:pt x="16950" y="340131"/>
                  </a:lnTo>
                  <a:lnTo>
                    <a:pt x="7533" y="340131"/>
                  </a:lnTo>
                  <a:lnTo>
                    <a:pt x="0" y="347669"/>
                  </a:lnTo>
                  <a:lnTo>
                    <a:pt x="0" y="357090"/>
                  </a:lnTo>
                  <a:lnTo>
                    <a:pt x="37667" y="511610"/>
                  </a:lnTo>
                  <a:close/>
                </a:path>
              </a:pathLst>
            </a:custGeom>
            <a:ln w="1099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89889" y="1785730"/>
              <a:ext cx="141883" cy="142898"/>
            </a:xfrm>
            <a:prstGeom prst="rect">
              <a:avLst/>
            </a:prstGeom>
          </p:spPr>
        </p:pic>
        <p:sp>
          <p:nvSpPr>
            <p:cNvPr id="73" name="object 73" descr=""/>
            <p:cNvSpPr/>
            <p:nvPr/>
          </p:nvSpPr>
          <p:spPr>
            <a:xfrm>
              <a:off x="6975033" y="1941034"/>
              <a:ext cx="824230" cy="340360"/>
            </a:xfrm>
            <a:custGeom>
              <a:avLst/>
              <a:gdLst/>
              <a:ahLst/>
              <a:cxnLst/>
              <a:rect l="l" t="t" r="r" b="b"/>
              <a:pathLst>
                <a:path w="824229" h="340360">
                  <a:moveTo>
                    <a:pt x="580071" y="942"/>
                  </a:moveTo>
                  <a:lnTo>
                    <a:pt x="582896" y="942"/>
                  </a:lnTo>
                  <a:lnTo>
                    <a:pt x="586663" y="2826"/>
                  </a:lnTo>
                  <a:lnTo>
                    <a:pt x="587604" y="5653"/>
                  </a:lnTo>
                  <a:lnTo>
                    <a:pt x="629038" y="67838"/>
                  </a:lnTo>
                  <a:lnTo>
                    <a:pt x="634688" y="76317"/>
                  </a:lnTo>
                  <a:lnTo>
                    <a:pt x="658230" y="76317"/>
                  </a:lnTo>
                  <a:lnTo>
                    <a:pt x="660113" y="76317"/>
                  </a:lnTo>
                  <a:lnTo>
                    <a:pt x="661055" y="77260"/>
                  </a:lnTo>
                  <a:lnTo>
                    <a:pt x="661997" y="78202"/>
                  </a:lnTo>
                  <a:lnTo>
                    <a:pt x="716614" y="170537"/>
                  </a:lnTo>
                  <a:lnTo>
                    <a:pt x="88517" y="169594"/>
                  </a:lnTo>
                  <a:lnTo>
                    <a:pt x="88517" y="80086"/>
                  </a:lnTo>
                  <a:lnTo>
                    <a:pt x="88517" y="77259"/>
                  </a:lnTo>
                  <a:lnTo>
                    <a:pt x="90400" y="75375"/>
                  </a:lnTo>
                  <a:lnTo>
                    <a:pt x="93225" y="75375"/>
                  </a:lnTo>
                  <a:lnTo>
                    <a:pt x="116767" y="75375"/>
                  </a:lnTo>
                  <a:lnTo>
                    <a:pt x="116767" y="9421"/>
                  </a:lnTo>
                  <a:lnTo>
                    <a:pt x="116767" y="3768"/>
                  </a:lnTo>
                  <a:lnTo>
                    <a:pt x="120534" y="0"/>
                  </a:lnTo>
                  <a:lnTo>
                    <a:pt x="126184" y="0"/>
                  </a:lnTo>
                  <a:lnTo>
                    <a:pt x="580071" y="0"/>
                  </a:lnTo>
                  <a:lnTo>
                    <a:pt x="580071" y="942"/>
                  </a:lnTo>
                  <a:close/>
                </a:path>
                <a:path w="824229" h="340360">
                  <a:moveTo>
                    <a:pt x="35783" y="337304"/>
                  </a:moveTo>
                  <a:lnTo>
                    <a:pt x="0" y="189380"/>
                  </a:lnTo>
                  <a:lnTo>
                    <a:pt x="823965" y="189380"/>
                  </a:lnTo>
                  <a:lnTo>
                    <a:pt x="671414" y="340131"/>
                  </a:lnTo>
                  <a:lnTo>
                    <a:pt x="36725" y="340131"/>
                  </a:lnTo>
                  <a:lnTo>
                    <a:pt x="35783" y="337304"/>
                  </a:lnTo>
                  <a:close/>
                </a:path>
              </a:pathLst>
            </a:custGeom>
            <a:ln w="1098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4" name="object 74" descr=""/>
          <p:cNvGrpSpPr/>
          <p:nvPr/>
        </p:nvGrpSpPr>
        <p:grpSpPr>
          <a:xfrm>
            <a:off x="10536341" y="2578909"/>
            <a:ext cx="651510" cy="718185"/>
            <a:chOff x="10536341" y="2578909"/>
            <a:chExt cx="651510" cy="718185"/>
          </a:xfrm>
        </p:grpSpPr>
        <p:sp>
          <p:nvSpPr>
            <p:cNvPr id="75" name="object 75" descr=""/>
            <p:cNvSpPr/>
            <p:nvPr/>
          </p:nvSpPr>
          <p:spPr>
            <a:xfrm>
              <a:off x="10541835" y="2584419"/>
              <a:ext cx="640715" cy="706755"/>
            </a:xfrm>
            <a:custGeom>
              <a:avLst/>
              <a:gdLst/>
              <a:ahLst/>
              <a:cxnLst/>
              <a:rect l="l" t="t" r="r" b="b"/>
              <a:pathLst>
                <a:path w="640715" h="706754">
                  <a:moveTo>
                    <a:pt x="640338" y="160157"/>
                  </a:moveTo>
                  <a:lnTo>
                    <a:pt x="0" y="160156"/>
                  </a:lnTo>
                  <a:lnTo>
                    <a:pt x="0" y="706628"/>
                  </a:lnTo>
                  <a:lnTo>
                    <a:pt x="640339" y="706628"/>
                  </a:lnTo>
                  <a:lnTo>
                    <a:pt x="640339" y="687785"/>
                  </a:lnTo>
                  <a:lnTo>
                    <a:pt x="18833" y="687784"/>
                  </a:lnTo>
                  <a:lnTo>
                    <a:pt x="18833" y="433392"/>
                  </a:lnTo>
                  <a:lnTo>
                    <a:pt x="301336" y="433392"/>
                  </a:lnTo>
                  <a:lnTo>
                    <a:pt x="301336" y="414549"/>
                  </a:lnTo>
                  <a:lnTo>
                    <a:pt x="18833" y="414548"/>
                  </a:lnTo>
                  <a:lnTo>
                    <a:pt x="18833" y="376861"/>
                  </a:lnTo>
                  <a:lnTo>
                    <a:pt x="301336" y="376861"/>
                  </a:lnTo>
                  <a:lnTo>
                    <a:pt x="301336" y="358017"/>
                  </a:lnTo>
                  <a:lnTo>
                    <a:pt x="18833" y="358017"/>
                  </a:lnTo>
                  <a:lnTo>
                    <a:pt x="18833" y="179000"/>
                  </a:lnTo>
                  <a:lnTo>
                    <a:pt x="640338" y="179001"/>
                  </a:lnTo>
                  <a:lnTo>
                    <a:pt x="640338" y="160157"/>
                  </a:lnTo>
                  <a:close/>
                </a:path>
                <a:path w="640715" h="706754">
                  <a:moveTo>
                    <a:pt x="301336" y="433392"/>
                  </a:moveTo>
                  <a:lnTo>
                    <a:pt x="282502" y="433392"/>
                  </a:lnTo>
                  <a:lnTo>
                    <a:pt x="282502" y="687784"/>
                  </a:lnTo>
                  <a:lnTo>
                    <a:pt x="301336" y="687784"/>
                  </a:lnTo>
                  <a:lnTo>
                    <a:pt x="301336" y="433392"/>
                  </a:lnTo>
                  <a:close/>
                </a:path>
                <a:path w="640715" h="706754">
                  <a:moveTo>
                    <a:pt x="357836" y="179000"/>
                  </a:moveTo>
                  <a:lnTo>
                    <a:pt x="339002" y="179000"/>
                  </a:lnTo>
                  <a:lnTo>
                    <a:pt x="339003" y="687784"/>
                  </a:lnTo>
                  <a:lnTo>
                    <a:pt x="357836" y="687784"/>
                  </a:lnTo>
                  <a:lnTo>
                    <a:pt x="357836" y="433392"/>
                  </a:lnTo>
                  <a:lnTo>
                    <a:pt x="640338" y="433393"/>
                  </a:lnTo>
                  <a:lnTo>
                    <a:pt x="640338" y="414549"/>
                  </a:lnTo>
                  <a:lnTo>
                    <a:pt x="357836" y="414549"/>
                  </a:lnTo>
                  <a:lnTo>
                    <a:pt x="357836" y="376861"/>
                  </a:lnTo>
                  <a:lnTo>
                    <a:pt x="640338" y="376861"/>
                  </a:lnTo>
                  <a:lnTo>
                    <a:pt x="640338" y="358017"/>
                  </a:lnTo>
                  <a:lnTo>
                    <a:pt x="357836" y="358017"/>
                  </a:lnTo>
                  <a:lnTo>
                    <a:pt x="357836" y="179000"/>
                  </a:lnTo>
                  <a:close/>
                </a:path>
                <a:path w="640715" h="706754">
                  <a:moveTo>
                    <a:pt x="640338" y="433393"/>
                  </a:moveTo>
                  <a:lnTo>
                    <a:pt x="621505" y="433393"/>
                  </a:lnTo>
                  <a:lnTo>
                    <a:pt x="621505" y="687785"/>
                  </a:lnTo>
                  <a:lnTo>
                    <a:pt x="640339" y="687785"/>
                  </a:lnTo>
                  <a:lnTo>
                    <a:pt x="640338" y="433393"/>
                  </a:lnTo>
                  <a:close/>
                </a:path>
                <a:path w="640715" h="706754">
                  <a:moveTo>
                    <a:pt x="301336" y="376861"/>
                  </a:moveTo>
                  <a:lnTo>
                    <a:pt x="282502" y="376861"/>
                  </a:lnTo>
                  <a:lnTo>
                    <a:pt x="282502" y="414549"/>
                  </a:lnTo>
                  <a:lnTo>
                    <a:pt x="301336" y="414549"/>
                  </a:lnTo>
                  <a:lnTo>
                    <a:pt x="301336" y="376861"/>
                  </a:lnTo>
                  <a:close/>
                </a:path>
                <a:path w="640715" h="706754">
                  <a:moveTo>
                    <a:pt x="640338" y="376861"/>
                  </a:moveTo>
                  <a:lnTo>
                    <a:pt x="621505" y="376861"/>
                  </a:lnTo>
                  <a:lnTo>
                    <a:pt x="621505" y="414549"/>
                  </a:lnTo>
                  <a:lnTo>
                    <a:pt x="640338" y="414549"/>
                  </a:lnTo>
                  <a:lnTo>
                    <a:pt x="640338" y="376861"/>
                  </a:lnTo>
                  <a:close/>
                </a:path>
                <a:path w="640715" h="706754">
                  <a:moveTo>
                    <a:pt x="301335" y="179000"/>
                  </a:moveTo>
                  <a:lnTo>
                    <a:pt x="282502" y="179000"/>
                  </a:lnTo>
                  <a:lnTo>
                    <a:pt x="282502" y="358017"/>
                  </a:lnTo>
                  <a:lnTo>
                    <a:pt x="301336" y="358017"/>
                  </a:lnTo>
                  <a:lnTo>
                    <a:pt x="301335" y="179000"/>
                  </a:lnTo>
                  <a:close/>
                </a:path>
                <a:path w="640715" h="706754">
                  <a:moveTo>
                    <a:pt x="640338" y="179001"/>
                  </a:moveTo>
                  <a:lnTo>
                    <a:pt x="621505" y="179001"/>
                  </a:lnTo>
                  <a:lnTo>
                    <a:pt x="621505" y="358017"/>
                  </a:lnTo>
                  <a:lnTo>
                    <a:pt x="640338" y="358017"/>
                  </a:lnTo>
                  <a:lnTo>
                    <a:pt x="640338" y="179001"/>
                  </a:lnTo>
                  <a:close/>
                </a:path>
                <a:path w="640715" h="706754">
                  <a:moveTo>
                    <a:pt x="196468" y="47764"/>
                  </a:moveTo>
                  <a:lnTo>
                    <a:pt x="150573" y="65796"/>
                  </a:lnTo>
                  <a:lnTo>
                    <a:pt x="130001" y="107509"/>
                  </a:lnTo>
                  <a:lnTo>
                    <a:pt x="130017" y="110511"/>
                  </a:lnTo>
                  <a:lnTo>
                    <a:pt x="130578" y="126727"/>
                  </a:lnTo>
                  <a:lnTo>
                    <a:pt x="136727" y="144610"/>
                  </a:lnTo>
                  <a:lnTo>
                    <a:pt x="148086" y="160156"/>
                  </a:lnTo>
                  <a:lnTo>
                    <a:pt x="187079" y="160157"/>
                  </a:lnTo>
                  <a:lnTo>
                    <a:pt x="177647" y="157708"/>
                  </a:lnTo>
                  <a:lnTo>
                    <a:pt x="169059" y="153337"/>
                  </a:lnTo>
                  <a:lnTo>
                    <a:pt x="161602" y="147229"/>
                  </a:lnTo>
                  <a:lnTo>
                    <a:pt x="155564" y="139570"/>
                  </a:lnTo>
                  <a:lnTo>
                    <a:pt x="150704" y="129439"/>
                  </a:lnTo>
                  <a:lnTo>
                    <a:pt x="148597" y="119077"/>
                  </a:lnTo>
                  <a:lnTo>
                    <a:pt x="148496" y="118579"/>
                  </a:lnTo>
                  <a:lnTo>
                    <a:pt x="167034" y="76343"/>
                  </a:lnTo>
                  <a:lnTo>
                    <a:pt x="192792" y="66605"/>
                  </a:lnTo>
                  <a:lnTo>
                    <a:pt x="240393" y="66605"/>
                  </a:lnTo>
                  <a:lnTo>
                    <a:pt x="220616" y="52932"/>
                  </a:lnTo>
                  <a:lnTo>
                    <a:pt x="196468" y="47764"/>
                  </a:lnTo>
                  <a:close/>
                </a:path>
                <a:path w="640715" h="706754">
                  <a:moveTo>
                    <a:pt x="240393" y="66605"/>
                  </a:moveTo>
                  <a:lnTo>
                    <a:pt x="195577" y="66605"/>
                  </a:lnTo>
                  <a:lnTo>
                    <a:pt x="204667" y="67534"/>
                  </a:lnTo>
                  <a:lnTo>
                    <a:pt x="213295" y="70251"/>
                  </a:lnTo>
                  <a:lnTo>
                    <a:pt x="221201" y="74644"/>
                  </a:lnTo>
                  <a:lnTo>
                    <a:pt x="228128" y="80604"/>
                  </a:lnTo>
                  <a:lnTo>
                    <a:pt x="304341" y="159748"/>
                  </a:lnTo>
                  <a:lnTo>
                    <a:pt x="187079" y="160157"/>
                  </a:lnTo>
                  <a:lnTo>
                    <a:pt x="460223" y="160157"/>
                  </a:lnTo>
                  <a:lnTo>
                    <a:pt x="330365" y="159748"/>
                  </a:lnTo>
                  <a:lnTo>
                    <a:pt x="343484" y="146134"/>
                  </a:lnTo>
                  <a:lnTo>
                    <a:pt x="317344" y="146134"/>
                  </a:lnTo>
                  <a:lnTo>
                    <a:pt x="291338" y="119077"/>
                  </a:lnTo>
                  <a:lnTo>
                    <a:pt x="276815" y="83274"/>
                  </a:lnTo>
                  <a:lnTo>
                    <a:pt x="256857" y="83274"/>
                  </a:lnTo>
                  <a:lnTo>
                    <a:pt x="241713" y="67534"/>
                  </a:lnTo>
                  <a:lnTo>
                    <a:pt x="240393" y="66605"/>
                  </a:lnTo>
                  <a:close/>
                </a:path>
                <a:path w="640715" h="706754">
                  <a:moveTo>
                    <a:pt x="484632" y="66605"/>
                  </a:moveTo>
                  <a:lnTo>
                    <a:pt x="442519" y="66605"/>
                  </a:lnTo>
                  <a:lnTo>
                    <a:pt x="445297" y="66856"/>
                  </a:lnTo>
                  <a:lnTo>
                    <a:pt x="445037" y="66856"/>
                  </a:lnTo>
                  <a:lnTo>
                    <a:pt x="481263" y="93920"/>
                  </a:lnTo>
                  <a:lnTo>
                    <a:pt x="486348" y="114403"/>
                  </a:lnTo>
                  <a:lnTo>
                    <a:pt x="483217" y="131609"/>
                  </a:lnTo>
                  <a:lnTo>
                    <a:pt x="455417" y="158398"/>
                  </a:lnTo>
                  <a:lnTo>
                    <a:pt x="447358" y="160157"/>
                  </a:lnTo>
                  <a:lnTo>
                    <a:pt x="486571" y="160157"/>
                  </a:lnTo>
                  <a:lnTo>
                    <a:pt x="498073" y="144610"/>
                  </a:lnTo>
                  <a:lnTo>
                    <a:pt x="504265" y="126727"/>
                  </a:lnTo>
                  <a:lnTo>
                    <a:pt x="504814" y="110511"/>
                  </a:lnTo>
                  <a:lnTo>
                    <a:pt x="504822" y="107509"/>
                  </a:lnTo>
                  <a:lnTo>
                    <a:pt x="499754" y="89170"/>
                  </a:lnTo>
                  <a:lnTo>
                    <a:pt x="498491" y="86344"/>
                  </a:lnTo>
                  <a:lnTo>
                    <a:pt x="484632" y="66605"/>
                  </a:lnTo>
                  <a:close/>
                </a:path>
                <a:path w="640715" h="706754">
                  <a:moveTo>
                    <a:pt x="365378" y="18828"/>
                  </a:moveTo>
                  <a:lnTo>
                    <a:pt x="321738" y="18828"/>
                  </a:lnTo>
                  <a:lnTo>
                    <a:pt x="339462" y="22501"/>
                  </a:lnTo>
                  <a:lnTo>
                    <a:pt x="353900" y="32348"/>
                  </a:lnTo>
                  <a:lnTo>
                    <a:pt x="363595" y="46895"/>
                  </a:lnTo>
                  <a:lnTo>
                    <a:pt x="366916" y="63792"/>
                  </a:lnTo>
                  <a:lnTo>
                    <a:pt x="366943" y="63927"/>
                  </a:lnTo>
                  <a:lnTo>
                    <a:pt x="367056" y="70617"/>
                  </a:lnTo>
                  <a:lnTo>
                    <a:pt x="365926" y="76168"/>
                  </a:lnTo>
                  <a:lnTo>
                    <a:pt x="365856" y="76513"/>
                  </a:lnTo>
                  <a:lnTo>
                    <a:pt x="351660" y="110511"/>
                  </a:lnTo>
                  <a:lnTo>
                    <a:pt x="317344" y="146134"/>
                  </a:lnTo>
                  <a:lnTo>
                    <a:pt x="343484" y="146134"/>
                  </a:lnTo>
                  <a:lnTo>
                    <a:pt x="406624" y="80604"/>
                  </a:lnTo>
                  <a:lnTo>
                    <a:pt x="411770" y="76168"/>
                  </a:lnTo>
                  <a:lnTo>
                    <a:pt x="384768" y="76168"/>
                  </a:lnTo>
                  <a:lnTo>
                    <a:pt x="384644" y="66856"/>
                  </a:lnTo>
                  <a:lnTo>
                    <a:pt x="384571" y="61438"/>
                  </a:lnTo>
                  <a:lnTo>
                    <a:pt x="384446" y="52034"/>
                  </a:lnTo>
                  <a:lnTo>
                    <a:pt x="384428" y="50637"/>
                  </a:lnTo>
                  <a:lnTo>
                    <a:pt x="374666" y="28003"/>
                  </a:lnTo>
                  <a:lnTo>
                    <a:pt x="365378" y="18828"/>
                  </a:lnTo>
                  <a:close/>
                </a:path>
                <a:path w="640715" h="706754">
                  <a:moveTo>
                    <a:pt x="325740" y="0"/>
                  </a:moveTo>
                  <a:lnTo>
                    <a:pt x="273114" y="18544"/>
                  </a:lnTo>
                  <a:lnTo>
                    <a:pt x="254037" y="63792"/>
                  </a:lnTo>
                  <a:lnTo>
                    <a:pt x="253989" y="70617"/>
                  </a:lnTo>
                  <a:lnTo>
                    <a:pt x="254803" y="76168"/>
                  </a:lnTo>
                  <a:lnTo>
                    <a:pt x="254926" y="77008"/>
                  </a:lnTo>
                  <a:lnTo>
                    <a:pt x="256857" y="83274"/>
                  </a:lnTo>
                  <a:lnTo>
                    <a:pt x="276815" y="83274"/>
                  </a:lnTo>
                  <a:lnTo>
                    <a:pt x="276130" y="81586"/>
                  </a:lnTo>
                  <a:lnTo>
                    <a:pt x="272799" y="63927"/>
                  </a:lnTo>
                  <a:lnTo>
                    <a:pt x="301210" y="22180"/>
                  </a:lnTo>
                  <a:lnTo>
                    <a:pt x="312471" y="18828"/>
                  </a:lnTo>
                  <a:lnTo>
                    <a:pt x="365378" y="18828"/>
                  </a:lnTo>
                  <a:lnTo>
                    <a:pt x="357133" y="10683"/>
                  </a:lnTo>
                  <a:lnTo>
                    <a:pt x="333478" y="1091"/>
                  </a:lnTo>
                  <a:lnTo>
                    <a:pt x="329640" y="369"/>
                  </a:lnTo>
                  <a:lnTo>
                    <a:pt x="325740" y="0"/>
                  </a:lnTo>
                  <a:close/>
                </a:path>
                <a:path w="640715" h="706754">
                  <a:moveTo>
                    <a:pt x="438627" y="47764"/>
                  </a:moveTo>
                  <a:lnTo>
                    <a:pt x="413630" y="53202"/>
                  </a:lnTo>
                  <a:lnTo>
                    <a:pt x="405924" y="56578"/>
                  </a:lnTo>
                  <a:lnTo>
                    <a:pt x="398948" y="61438"/>
                  </a:lnTo>
                  <a:lnTo>
                    <a:pt x="384768" y="76168"/>
                  </a:lnTo>
                  <a:lnTo>
                    <a:pt x="411770" y="76168"/>
                  </a:lnTo>
                  <a:lnTo>
                    <a:pt x="413541" y="74644"/>
                  </a:lnTo>
                  <a:lnTo>
                    <a:pt x="421417" y="70251"/>
                  </a:lnTo>
                  <a:lnTo>
                    <a:pt x="429978" y="67535"/>
                  </a:lnTo>
                  <a:lnTo>
                    <a:pt x="429667" y="67535"/>
                  </a:lnTo>
                  <a:lnTo>
                    <a:pt x="438752" y="66605"/>
                  </a:lnTo>
                  <a:lnTo>
                    <a:pt x="484632" y="66605"/>
                  </a:lnTo>
                  <a:lnTo>
                    <a:pt x="483788" y="65402"/>
                  </a:lnTo>
                  <a:lnTo>
                    <a:pt x="462923" y="52186"/>
                  </a:lnTo>
                  <a:lnTo>
                    <a:pt x="438627" y="4776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0541835" y="2584403"/>
              <a:ext cx="640715" cy="706755"/>
            </a:xfrm>
            <a:custGeom>
              <a:avLst/>
              <a:gdLst/>
              <a:ahLst/>
              <a:cxnLst/>
              <a:rect l="l" t="t" r="r" b="b"/>
              <a:pathLst>
                <a:path w="640715" h="706754">
                  <a:moveTo>
                    <a:pt x="486571" y="160172"/>
                  </a:moveTo>
                  <a:lnTo>
                    <a:pt x="498073" y="144626"/>
                  </a:lnTo>
                  <a:lnTo>
                    <a:pt x="504265" y="126743"/>
                  </a:lnTo>
                  <a:lnTo>
                    <a:pt x="504906" y="107829"/>
                  </a:lnTo>
                  <a:lnTo>
                    <a:pt x="499754" y="89186"/>
                  </a:lnTo>
                  <a:lnTo>
                    <a:pt x="498491" y="86359"/>
                  </a:lnTo>
                  <a:lnTo>
                    <a:pt x="483788" y="65417"/>
                  </a:lnTo>
                  <a:lnTo>
                    <a:pt x="462923" y="52202"/>
                  </a:lnTo>
                  <a:lnTo>
                    <a:pt x="438627" y="47780"/>
                  </a:lnTo>
                  <a:lnTo>
                    <a:pt x="413630" y="53218"/>
                  </a:lnTo>
                  <a:lnTo>
                    <a:pt x="405924" y="56594"/>
                  </a:lnTo>
                  <a:lnTo>
                    <a:pt x="398948" y="61454"/>
                  </a:lnTo>
                  <a:lnTo>
                    <a:pt x="393109" y="67515"/>
                  </a:lnTo>
                  <a:lnTo>
                    <a:pt x="384768" y="76184"/>
                  </a:lnTo>
                  <a:lnTo>
                    <a:pt x="384428" y="50652"/>
                  </a:lnTo>
                  <a:lnTo>
                    <a:pt x="357133" y="10699"/>
                  </a:lnTo>
                  <a:lnTo>
                    <a:pt x="318693" y="0"/>
                  </a:lnTo>
                  <a:lnTo>
                    <a:pt x="293636" y="4895"/>
                  </a:lnTo>
                  <a:lnTo>
                    <a:pt x="273114" y="18560"/>
                  </a:lnTo>
                  <a:lnTo>
                    <a:pt x="259211" y="38930"/>
                  </a:lnTo>
                  <a:lnTo>
                    <a:pt x="254008" y="63943"/>
                  </a:lnTo>
                  <a:lnTo>
                    <a:pt x="253969" y="70499"/>
                  </a:lnTo>
                  <a:lnTo>
                    <a:pt x="254926" y="77024"/>
                  </a:lnTo>
                  <a:lnTo>
                    <a:pt x="256857" y="83289"/>
                  </a:lnTo>
                  <a:lnTo>
                    <a:pt x="241665" y="67500"/>
                  </a:lnTo>
                  <a:lnTo>
                    <a:pt x="220616" y="52947"/>
                  </a:lnTo>
                  <a:lnTo>
                    <a:pt x="196466" y="47779"/>
                  </a:lnTo>
                  <a:lnTo>
                    <a:pt x="172142" y="52050"/>
                  </a:lnTo>
                  <a:lnTo>
                    <a:pt x="150573" y="65812"/>
                  </a:lnTo>
                  <a:lnTo>
                    <a:pt x="144515" y="71661"/>
                  </a:lnTo>
                  <a:lnTo>
                    <a:pt x="139658" y="78633"/>
                  </a:lnTo>
                  <a:lnTo>
                    <a:pt x="136275" y="86344"/>
                  </a:lnTo>
                  <a:lnTo>
                    <a:pt x="135020" y="89170"/>
                  </a:lnTo>
                  <a:lnTo>
                    <a:pt x="129925" y="107801"/>
                  </a:lnTo>
                  <a:lnTo>
                    <a:pt x="130562" y="126697"/>
                  </a:lnTo>
                  <a:lnTo>
                    <a:pt x="136694" y="144580"/>
                  </a:lnTo>
                  <a:lnTo>
                    <a:pt x="148086" y="160172"/>
                  </a:lnTo>
                  <a:lnTo>
                    <a:pt x="0" y="160172"/>
                  </a:lnTo>
                  <a:lnTo>
                    <a:pt x="0" y="706644"/>
                  </a:lnTo>
                  <a:lnTo>
                    <a:pt x="640339" y="706644"/>
                  </a:lnTo>
                  <a:lnTo>
                    <a:pt x="640338" y="160172"/>
                  </a:lnTo>
                  <a:lnTo>
                    <a:pt x="486571" y="160172"/>
                  </a:lnTo>
                  <a:close/>
                </a:path>
                <a:path w="640715" h="706754">
                  <a:moveTo>
                    <a:pt x="621505" y="358033"/>
                  </a:moveTo>
                  <a:lnTo>
                    <a:pt x="357836" y="358033"/>
                  </a:lnTo>
                  <a:lnTo>
                    <a:pt x="357836" y="179016"/>
                  </a:lnTo>
                  <a:lnTo>
                    <a:pt x="621505" y="179016"/>
                  </a:lnTo>
                  <a:lnTo>
                    <a:pt x="621505" y="358033"/>
                  </a:lnTo>
                  <a:close/>
                </a:path>
                <a:path w="640715" h="706754">
                  <a:moveTo>
                    <a:pt x="282502" y="414564"/>
                  </a:moveTo>
                  <a:lnTo>
                    <a:pt x="18833" y="414564"/>
                  </a:lnTo>
                  <a:lnTo>
                    <a:pt x="18833" y="376876"/>
                  </a:lnTo>
                  <a:lnTo>
                    <a:pt x="282502" y="376877"/>
                  </a:lnTo>
                  <a:lnTo>
                    <a:pt x="282502" y="414564"/>
                  </a:lnTo>
                  <a:close/>
                </a:path>
                <a:path w="640715" h="706754">
                  <a:moveTo>
                    <a:pt x="301335" y="179016"/>
                  </a:moveTo>
                  <a:lnTo>
                    <a:pt x="339002" y="179016"/>
                  </a:lnTo>
                  <a:lnTo>
                    <a:pt x="339003" y="687800"/>
                  </a:lnTo>
                  <a:lnTo>
                    <a:pt x="301336" y="687800"/>
                  </a:lnTo>
                  <a:lnTo>
                    <a:pt x="301335" y="179016"/>
                  </a:lnTo>
                  <a:close/>
                </a:path>
                <a:path w="640715" h="706754">
                  <a:moveTo>
                    <a:pt x="357836" y="376877"/>
                  </a:moveTo>
                  <a:lnTo>
                    <a:pt x="621505" y="376877"/>
                  </a:lnTo>
                  <a:lnTo>
                    <a:pt x="621505" y="414564"/>
                  </a:lnTo>
                  <a:lnTo>
                    <a:pt x="357836" y="414564"/>
                  </a:lnTo>
                  <a:lnTo>
                    <a:pt x="357836" y="376877"/>
                  </a:lnTo>
                  <a:close/>
                </a:path>
              </a:pathLst>
            </a:custGeom>
            <a:ln w="1098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84836" y="2597753"/>
              <a:ext cx="348843" cy="152318"/>
            </a:xfrm>
            <a:prstGeom prst="rect">
              <a:avLst/>
            </a:prstGeom>
          </p:spPr>
        </p:pic>
        <p:sp>
          <p:nvSpPr>
            <p:cNvPr id="78" name="object 78" descr=""/>
            <p:cNvSpPr/>
            <p:nvPr/>
          </p:nvSpPr>
          <p:spPr>
            <a:xfrm>
              <a:off x="10560669" y="2763420"/>
              <a:ext cx="603250" cy="509270"/>
            </a:xfrm>
            <a:custGeom>
              <a:avLst/>
              <a:gdLst/>
              <a:ahLst/>
              <a:cxnLst/>
              <a:rect l="l" t="t" r="r" b="b"/>
              <a:pathLst>
                <a:path w="603250" h="509270">
                  <a:moveTo>
                    <a:pt x="263668" y="0"/>
                  </a:moveTo>
                  <a:lnTo>
                    <a:pt x="263669" y="179016"/>
                  </a:lnTo>
                  <a:lnTo>
                    <a:pt x="0" y="179016"/>
                  </a:lnTo>
                  <a:lnTo>
                    <a:pt x="0" y="0"/>
                  </a:lnTo>
                  <a:lnTo>
                    <a:pt x="263668" y="0"/>
                  </a:lnTo>
                  <a:close/>
                </a:path>
                <a:path w="603250" h="509270">
                  <a:moveTo>
                    <a:pt x="0" y="254392"/>
                  </a:moveTo>
                  <a:lnTo>
                    <a:pt x="263669" y="254392"/>
                  </a:lnTo>
                  <a:lnTo>
                    <a:pt x="263669" y="508784"/>
                  </a:lnTo>
                  <a:lnTo>
                    <a:pt x="0" y="508784"/>
                  </a:lnTo>
                  <a:lnTo>
                    <a:pt x="0" y="254392"/>
                  </a:lnTo>
                  <a:close/>
                </a:path>
                <a:path w="603250" h="509270">
                  <a:moveTo>
                    <a:pt x="339003" y="508784"/>
                  </a:moveTo>
                  <a:lnTo>
                    <a:pt x="339003" y="254392"/>
                  </a:lnTo>
                  <a:lnTo>
                    <a:pt x="602671" y="254392"/>
                  </a:lnTo>
                  <a:lnTo>
                    <a:pt x="602672" y="508784"/>
                  </a:lnTo>
                  <a:lnTo>
                    <a:pt x="339003" y="508784"/>
                  </a:lnTo>
                  <a:close/>
                </a:path>
              </a:pathLst>
            </a:custGeom>
            <a:ln w="1098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9" name="object 79" descr=""/>
          <p:cNvGrpSpPr/>
          <p:nvPr/>
        </p:nvGrpSpPr>
        <p:grpSpPr>
          <a:xfrm>
            <a:off x="3105002" y="1600846"/>
            <a:ext cx="840105" cy="619125"/>
            <a:chOff x="3105002" y="1600846"/>
            <a:chExt cx="840105" cy="619125"/>
          </a:xfrm>
        </p:grpSpPr>
        <p:sp>
          <p:nvSpPr>
            <p:cNvPr id="80" name="object 80" descr=""/>
            <p:cNvSpPr/>
            <p:nvPr/>
          </p:nvSpPr>
          <p:spPr>
            <a:xfrm>
              <a:off x="3355333" y="1711255"/>
              <a:ext cx="509905" cy="97790"/>
            </a:xfrm>
            <a:custGeom>
              <a:avLst/>
              <a:gdLst/>
              <a:ahLst/>
              <a:cxnLst/>
              <a:rect l="l" t="t" r="r" b="b"/>
              <a:pathLst>
                <a:path w="509904" h="97789">
                  <a:moveTo>
                    <a:pt x="490612" y="0"/>
                  </a:moveTo>
                  <a:lnTo>
                    <a:pt x="0" y="97760"/>
                  </a:lnTo>
                  <a:lnTo>
                    <a:pt x="95681" y="97760"/>
                  </a:lnTo>
                  <a:lnTo>
                    <a:pt x="475749" y="22157"/>
                  </a:lnTo>
                  <a:lnTo>
                    <a:pt x="490612" y="97752"/>
                  </a:lnTo>
                  <a:lnTo>
                    <a:pt x="509838" y="97752"/>
                  </a:lnTo>
                  <a:lnTo>
                    <a:pt x="4906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3354815" y="1711255"/>
              <a:ext cx="510540" cy="97790"/>
            </a:xfrm>
            <a:custGeom>
              <a:avLst/>
              <a:gdLst/>
              <a:ahLst/>
              <a:cxnLst/>
              <a:rect l="l" t="t" r="r" b="b"/>
              <a:pathLst>
                <a:path w="510539" h="97789">
                  <a:moveTo>
                    <a:pt x="476267" y="22157"/>
                  </a:moveTo>
                  <a:lnTo>
                    <a:pt x="491130" y="97752"/>
                  </a:lnTo>
                  <a:lnTo>
                    <a:pt x="510356" y="97752"/>
                  </a:lnTo>
                  <a:lnTo>
                    <a:pt x="491130" y="0"/>
                  </a:lnTo>
                  <a:lnTo>
                    <a:pt x="517" y="97579"/>
                  </a:lnTo>
                  <a:lnTo>
                    <a:pt x="0" y="97689"/>
                  </a:lnTo>
                  <a:lnTo>
                    <a:pt x="517" y="97760"/>
                  </a:lnTo>
                  <a:lnTo>
                    <a:pt x="96199" y="97760"/>
                  </a:lnTo>
                  <a:lnTo>
                    <a:pt x="476267" y="22157"/>
                  </a:lnTo>
                  <a:close/>
                </a:path>
              </a:pathLst>
            </a:custGeom>
            <a:ln w="109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3234877" y="1606342"/>
              <a:ext cx="532130" cy="203200"/>
            </a:xfrm>
            <a:custGeom>
              <a:avLst/>
              <a:gdLst/>
              <a:ahLst/>
              <a:cxnLst/>
              <a:rect l="l" t="t" r="r" b="b"/>
              <a:pathLst>
                <a:path w="532129" h="203200">
                  <a:moveTo>
                    <a:pt x="494944" y="0"/>
                  </a:moveTo>
                  <a:lnTo>
                    <a:pt x="0" y="202492"/>
                  </a:lnTo>
                  <a:lnTo>
                    <a:pt x="49280" y="202673"/>
                  </a:lnTo>
                  <a:lnTo>
                    <a:pt x="484460" y="24654"/>
                  </a:lnTo>
                  <a:lnTo>
                    <a:pt x="512835" y="95632"/>
                  </a:lnTo>
                  <a:lnTo>
                    <a:pt x="531669" y="91863"/>
                  </a:lnTo>
                  <a:lnTo>
                    <a:pt x="4949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3234626" y="1606342"/>
              <a:ext cx="532130" cy="203200"/>
            </a:xfrm>
            <a:custGeom>
              <a:avLst/>
              <a:gdLst/>
              <a:ahLst/>
              <a:cxnLst/>
              <a:rect l="l" t="t" r="r" b="b"/>
              <a:pathLst>
                <a:path w="532129" h="203200">
                  <a:moveTo>
                    <a:pt x="484711" y="24654"/>
                  </a:moveTo>
                  <a:lnTo>
                    <a:pt x="513087" y="95632"/>
                  </a:lnTo>
                  <a:lnTo>
                    <a:pt x="531920" y="91863"/>
                  </a:lnTo>
                  <a:lnTo>
                    <a:pt x="495195" y="0"/>
                  </a:lnTo>
                  <a:lnTo>
                    <a:pt x="251" y="202492"/>
                  </a:lnTo>
                  <a:lnTo>
                    <a:pt x="0" y="202602"/>
                  </a:lnTo>
                  <a:lnTo>
                    <a:pt x="251" y="202673"/>
                  </a:lnTo>
                  <a:lnTo>
                    <a:pt x="49532" y="202673"/>
                  </a:lnTo>
                  <a:lnTo>
                    <a:pt x="484711" y="24654"/>
                  </a:lnTo>
                  <a:close/>
                </a:path>
              </a:pathLst>
            </a:custGeom>
            <a:ln w="10991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3110496" y="1837042"/>
              <a:ext cx="829310" cy="377825"/>
            </a:xfrm>
            <a:custGeom>
              <a:avLst/>
              <a:gdLst/>
              <a:ahLst/>
              <a:cxnLst/>
              <a:rect l="l" t="t" r="r" b="b"/>
              <a:pathLst>
                <a:path w="829310" h="377825">
                  <a:moveTo>
                    <a:pt x="828751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358241"/>
                  </a:lnTo>
                  <a:lnTo>
                    <a:pt x="0" y="377291"/>
                  </a:lnTo>
                  <a:lnTo>
                    <a:pt x="828751" y="377291"/>
                  </a:lnTo>
                  <a:lnTo>
                    <a:pt x="828751" y="358267"/>
                  </a:lnTo>
                  <a:lnTo>
                    <a:pt x="828751" y="19075"/>
                  </a:lnTo>
                  <a:lnTo>
                    <a:pt x="809917" y="19075"/>
                  </a:lnTo>
                  <a:lnTo>
                    <a:pt x="809917" y="358241"/>
                  </a:lnTo>
                  <a:lnTo>
                    <a:pt x="18834" y="358241"/>
                  </a:lnTo>
                  <a:lnTo>
                    <a:pt x="18834" y="19050"/>
                  </a:lnTo>
                  <a:lnTo>
                    <a:pt x="828751" y="19050"/>
                  </a:lnTo>
                  <a:lnTo>
                    <a:pt x="82875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3110497" y="1837273"/>
              <a:ext cx="829310" cy="377190"/>
            </a:xfrm>
            <a:custGeom>
              <a:avLst/>
              <a:gdLst/>
              <a:ahLst/>
              <a:cxnLst/>
              <a:rect l="l" t="t" r="r" b="b"/>
              <a:pathLst>
                <a:path w="829310" h="377189">
                  <a:moveTo>
                    <a:pt x="828752" y="0"/>
                  </a:moveTo>
                  <a:lnTo>
                    <a:pt x="0" y="0"/>
                  </a:lnTo>
                  <a:lnTo>
                    <a:pt x="0" y="376877"/>
                  </a:lnTo>
                  <a:lnTo>
                    <a:pt x="828752" y="376877"/>
                  </a:lnTo>
                  <a:lnTo>
                    <a:pt x="828752" y="0"/>
                  </a:lnTo>
                  <a:close/>
                </a:path>
                <a:path w="829310" h="377189">
                  <a:moveTo>
                    <a:pt x="809918" y="358033"/>
                  </a:moveTo>
                  <a:lnTo>
                    <a:pt x="18833" y="358033"/>
                  </a:lnTo>
                  <a:lnTo>
                    <a:pt x="18833" y="18843"/>
                  </a:lnTo>
                  <a:lnTo>
                    <a:pt x="809918" y="18844"/>
                  </a:lnTo>
                  <a:lnTo>
                    <a:pt x="809918" y="358033"/>
                  </a:lnTo>
                  <a:close/>
                </a:path>
              </a:pathLst>
            </a:custGeom>
            <a:ln w="1098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51594" y="1935420"/>
              <a:ext cx="146589" cy="180583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45791" y="1982822"/>
              <a:ext cx="87304" cy="85815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17186" y="1982813"/>
              <a:ext cx="86323" cy="86112"/>
            </a:xfrm>
            <a:prstGeom prst="rect">
              <a:avLst/>
            </a:prstGeom>
          </p:spPr>
        </p:pic>
        <p:sp>
          <p:nvSpPr>
            <p:cNvPr id="89" name="object 89" descr=""/>
            <p:cNvSpPr/>
            <p:nvPr/>
          </p:nvSpPr>
          <p:spPr>
            <a:xfrm>
              <a:off x="3166998" y="1893805"/>
              <a:ext cx="716280" cy="264160"/>
            </a:xfrm>
            <a:custGeom>
              <a:avLst/>
              <a:gdLst/>
              <a:ahLst/>
              <a:cxnLst/>
              <a:rect l="l" t="t" r="r" b="b"/>
              <a:pathLst>
                <a:path w="716279" h="264160">
                  <a:moveTo>
                    <a:pt x="687500" y="0"/>
                  </a:moveTo>
                  <a:lnTo>
                    <a:pt x="37666" y="0"/>
                  </a:lnTo>
                  <a:lnTo>
                    <a:pt x="0" y="37687"/>
                  </a:lnTo>
                  <a:lnTo>
                    <a:pt x="0" y="226126"/>
                  </a:lnTo>
                  <a:lnTo>
                    <a:pt x="37667" y="263813"/>
                  </a:lnTo>
                  <a:lnTo>
                    <a:pt x="687501" y="263814"/>
                  </a:lnTo>
                  <a:lnTo>
                    <a:pt x="706334" y="244970"/>
                  </a:lnTo>
                  <a:lnTo>
                    <a:pt x="45482" y="244970"/>
                  </a:lnTo>
                  <a:lnTo>
                    <a:pt x="18833" y="218345"/>
                  </a:lnTo>
                  <a:lnTo>
                    <a:pt x="18833" y="45507"/>
                  </a:lnTo>
                  <a:lnTo>
                    <a:pt x="45482" y="18843"/>
                  </a:lnTo>
                  <a:lnTo>
                    <a:pt x="706334" y="18844"/>
                  </a:lnTo>
                  <a:lnTo>
                    <a:pt x="687500" y="0"/>
                  </a:lnTo>
                  <a:close/>
                </a:path>
                <a:path w="716279" h="264160">
                  <a:moveTo>
                    <a:pt x="706334" y="18844"/>
                  </a:moveTo>
                  <a:lnTo>
                    <a:pt x="679732" y="18844"/>
                  </a:lnTo>
                  <a:lnTo>
                    <a:pt x="696917" y="36070"/>
                  </a:lnTo>
                  <a:lnTo>
                    <a:pt x="696917" y="227767"/>
                  </a:lnTo>
                  <a:lnTo>
                    <a:pt x="679732" y="244970"/>
                  </a:lnTo>
                  <a:lnTo>
                    <a:pt x="706334" y="244970"/>
                  </a:lnTo>
                  <a:lnTo>
                    <a:pt x="715751" y="235548"/>
                  </a:lnTo>
                  <a:lnTo>
                    <a:pt x="715751" y="28266"/>
                  </a:lnTo>
                  <a:lnTo>
                    <a:pt x="706334" y="1884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3166998" y="1893805"/>
              <a:ext cx="716280" cy="264160"/>
            </a:xfrm>
            <a:custGeom>
              <a:avLst/>
              <a:gdLst/>
              <a:ahLst/>
              <a:cxnLst/>
              <a:rect l="l" t="t" r="r" b="b"/>
              <a:pathLst>
                <a:path w="716279" h="264160">
                  <a:moveTo>
                    <a:pt x="687501" y="263814"/>
                  </a:moveTo>
                  <a:lnTo>
                    <a:pt x="715751" y="235548"/>
                  </a:lnTo>
                  <a:lnTo>
                    <a:pt x="715751" y="28266"/>
                  </a:lnTo>
                  <a:lnTo>
                    <a:pt x="687500" y="0"/>
                  </a:lnTo>
                  <a:lnTo>
                    <a:pt x="37666" y="0"/>
                  </a:lnTo>
                  <a:lnTo>
                    <a:pt x="0" y="37687"/>
                  </a:lnTo>
                  <a:lnTo>
                    <a:pt x="0" y="226126"/>
                  </a:lnTo>
                  <a:lnTo>
                    <a:pt x="37667" y="263813"/>
                  </a:lnTo>
                  <a:lnTo>
                    <a:pt x="687501" y="263814"/>
                  </a:lnTo>
                  <a:close/>
                </a:path>
                <a:path w="716279" h="264160">
                  <a:moveTo>
                    <a:pt x="18833" y="45507"/>
                  </a:moveTo>
                  <a:lnTo>
                    <a:pt x="45482" y="18843"/>
                  </a:lnTo>
                  <a:lnTo>
                    <a:pt x="679732" y="18844"/>
                  </a:lnTo>
                  <a:lnTo>
                    <a:pt x="696917" y="36070"/>
                  </a:lnTo>
                  <a:lnTo>
                    <a:pt x="696917" y="227767"/>
                  </a:lnTo>
                  <a:lnTo>
                    <a:pt x="679732" y="244970"/>
                  </a:lnTo>
                  <a:lnTo>
                    <a:pt x="45482" y="244970"/>
                  </a:lnTo>
                  <a:lnTo>
                    <a:pt x="18833" y="218345"/>
                  </a:lnTo>
                  <a:lnTo>
                    <a:pt x="18833" y="45507"/>
                  </a:lnTo>
                  <a:close/>
                </a:path>
              </a:pathLst>
            </a:custGeom>
            <a:ln w="1098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1" name="object 91" descr=""/>
          <p:cNvGrpSpPr/>
          <p:nvPr/>
        </p:nvGrpSpPr>
        <p:grpSpPr>
          <a:xfrm>
            <a:off x="5115742" y="1531110"/>
            <a:ext cx="764540" cy="680085"/>
            <a:chOff x="5115742" y="1531110"/>
            <a:chExt cx="764540" cy="680085"/>
          </a:xfrm>
        </p:grpSpPr>
        <p:sp>
          <p:nvSpPr>
            <p:cNvPr id="92" name="object 92" descr=""/>
            <p:cNvSpPr/>
            <p:nvPr/>
          </p:nvSpPr>
          <p:spPr>
            <a:xfrm>
              <a:off x="5121237" y="1536605"/>
              <a:ext cx="753745" cy="669290"/>
            </a:xfrm>
            <a:custGeom>
              <a:avLst/>
              <a:gdLst/>
              <a:ahLst/>
              <a:cxnLst/>
              <a:rect l="l" t="t" r="r" b="b"/>
              <a:pathLst>
                <a:path w="753745" h="669289">
                  <a:moveTo>
                    <a:pt x="339002" y="0"/>
                  </a:moveTo>
                  <a:lnTo>
                    <a:pt x="131834" y="0"/>
                  </a:lnTo>
                  <a:lnTo>
                    <a:pt x="131834" y="141328"/>
                  </a:lnTo>
                  <a:lnTo>
                    <a:pt x="94167" y="141328"/>
                  </a:lnTo>
                  <a:lnTo>
                    <a:pt x="79505" y="144290"/>
                  </a:lnTo>
                  <a:lnTo>
                    <a:pt x="67532" y="152367"/>
                  </a:lnTo>
                  <a:lnTo>
                    <a:pt x="59460" y="164346"/>
                  </a:lnTo>
                  <a:lnTo>
                    <a:pt x="56500" y="179016"/>
                  </a:lnTo>
                  <a:lnTo>
                    <a:pt x="56500" y="292079"/>
                  </a:lnTo>
                  <a:lnTo>
                    <a:pt x="0" y="423986"/>
                  </a:lnTo>
                  <a:lnTo>
                    <a:pt x="0" y="668956"/>
                  </a:lnTo>
                  <a:lnTo>
                    <a:pt x="753339" y="668957"/>
                  </a:lnTo>
                  <a:lnTo>
                    <a:pt x="753339" y="650113"/>
                  </a:lnTo>
                  <a:lnTo>
                    <a:pt x="18833" y="650112"/>
                  </a:lnTo>
                  <a:lnTo>
                    <a:pt x="18833" y="508784"/>
                  </a:lnTo>
                  <a:lnTo>
                    <a:pt x="753339" y="508784"/>
                  </a:lnTo>
                  <a:lnTo>
                    <a:pt x="753339" y="489940"/>
                  </a:lnTo>
                  <a:lnTo>
                    <a:pt x="18833" y="489940"/>
                  </a:lnTo>
                  <a:lnTo>
                    <a:pt x="18833" y="427857"/>
                  </a:lnTo>
                  <a:lnTo>
                    <a:pt x="75333" y="295950"/>
                  </a:lnTo>
                  <a:lnTo>
                    <a:pt x="75333" y="179016"/>
                  </a:lnTo>
                  <a:lnTo>
                    <a:pt x="76813" y="171683"/>
                  </a:lnTo>
                  <a:lnTo>
                    <a:pt x="80848" y="165693"/>
                  </a:lnTo>
                  <a:lnTo>
                    <a:pt x="86834" y="161654"/>
                  </a:lnTo>
                  <a:lnTo>
                    <a:pt x="94167" y="160172"/>
                  </a:lnTo>
                  <a:lnTo>
                    <a:pt x="150667" y="160172"/>
                  </a:lnTo>
                  <a:lnTo>
                    <a:pt x="150667" y="18843"/>
                  </a:lnTo>
                  <a:lnTo>
                    <a:pt x="339002" y="18843"/>
                  </a:lnTo>
                  <a:lnTo>
                    <a:pt x="339002" y="0"/>
                  </a:lnTo>
                  <a:close/>
                </a:path>
                <a:path w="753745" h="669289">
                  <a:moveTo>
                    <a:pt x="753339" y="508784"/>
                  </a:moveTo>
                  <a:lnTo>
                    <a:pt x="734506" y="508784"/>
                  </a:lnTo>
                  <a:lnTo>
                    <a:pt x="734506" y="650113"/>
                  </a:lnTo>
                  <a:lnTo>
                    <a:pt x="753339" y="650113"/>
                  </a:lnTo>
                  <a:lnTo>
                    <a:pt x="753339" y="508784"/>
                  </a:lnTo>
                  <a:close/>
                </a:path>
                <a:path w="753745" h="669289">
                  <a:moveTo>
                    <a:pt x="691066" y="160172"/>
                  </a:moveTo>
                  <a:lnTo>
                    <a:pt x="659172" y="160172"/>
                  </a:lnTo>
                  <a:lnTo>
                    <a:pt x="666504" y="161654"/>
                  </a:lnTo>
                  <a:lnTo>
                    <a:pt x="672490" y="165693"/>
                  </a:lnTo>
                  <a:lnTo>
                    <a:pt x="676526" y="171683"/>
                  </a:lnTo>
                  <a:lnTo>
                    <a:pt x="678005" y="179016"/>
                  </a:lnTo>
                  <a:lnTo>
                    <a:pt x="678005" y="295950"/>
                  </a:lnTo>
                  <a:lnTo>
                    <a:pt x="734506" y="427857"/>
                  </a:lnTo>
                  <a:lnTo>
                    <a:pt x="734506" y="489940"/>
                  </a:lnTo>
                  <a:lnTo>
                    <a:pt x="753339" y="489940"/>
                  </a:lnTo>
                  <a:lnTo>
                    <a:pt x="753339" y="423986"/>
                  </a:lnTo>
                  <a:lnTo>
                    <a:pt x="696839" y="292079"/>
                  </a:lnTo>
                  <a:lnTo>
                    <a:pt x="696839" y="179016"/>
                  </a:lnTo>
                  <a:lnTo>
                    <a:pt x="693879" y="164346"/>
                  </a:lnTo>
                  <a:lnTo>
                    <a:pt x="691066" y="160172"/>
                  </a:lnTo>
                  <a:close/>
                </a:path>
                <a:path w="753745" h="669289">
                  <a:moveTo>
                    <a:pt x="150667" y="160172"/>
                  </a:moveTo>
                  <a:lnTo>
                    <a:pt x="131834" y="160172"/>
                  </a:lnTo>
                  <a:lnTo>
                    <a:pt x="131834" y="301501"/>
                  </a:lnTo>
                  <a:lnTo>
                    <a:pt x="339002" y="301501"/>
                  </a:lnTo>
                  <a:lnTo>
                    <a:pt x="339002" y="282657"/>
                  </a:lnTo>
                  <a:lnTo>
                    <a:pt x="150667" y="282657"/>
                  </a:lnTo>
                  <a:lnTo>
                    <a:pt x="150667" y="160172"/>
                  </a:lnTo>
                  <a:close/>
                </a:path>
                <a:path w="753745" h="669289">
                  <a:moveTo>
                    <a:pt x="339002" y="18843"/>
                  </a:moveTo>
                  <a:lnTo>
                    <a:pt x="320169" y="18843"/>
                  </a:lnTo>
                  <a:lnTo>
                    <a:pt x="320169" y="282657"/>
                  </a:lnTo>
                  <a:lnTo>
                    <a:pt x="339002" y="282657"/>
                  </a:lnTo>
                  <a:lnTo>
                    <a:pt x="339002" y="160172"/>
                  </a:lnTo>
                  <a:lnTo>
                    <a:pt x="691066" y="160172"/>
                  </a:lnTo>
                  <a:lnTo>
                    <a:pt x="685806" y="152367"/>
                  </a:lnTo>
                  <a:lnTo>
                    <a:pt x="673833" y="144290"/>
                  </a:lnTo>
                  <a:lnTo>
                    <a:pt x="659172" y="141329"/>
                  </a:lnTo>
                  <a:lnTo>
                    <a:pt x="339002" y="141328"/>
                  </a:lnTo>
                  <a:lnTo>
                    <a:pt x="339002" y="18843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5121237" y="1536605"/>
              <a:ext cx="753745" cy="669290"/>
            </a:xfrm>
            <a:custGeom>
              <a:avLst/>
              <a:gdLst/>
              <a:ahLst/>
              <a:cxnLst/>
              <a:rect l="l" t="t" r="r" b="b"/>
              <a:pathLst>
                <a:path w="753745" h="669289">
                  <a:moveTo>
                    <a:pt x="696839" y="179016"/>
                  </a:moveTo>
                  <a:lnTo>
                    <a:pt x="673833" y="144290"/>
                  </a:lnTo>
                  <a:lnTo>
                    <a:pt x="339002" y="141328"/>
                  </a:lnTo>
                  <a:lnTo>
                    <a:pt x="339002" y="0"/>
                  </a:lnTo>
                  <a:lnTo>
                    <a:pt x="131834" y="0"/>
                  </a:lnTo>
                  <a:lnTo>
                    <a:pt x="131834" y="141328"/>
                  </a:lnTo>
                  <a:lnTo>
                    <a:pt x="94167" y="141328"/>
                  </a:lnTo>
                  <a:lnTo>
                    <a:pt x="79505" y="144290"/>
                  </a:lnTo>
                  <a:lnTo>
                    <a:pt x="67532" y="152367"/>
                  </a:lnTo>
                  <a:lnTo>
                    <a:pt x="59460" y="164346"/>
                  </a:lnTo>
                  <a:lnTo>
                    <a:pt x="56500" y="179016"/>
                  </a:lnTo>
                  <a:lnTo>
                    <a:pt x="56500" y="292079"/>
                  </a:lnTo>
                  <a:lnTo>
                    <a:pt x="0" y="423986"/>
                  </a:lnTo>
                  <a:lnTo>
                    <a:pt x="0" y="668956"/>
                  </a:lnTo>
                  <a:lnTo>
                    <a:pt x="753339" y="668957"/>
                  </a:lnTo>
                  <a:lnTo>
                    <a:pt x="753339" y="423986"/>
                  </a:lnTo>
                  <a:lnTo>
                    <a:pt x="696839" y="292079"/>
                  </a:lnTo>
                  <a:lnTo>
                    <a:pt x="696839" y="179016"/>
                  </a:lnTo>
                  <a:close/>
                </a:path>
                <a:path w="753745" h="669289">
                  <a:moveTo>
                    <a:pt x="150667" y="18843"/>
                  </a:moveTo>
                  <a:lnTo>
                    <a:pt x="320169" y="18843"/>
                  </a:lnTo>
                  <a:lnTo>
                    <a:pt x="320169" y="282657"/>
                  </a:lnTo>
                  <a:lnTo>
                    <a:pt x="150667" y="282657"/>
                  </a:lnTo>
                  <a:lnTo>
                    <a:pt x="150667" y="18843"/>
                  </a:lnTo>
                  <a:close/>
                </a:path>
                <a:path w="753745" h="669289">
                  <a:moveTo>
                    <a:pt x="734506" y="650113"/>
                  </a:moveTo>
                  <a:lnTo>
                    <a:pt x="18833" y="650112"/>
                  </a:lnTo>
                  <a:lnTo>
                    <a:pt x="18833" y="508784"/>
                  </a:lnTo>
                  <a:lnTo>
                    <a:pt x="734506" y="508784"/>
                  </a:lnTo>
                  <a:lnTo>
                    <a:pt x="734506" y="650113"/>
                  </a:lnTo>
                  <a:close/>
                </a:path>
                <a:path w="753745" h="669289">
                  <a:moveTo>
                    <a:pt x="734506" y="427857"/>
                  </a:moveTo>
                  <a:lnTo>
                    <a:pt x="734506" y="489940"/>
                  </a:lnTo>
                  <a:lnTo>
                    <a:pt x="18833" y="489940"/>
                  </a:lnTo>
                  <a:lnTo>
                    <a:pt x="18833" y="427857"/>
                  </a:lnTo>
                  <a:lnTo>
                    <a:pt x="73811" y="299507"/>
                  </a:lnTo>
                  <a:lnTo>
                    <a:pt x="75333" y="295950"/>
                  </a:lnTo>
                  <a:lnTo>
                    <a:pt x="75333" y="179016"/>
                  </a:lnTo>
                  <a:lnTo>
                    <a:pt x="94167" y="160172"/>
                  </a:lnTo>
                  <a:lnTo>
                    <a:pt x="131834" y="160172"/>
                  </a:lnTo>
                  <a:lnTo>
                    <a:pt x="131834" y="301501"/>
                  </a:lnTo>
                  <a:lnTo>
                    <a:pt x="339002" y="301501"/>
                  </a:lnTo>
                  <a:lnTo>
                    <a:pt x="339002" y="160172"/>
                  </a:lnTo>
                  <a:lnTo>
                    <a:pt x="659172" y="160172"/>
                  </a:lnTo>
                  <a:lnTo>
                    <a:pt x="666504" y="161654"/>
                  </a:lnTo>
                  <a:lnTo>
                    <a:pt x="672490" y="165693"/>
                  </a:lnTo>
                  <a:lnTo>
                    <a:pt x="676526" y="171683"/>
                  </a:lnTo>
                  <a:lnTo>
                    <a:pt x="678005" y="179016"/>
                  </a:lnTo>
                  <a:lnTo>
                    <a:pt x="678005" y="295950"/>
                  </a:lnTo>
                  <a:lnTo>
                    <a:pt x="679528" y="299507"/>
                  </a:lnTo>
                  <a:lnTo>
                    <a:pt x="734506" y="427857"/>
                  </a:lnTo>
                  <a:close/>
                </a:path>
              </a:pathLst>
            </a:custGeom>
            <a:ln w="1098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5309571" y="1611981"/>
              <a:ext cx="94615" cy="19050"/>
            </a:xfrm>
            <a:custGeom>
              <a:avLst/>
              <a:gdLst/>
              <a:ahLst/>
              <a:cxnLst/>
              <a:rect l="l" t="t" r="r" b="b"/>
              <a:pathLst>
                <a:path w="94614" h="19050">
                  <a:moveTo>
                    <a:pt x="94167" y="0"/>
                  </a:moveTo>
                  <a:lnTo>
                    <a:pt x="0" y="0"/>
                  </a:lnTo>
                  <a:lnTo>
                    <a:pt x="0" y="18843"/>
                  </a:lnTo>
                  <a:lnTo>
                    <a:pt x="94167" y="18843"/>
                  </a:lnTo>
                  <a:lnTo>
                    <a:pt x="9416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5309571" y="1611981"/>
              <a:ext cx="94615" cy="19050"/>
            </a:xfrm>
            <a:custGeom>
              <a:avLst/>
              <a:gdLst/>
              <a:ahLst/>
              <a:cxnLst/>
              <a:rect l="l" t="t" r="r" b="b"/>
              <a:pathLst>
                <a:path w="94614" h="19050">
                  <a:moveTo>
                    <a:pt x="0" y="18843"/>
                  </a:moveTo>
                  <a:lnTo>
                    <a:pt x="94167" y="18843"/>
                  </a:lnTo>
                  <a:lnTo>
                    <a:pt x="94167" y="0"/>
                  </a:lnTo>
                  <a:lnTo>
                    <a:pt x="0" y="0"/>
                  </a:lnTo>
                  <a:lnTo>
                    <a:pt x="0" y="18843"/>
                  </a:lnTo>
                  <a:close/>
                </a:path>
              </a:pathLst>
            </a:custGeom>
            <a:ln w="109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5309572" y="1677934"/>
              <a:ext cx="94615" cy="19050"/>
            </a:xfrm>
            <a:custGeom>
              <a:avLst/>
              <a:gdLst/>
              <a:ahLst/>
              <a:cxnLst/>
              <a:rect l="l" t="t" r="r" b="b"/>
              <a:pathLst>
                <a:path w="94614" h="19050">
                  <a:moveTo>
                    <a:pt x="94167" y="0"/>
                  </a:moveTo>
                  <a:lnTo>
                    <a:pt x="0" y="0"/>
                  </a:lnTo>
                  <a:lnTo>
                    <a:pt x="0" y="18843"/>
                  </a:lnTo>
                  <a:lnTo>
                    <a:pt x="94167" y="18843"/>
                  </a:lnTo>
                  <a:lnTo>
                    <a:pt x="9416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5309572" y="1677934"/>
              <a:ext cx="94615" cy="19050"/>
            </a:xfrm>
            <a:custGeom>
              <a:avLst/>
              <a:gdLst/>
              <a:ahLst/>
              <a:cxnLst/>
              <a:rect l="l" t="t" r="r" b="b"/>
              <a:pathLst>
                <a:path w="94614" h="19050">
                  <a:moveTo>
                    <a:pt x="0" y="18843"/>
                  </a:moveTo>
                  <a:lnTo>
                    <a:pt x="94167" y="18843"/>
                  </a:lnTo>
                  <a:lnTo>
                    <a:pt x="94167" y="0"/>
                  </a:lnTo>
                  <a:lnTo>
                    <a:pt x="0" y="0"/>
                  </a:lnTo>
                  <a:lnTo>
                    <a:pt x="0" y="18843"/>
                  </a:lnTo>
                  <a:close/>
                </a:path>
              </a:pathLst>
            </a:custGeom>
            <a:ln w="109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5309572" y="1743888"/>
              <a:ext cx="94615" cy="19050"/>
            </a:xfrm>
            <a:custGeom>
              <a:avLst/>
              <a:gdLst/>
              <a:ahLst/>
              <a:cxnLst/>
              <a:rect l="l" t="t" r="r" b="b"/>
              <a:pathLst>
                <a:path w="94614" h="19050">
                  <a:moveTo>
                    <a:pt x="94167" y="0"/>
                  </a:moveTo>
                  <a:lnTo>
                    <a:pt x="0" y="0"/>
                  </a:lnTo>
                  <a:lnTo>
                    <a:pt x="0" y="18843"/>
                  </a:lnTo>
                  <a:lnTo>
                    <a:pt x="94167" y="18843"/>
                  </a:lnTo>
                  <a:lnTo>
                    <a:pt x="9416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5309572" y="1743888"/>
              <a:ext cx="94615" cy="19050"/>
            </a:xfrm>
            <a:custGeom>
              <a:avLst/>
              <a:gdLst/>
              <a:ahLst/>
              <a:cxnLst/>
              <a:rect l="l" t="t" r="r" b="b"/>
              <a:pathLst>
                <a:path w="94614" h="19050">
                  <a:moveTo>
                    <a:pt x="0" y="18843"/>
                  </a:moveTo>
                  <a:lnTo>
                    <a:pt x="94167" y="18843"/>
                  </a:lnTo>
                  <a:lnTo>
                    <a:pt x="94167" y="0"/>
                  </a:lnTo>
                  <a:lnTo>
                    <a:pt x="0" y="0"/>
                  </a:lnTo>
                  <a:lnTo>
                    <a:pt x="0" y="18843"/>
                  </a:lnTo>
                  <a:close/>
                </a:path>
              </a:pathLst>
            </a:custGeom>
            <a:ln w="109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0" name="object 10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20661" y="1728970"/>
              <a:ext cx="246409" cy="114632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59453" y="2077582"/>
              <a:ext cx="76906" cy="76942"/>
            </a:xfrm>
            <a:prstGeom prst="rect">
              <a:avLst/>
            </a:prstGeom>
          </p:spPr>
        </p:pic>
      </p:grpSp>
      <p:grpSp>
        <p:nvGrpSpPr>
          <p:cNvPr id="102" name="object 102" descr=""/>
          <p:cNvGrpSpPr/>
          <p:nvPr/>
        </p:nvGrpSpPr>
        <p:grpSpPr>
          <a:xfrm>
            <a:off x="1058459" y="1938987"/>
            <a:ext cx="653415" cy="755650"/>
            <a:chOff x="1058459" y="1938987"/>
            <a:chExt cx="653415" cy="755650"/>
          </a:xfrm>
        </p:grpSpPr>
        <p:sp>
          <p:nvSpPr>
            <p:cNvPr id="103" name="object 103" descr=""/>
            <p:cNvSpPr/>
            <p:nvPr/>
          </p:nvSpPr>
          <p:spPr>
            <a:xfrm>
              <a:off x="1063953" y="1944481"/>
              <a:ext cx="642620" cy="744855"/>
            </a:xfrm>
            <a:custGeom>
              <a:avLst/>
              <a:gdLst/>
              <a:ahLst/>
              <a:cxnLst/>
              <a:rect l="l" t="t" r="r" b="b"/>
              <a:pathLst>
                <a:path w="642619" h="744855">
                  <a:moveTo>
                    <a:pt x="470837" y="678378"/>
                  </a:moveTo>
                  <a:lnTo>
                    <a:pt x="169501" y="678378"/>
                  </a:lnTo>
                  <a:lnTo>
                    <a:pt x="126148" y="707172"/>
                  </a:lnTo>
                  <a:lnTo>
                    <a:pt x="122417" y="725488"/>
                  </a:lnTo>
                  <a:lnTo>
                    <a:pt x="122417" y="744332"/>
                  </a:lnTo>
                  <a:lnTo>
                    <a:pt x="517921" y="744332"/>
                  </a:lnTo>
                  <a:lnTo>
                    <a:pt x="517921" y="725488"/>
                  </a:lnTo>
                  <a:lnTo>
                    <a:pt x="141251" y="725488"/>
                  </a:lnTo>
                  <a:lnTo>
                    <a:pt x="143498" y="714504"/>
                  </a:lnTo>
                  <a:lnTo>
                    <a:pt x="149555" y="705531"/>
                  </a:lnTo>
                  <a:lnTo>
                    <a:pt x="158523" y="699470"/>
                  </a:lnTo>
                  <a:lnTo>
                    <a:pt x="169501" y="697222"/>
                  </a:lnTo>
                  <a:lnTo>
                    <a:pt x="507490" y="697222"/>
                  </a:lnTo>
                  <a:lnTo>
                    <a:pt x="504110" y="692211"/>
                  </a:lnTo>
                  <a:lnTo>
                    <a:pt x="489160" y="682111"/>
                  </a:lnTo>
                  <a:lnTo>
                    <a:pt x="470837" y="678378"/>
                  </a:lnTo>
                  <a:close/>
                </a:path>
                <a:path w="642619" h="744855">
                  <a:moveTo>
                    <a:pt x="507490" y="697222"/>
                  </a:moveTo>
                  <a:lnTo>
                    <a:pt x="470837" y="697222"/>
                  </a:lnTo>
                  <a:lnTo>
                    <a:pt x="481818" y="699470"/>
                  </a:lnTo>
                  <a:lnTo>
                    <a:pt x="490786" y="705531"/>
                  </a:lnTo>
                  <a:lnTo>
                    <a:pt x="496841" y="714504"/>
                  </a:lnTo>
                  <a:lnTo>
                    <a:pt x="499087" y="725488"/>
                  </a:lnTo>
                  <a:lnTo>
                    <a:pt x="517921" y="725488"/>
                  </a:lnTo>
                  <a:lnTo>
                    <a:pt x="514199" y="707172"/>
                  </a:lnTo>
                  <a:lnTo>
                    <a:pt x="507490" y="697222"/>
                  </a:lnTo>
                  <a:close/>
                </a:path>
                <a:path w="642619" h="744855">
                  <a:moveTo>
                    <a:pt x="395503" y="631269"/>
                  </a:moveTo>
                  <a:lnTo>
                    <a:pt x="244835" y="631269"/>
                  </a:lnTo>
                  <a:lnTo>
                    <a:pt x="201466" y="660051"/>
                  </a:lnTo>
                  <a:lnTo>
                    <a:pt x="197751" y="678378"/>
                  </a:lnTo>
                  <a:lnTo>
                    <a:pt x="216585" y="678378"/>
                  </a:lnTo>
                  <a:lnTo>
                    <a:pt x="218805" y="667377"/>
                  </a:lnTo>
                  <a:lnTo>
                    <a:pt x="224860" y="658392"/>
                  </a:lnTo>
                  <a:lnTo>
                    <a:pt x="233839" y="652334"/>
                  </a:lnTo>
                  <a:lnTo>
                    <a:pt x="244835" y="650113"/>
                  </a:lnTo>
                  <a:lnTo>
                    <a:pt x="432170" y="650113"/>
                  </a:lnTo>
                  <a:lnTo>
                    <a:pt x="428779" y="645084"/>
                  </a:lnTo>
                  <a:lnTo>
                    <a:pt x="413820" y="634986"/>
                  </a:lnTo>
                  <a:lnTo>
                    <a:pt x="395503" y="631269"/>
                  </a:lnTo>
                  <a:close/>
                </a:path>
                <a:path w="642619" h="744855">
                  <a:moveTo>
                    <a:pt x="432170" y="650113"/>
                  </a:moveTo>
                  <a:lnTo>
                    <a:pt x="395503" y="650113"/>
                  </a:lnTo>
                  <a:lnTo>
                    <a:pt x="406498" y="652334"/>
                  </a:lnTo>
                  <a:lnTo>
                    <a:pt x="415478" y="658392"/>
                  </a:lnTo>
                  <a:lnTo>
                    <a:pt x="421533" y="667377"/>
                  </a:lnTo>
                  <a:lnTo>
                    <a:pt x="423753" y="678378"/>
                  </a:lnTo>
                  <a:lnTo>
                    <a:pt x="442587" y="678378"/>
                  </a:lnTo>
                  <a:lnTo>
                    <a:pt x="438871" y="660051"/>
                  </a:lnTo>
                  <a:lnTo>
                    <a:pt x="432170" y="650113"/>
                  </a:lnTo>
                  <a:close/>
                </a:path>
                <a:path w="642619" h="744855">
                  <a:moveTo>
                    <a:pt x="527337" y="0"/>
                  </a:moveTo>
                  <a:lnTo>
                    <a:pt x="113000" y="0"/>
                  </a:lnTo>
                  <a:lnTo>
                    <a:pt x="113000" y="61870"/>
                  </a:lnTo>
                  <a:lnTo>
                    <a:pt x="0" y="61870"/>
                  </a:lnTo>
                  <a:lnTo>
                    <a:pt x="0" y="253135"/>
                  </a:lnTo>
                  <a:lnTo>
                    <a:pt x="13832" y="321962"/>
                  </a:lnTo>
                  <a:lnTo>
                    <a:pt x="51949" y="380897"/>
                  </a:lnTo>
                  <a:lnTo>
                    <a:pt x="83969" y="409330"/>
                  </a:lnTo>
                  <a:lnTo>
                    <a:pt x="118749" y="430917"/>
                  </a:lnTo>
                  <a:lnTo>
                    <a:pt x="158566" y="446854"/>
                  </a:lnTo>
                  <a:lnTo>
                    <a:pt x="203652" y="456893"/>
                  </a:lnTo>
                  <a:lnTo>
                    <a:pt x="204324" y="456893"/>
                  </a:lnTo>
                  <a:lnTo>
                    <a:pt x="254160" y="461360"/>
                  </a:lnTo>
                  <a:lnTo>
                    <a:pt x="253999" y="461360"/>
                  </a:lnTo>
                  <a:lnTo>
                    <a:pt x="261934" y="470303"/>
                  </a:lnTo>
                  <a:lnTo>
                    <a:pt x="268888" y="478939"/>
                  </a:lnTo>
                  <a:lnTo>
                    <a:pt x="282329" y="515175"/>
                  </a:lnTo>
                  <a:lnTo>
                    <a:pt x="282502" y="631269"/>
                  </a:lnTo>
                  <a:lnTo>
                    <a:pt x="301335" y="631269"/>
                  </a:lnTo>
                  <a:lnTo>
                    <a:pt x="301209" y="515175"/>
                  </a:lnTo>
                  <a:lnTo>
                    <a:pt x="284580" y="468534"/>
                  </a:lnTo>
                  <a:lnTo>
                    <a:pt x="237209" y="441613"/>
                  </a:lnTo>
                  <a:lnTo>
                    <a:pt x="183986" y="434161"/>
                  </a:lnTo>
                  <a:lnTo>
                    <a:pt x="139244" y="419910"/>
                  </a:lnTo>
                  <a:lnTo>
                    <a:pt x="100360" y="398038"/>
                  </a:lnTo>
                  <a:lnTo>
                    <a:pt x="65556" y="367839"/>
                  </a:lnTo>
                  <a:lnTo>
                    <a:pt x="31471" y="314848"/>
                  </a:lnTo>
                  <a:lnTo>
                    <a:pt x="18836" y="253135"/>
                  </a:lnTo>
                  <a:lnTo>
                    <a:pt x="18833" y="80714"/>
                  </a:lnTo>
                  <a:lnTo>
                    <a:pt x="131834" y="80714"/>
                  </a:lnTo>
                  <a:lnTo>
                    <a:pt x="131834" y="18843"/>
                  </a:lnTo>
                  <a:lnTo>
                    <a:pt x="527337" y="18844"/>
                  </a:lnTo>
                  <a:lnTo>
                    <a:pt x="527337" y="0"/>
                  </a:lnTo>
                  <a:close/>
                </a:path>
                <a:path w="642619" h="744855">
                  <a:moveTo>
                    <a:pt x="527337" y="18844"/>
                  </a:moveTo>
                  <a:lnTo>
                    <a:pt x="508504" y="18844"/>
                  </a:lnTo>
                  <a:lnTo>
                    <a:pt x="508504" y="70554"/>
                  </a:lnTo>
                  <a:lnTo>
                    <a:pt x="507562" y="128193"/>
                  </a:lnTo>
                  <a:lnTo>
                    <a:pt x="507559" y="241295"/>
                  </a:lnTo>
                  <a:lnTo>
                    <a:pt x="506069" y="262615"/>
                  </a:lnTo>
                  <a:lnTo>
                    <a:pt x="506005" y="263518"/>
                  </a:lnTo>
                  <a:lnTo>
                    <a:pt x="493887" y="306147"/>
                  </a:lnTo>
                  <a:lnTo>
                    <a:pt x="473472" y="339740"/>
                  </a:lnTo>
                  <a:lnTo>
                    <a:pt x="444571" y="373065"/>
                  </a:lnTo>
                  <a:lnTo>
                    <a:pt x="425346" y="391952"/>
                  </a:lnTo>
                  <a:lnTo>
                    <a:pt x="416666" y="400458"/>
                  </a:lnTo>
                  <a:lnTo>
                    <a:pt x="363431" y="459562"/>
                  </a:lnTo>
                  <a:lnTo>
                    <a:pt x="341773" y="499613"/>
                  </a:lnTo>
                  <a:lnTo>
                    <a:pt x="338947" y="631269"/>
                  </a:lnTo>
                  <a:lnTo>
                    <a:pt x="357836" y="631269"/>
                  </a:lnTo>
                  <a:lnTo>
                    <a:pt x="357836" y="516675"/>
                  </a:lnTo>
                  <a:lnTo>
                    <a:pt x="358597" y="510283"/>
                  </a:lnTo>
                  <a:lnTo>
                    <a:pt x="377611" y="471960"/>
                  </a:lnTo>
                  <a:lnTo>
                    <a:pt x="438025" y="456893"/>
                  </a:lnTo>
                  <a:lnTo>
                    <a:pt x="482981" y="446986"/>
                  </a:lnTo>
                  <a:lnTo>
                    <a:pt x="496546" y="441613"/>
                  </a:lnTo>
                  <a:lnTo>
                    <a:pt x="404088" y="441613"/>
                  </a:lnTo>
                  <a:lnTo>
                    <a:pt x="405657" y="439823"/>
                  </a:lnTo>
                  <a:lnTo>
                    <a:pt x="438365" y="405527"/>
                  </a:lnTo>
                  <a:lnTo>
                    <a:pt x="448466" y="395921"/>
                  </a:lnTo>
                  <a:lnTo>
                    <a:pt x="458272" y="386019"/>
                  </a:lnTo>
                  <a:lnTo>
                    <a:pt x="488824" y="350943"/>
                  </a:lnTo>
                  <a:lnTo>
                    <a:pt x="499316" y="335711"/>
                  </a:lnTo>
                  <a:lnTo>
                    <a:pt x="499409" y="335569"/>
                  </a:lnTo>
                  <a:lnTo>
                    <a:pt x="519588" y="290367"/>
                  </a:lnTo>
                  <a:lnTo>
                    <a:pt x="526396" y="241295"/>
                  </a:lnTo>
                  <a:lnTo>
                    <a:pt x="526398" y="128193"/>
                  </a:lnTo>
                  <a:lnTo>
                    <a:pt x="527180" y="80714"/>
                  </a:lnTo>
                  <a:lnTo>
                    <a:pt x="642143" y="80714"/>
                  </a:lnTo>
                  <a:lnTo>
                    <a:pt x="642143" y="61870"/>
                  </a:lnTo>
                  <a:lnTo>
                    <a:pt x="527337" y="61870"/>
                  </a:lnTo>
                  <a:lnTo>
                    <a:pt x="527337" y="18844"/>
                  </a:lnTo>
                  <a:close/>
                </a:path>
                <a:path w="642619" h="744855">
                  <a:moveTo>
                    <a:pt x="131834" y="80714"/>
                  </a:moveTo>
                  <a:lnTo>
                    <a:pt x="113000" y="80714"/>
                  </a:lnTo>
                  <a:lnTo>
                    <a:pt x="113066" y="241295"/>
                  </a:lnTo>
                  <a:lnTo>
                    <a:pt x="114545" y="262615"/>
                  </a:lnTo>
                  <a:lnTo>
                    <a:pt x="114608" y="263518"/>
                  </a:lnTo>
                  <a:lnTo>
                    <a:pt x="128216" y="312735"/>
                  </a:lnTo>
                  <a:lnTo>
                    <a:pt x="140072" y="334768"/>
                  </a:lnTo>
                  <a:lnTo>
                    <a:pt x="145103" y="342438"/>
                  </a:lnTo>
                  <a:lnTo>
                    <a:pt x="172810" y="375884"/>
                  </a:lnTo>
                  <a:lnTo>
                    <a:pt x="215918" y="418867"/>
                  </a:lnTo>
                  <a:lnTo>
                    <a:pt x="221403" y="424654"/>
                  </a:lnTo>
                  <a:lnTo>
                    <a:pt x="236472" y="441613"/>
                  </a:lnTo>
                  <a:lnTo>
                    <a:pt x="261663" y="441613"/>
                  </a:lnTo>
                  <a:lnTo>
                    <a:pt x="241455" y="418867"/>
                  </a:lnTo>
                  <a:lnTo>
                    <a:pt x="207012" y="383874"/>
                  </a:lnTo>
                  <a:lnTo>
                    <a:pt x="196774" y="373657"/>
                  </a:lnTo>
                  <a:lnTo>
                    <a:pt x="166292" y="339739"/>
                  </a:lnTo>
                  <a:lnTo>
                    <a:pt x="145509" y="305244"/>
                  </a:lnTo>
                  <a:lnTo>
                    <a:pt x="133391" y="262615"/>
                  </a:lnTo>
                  <a:lnTo>
                    <a:pt x="131900" y="241295"/>
                  </a:lnTo>
                  <a:lnTo>
                    <a:pt x="131834" y="80714"/>
                  </a:lnTo>
                  <a:close/>
                </a:path>
                <a:path w="642619" h="744855">
                  <a:moveTo>
                    <a:pt x="642143" y="80714"/>
                  </a:moveTo>
                  <a:lnTo>
                    <a:pt x="623333" y="80714"/>
                  </a:lnTo>
                  <a:lnTo>
                    <a:pt x="623331" y="253135"/>
                  </a:lnTo>
                  <a:lnTo>
                    <a:pt x="619892" y="284349"/>
                  </a:lnTo>
                  <a:lnTo>
                    <a:pt x="596177" y="342813"/>
                  </a:lnTo>
                  <a:lnTo>
                    <a:pt x="541565" y="398195"/>
                  </a:lnTo>
                  <a:lnTo>
                    <a:pt x="502312" y="420160"/>
                  </a:lnTo>
                  <a:lnTo>
                    <a:pt x="457092" y="434394"/>
                  </a:lnTo>
                  <a:lnTo>
                    <a:pt x="404088" y="441613"/>
                  </a:lnTo>
                  <a:lnTo>
                    <a:pt x="496546" y="441613"/>
                  </a:lnTo>
                  <a:lnTo>
                    <a:pt x="558120" y="409330"/>
                  </a:lnTo>
                  <a:lnTo>
                    <a:pt x="590161" y="380897"/>
                  </a:lnTo>
                  <a:lnTo>
                    <a:pt x="628302" y="321963"/>
                  </a:lnTo>
                  <a:lnTo>
                    <a:pt x="642141" y="253135"/>
                  </a:lnTo>
                  <a:lnTo>
                    <a:pt x="642143" y="80714"/>
                  </a:lnTo>
                  <a:close/>
                </a:path>
                <a:path w="642619" h="744855">
                  <a:moveTo>
                    <a:pt x="499718" y="335569"/>
                  </a:moveTo>
                  <a:lnTo>
                    <a:pt x="499409" y="335569"/>
                  </a:lnTo>
                  <a:lnTo>
                    <a:pt x="499644" y="335711"/>
                  </a:lnTo>
                  <a:lnTo>
                    <a:pt x="499718" y="33556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1063953" y="1944481"/>
              <a:ext cx="642620" cy="744855"/>
            </a:xfrm>
            <a:custGeom>
              <a:avLst/>
              <a:gdLst/>
              <a:ahLst/>
              <a:cxnLst/>
              <a:rect l="l" t="t" r="r" b="b"/>
              <a:pathLst>
                <a:path w="642619" h="744855">
                  <a:moveTo>
                    <a:pt x="527337" y="61870"/>
                  </a:moveTo>
                  <a:lnTo>
                    <a:pt x="527337" y="0"/>
                  </a:lnTo>
                  <a:lnTo>
                    <a:pt x="113000" y="0"/>
                  </a:lnTo>
                  <a:lnTo>
                    <a:pt x="113000" y="61870"/>
                  </a:lnTo>
                  <a:lnTo>
                    <a:pt x="0" y="61870"/>
                  </a:lnTo>
                  <a:lnTo>
                    <a:pt x="0" y="253135"/>
                  </a:lnTo>
                  <a:lnTo>
                    <a:pt x="13832" y="321962"/>
                  </a:lnTo>
                  <a:lnTo>
                    <a:pt x="51949" y="380897"/>
                  </a:lnTo>
                  <a:lnTo>
                    <a:pt x="83905" y="409290"/>
                  </a:lnTo>
                  <a:lnTo>
                    <a:pt x="119123" y="431148"/>
                  </a:lnTo>
                  <a:lnTo>
                    <a:pt x="158566" y="446854"/>
                  </a:lnTo>
                  <a:lnTo>
                    <a:pt x="203199" y="456792"/>
                  </a:lnTo>
                  <a:lnTo>
                    <a:pt x="253985" y="461344"/>
                  </a:lnTo>
                  <a:lnTo>
                    <a:pt x="261934" y="470303"/>
                  </a:lnTo>
                  <a:lnTo>
                    <a:pt x="281560" y="509341"/>
                  </a:lnTo>
                  <a:lnTo>
                    <a:pt x="282525" y="517860"/>
                  </a:lnTo>
                  <a:lnTo>
                    <a:pt x="282502" y="522147"/>
                  </a:lnTo>
                  <a:lnTo>
                    <a:pt x="282502" y="631269"/>
                  </a:lnTo>
                  <a:lnTo>
                    <a:pt x="226518" y="634986"/>
                  </a:lnTo>
                  <a:lnTo>
                    <a:pt x="197751" y="678378"/>
                  </a:lnTo>
                  <a:lnTo>
                    <a:pt x="169501" y="678378"/>
                  </a:lnTo>
                  <a:lnTo>
                    <a:pt x="151195" y="682111"/>
                  </a:lnTo>
                  <a:lnTo>
                    <a:pt x="136242" y="692211"/>
                  </a:lnTo>
                  <a:lnTo>
                    <a:pt x="126148" y="707172"/>
                  </a:lnTo>
                  <a:lnTo>
                    <a:pt x="122417" y="725488"/>
                  </a:lnTo>
                  <a:lnTo>
                    <a:pt x="122417" y="744332"/>
                  </a:lnTo>
                  <a:lnTo>
                    <a:pt x="517921" y="744332"/>
                  </a:lnTo>
                  <a:lnTo>
                    <a:pt x="517921" y="725488"/>
                  </a:lnTo>
                  <a:lnTo>
                    <a:pt x="489148" y="682103"/>
                  </a:lnTo>
                  <a:lnTo>
                    <a:pt x="442587" y="678378"/>
                  </a:lnTo>
                  <a:lnTo>
                    <a:pt x="438871" y="660051"/>
                  </a:lnTo>
                  <a:lnTo>
                    <a:pt x="428779" y="645084"/>
                  </a:lnTo>
                  <a:lnTo>
                    <a:pt x="413820" y="634986"/>
                  </a:lnTo>
                  <a:lnTo>
                    <a:pt x="395503" y="631269"/>
                  </a:lnTo>
                  <a:lnTo>
                    <a:pt x="357836" y="631269"/>
                  </a:lnTo>
                  <a:lnTo>
                    <a:pt x="357836" y="523089"/>
                  </a:lnTo>
                  <a:lnTo>
                    <a:pt x="371800" y="479142"/>
                  </a:lnTo>
                  <a:lnTo>
                    <a:pt x="438025" y="456893"/>
                  </a:lnTo>
                  <a:lnTo>
                    <a:pt x="482981" y="446986"/>
                  </a:lnTo>
                  <a:lnTo>
                    <a:pt x="522688" y="431259"/>
                  </a:lnTo>
                  <a:lnTo>
                    <a:pt x="558120" y="409330"/>
                  </a:lnTo>
                  <a:lnTo>
                    <a:pt x="590249" y="380818"/>
                  </a:lnTo>
                  <a:lnTo>
                    <a:pt x="628335" y="321900"/>
                  </a:lnTo>
                  <a:lnTo>
                    <a:pt x="642143" y="253112"/>
                  </a:lnTo>
                  <a:lnTo>
                    <a:pt x="642143" y="61847"/>
                  </a:lnTo>
                  <a:lnTo>
                    <a:pt x="527337" y="61870"/>
                  </a:lnTo>
                  <a:close/>
                </a:path>
                <a:path w="642619" h="744855">
                  <a:moveTo>
                    <a:pt x="65556" y="367839"/>
                  </a:moveTo>
                  <a:lnTo>
                    <a:pt x="31471" y="314848"/>
                  </a:lnTo>
                  <a:lnTo>
                    <a:pt x="18833" y="253112"/>
                  </a:lnTo>
                  <a:lnTo>
                    <a:pt x="18833" y="80690"/>
                  </a:lnTo>
                  <a:lnTo>
                    <a:pt x="113000" y="80690"/>
                  </a:lnTo>
                  <a:lnTo>
                    <a:pt x="113000" y="240353"/>
                  </a:lnTo>
                  <a:lnTo>
                    <a:pt x="114723" y="265186"/>
                  </a:lnTo>
                  <a:lnTo>
                    <a:pt x="119828" y="289427"/>
                  </a:lnTo>
                  <a:lnTo>
                    <a:pt x="128216" y="312735"/>
                  </a:lnTo>
                  <a:lnTo>
                    <a:pt x="139791" y="334768"/>
                  </a:lnTo>
                  <a:lnTo>
                    <a:pt x="139995" y="334651"/>
                  </a:lnTo>
                  <a:lnTo>
                    <a:pt x="145103" y="342438"/>
                  </a:lnTo>
                  <a:lnTo>
                    <a:pt x="150544" y="349989"/>
                  </a:lnTo>
                  <a:lnTo>
                    <a:pt x="156312" y="357292"/>
                  </a:lnTo>
                  <a:lnTo>
                    <a:pt x="162399" y="364338"/>
                  </a:lnTo>
                  <a:lnTo>
                    <a:pt x="193694" y="397187"/>
                  </a:lnTo>
                  <a:lnTo>
                    <a:pt x="210519" y="413583"/>
                  </a:lnTo>
                  <a:lnTo>
                    <a:pt x="215918" y="418867"/>
                  </a:lnTo>
                  <a:lnTo>
                    <a:pt x="221403" y="424654"/>
                  </a:lnTo>
                  <a:lnTo>
                    <a:pt x="227288" y="431273"/>
                  </a:lnTo>
                  <a:lnTo>
                    <a:pt x="236368" y="441495"/>
                  </a:lnTo>
                  <a:lnTo>
                    <a:pt x="183986" y="434161"/>
                  </a:lnTo>
                  <a:lnTo>
                    <a:pt x="139244" y="419910"/>
                  </a:lnTo>
                  <a:lnTo>
                    <a:pt x="100360" y="398038"/>
                  </a:lnTo>
                  <a:lnTo>
                    <a:pt x="65556" y="367839"/>
                  </a:lnTo>
                  <a:close/>
                </a:path>
                <a:path w="642619" h="744855">
                  <a:moveTo>
                    <a:pt x="470837" y="697222"/>
                  </a:moveTo>
                  <a:lnTo>
                    <a:pt x="481818" y="699470"/>
                  </a:lnTo>
                  <a:lnTo>
                    <a:pt x="490786" y="705531"/>
                  </a:lnTo>
                  <a:lnTo>
                    <a:pt x="496841" y="714504"/>
                  </a:lnTo>
                  <a:lnTo>
                    <a:pt x="499087" y="725488"/>
                  </a:lnTo>
                  <a:lnTo>
                    <a:pt x="141251" y="725488"/>
                  </a:lnTo>
                  <a:lnTo>
                    <a:pt x="143498" y="714504"/>
                  </a:lnTo>
                  <a:lnTo>
                    <a:pt x="149555" y="705531"/>
                  </a:lnTo>
                  <a:lnTo>
                    <a:pt x="158523" y="699470"/>
                  </a:lnTo>
                  <a:lnTo>
                    <a:pt x="169501" y="697222"/>
                  </a:lnTo>
                  <a:lnTo>
                    <a:pt x="470837" y="697222"/>
                  </a:lnTo>
                  <a:close/>
                </a:path>
                <a:path w="642619" h="744855">
                  <a:moveTo>
                    <a:pt x="395503" y="650113"/>
                  </a:moveTo>
                  <a:lnTo>
                    <a:pt x="406498" y="652334"/>
                  </a:lnTo>
                  <a:lnTo>
                    <a:pt x="415478" y="658392"/>
                  </a:lnTo>
                  <a:lnTo>
                    <a:pt x="421533" y="667377"/>
                  </a:lnTo>
                  <a:lnTo>
                    <a:pt x="423753" y="678378"/>
                  </a:lnTo>
                  <a:lnTo>
                    <a:pt x="216585" y="678378"/>
                  </a:lnTo>
                  <a:lnTo>
                    <a:pt x="218805" y="667377"/>
                  </a:lnTo>
                  <a:lnTo>
                    <a:pt x="224860" y="658392"/>
                  </a:lnTo>
                  <a:lnTo>
                    <a:pt x="233839" y="652334"/>
                  </a:lnTo>
                  <a:lnTo>
                    <a:pt x="244835" y="650113"/>
                  </a:lnTo>
                  <a:lnTo>
                    <a:pt x="291919" y="650113"/>
                  </a:lnTo>
                  <a:lnTo>
                    <a:pt x="348419" y="650113"/>
                  </a:lnTo>
                  <a:lnTo>
                    <a:pt x="395503" y="650113"/>
                  </a:lnTo>
                  <a:close/>
                </a:path>
                <a:path w="642619" h="744855">
                  <a:moveTo>
                    <a:pt x="363431" y="459562"/>
                  </a:moveTo>
                  <a:lnTo>
                    <a:pt x="341773" y="499613"/>
                  </a:lnTo>
                  <a:lnTo>
                    <a:pt x="338947" y="523089"/>
                  </a:lnTo>
                  <a:lnTo>
                    <a:pt x="338947" y="631269"/>
                  </a:lnTo>
                  <a:lnTo>
                    <a:pt x="301335" y="631269"/>
                  </a:lnTo>
                  <a:lnTo>
                    <a:pt x="301335" y="522147"/>
                  </a:lnTo>
                  <a:lnTo>
                    <a:pt x="301343" y="516855"/>
                  </a:lnTo>
                  <a:lnTo>
                    <a:pt x="300920" y="511571"/>
                  </a:lnTo>
                  <a:lnTo>
                    <a:pt x="284574" y="468523"/>
                  </a:lnTo>
                  <a:lnTo>
                    <a:pt x="241351" y="418749"/>
                  </a:lnTo>
                  <a:lnTo>
                    <a:pt x="217134" y="393750"/>
                  </a:lnTo>
                  <a:lnTo>
                    <a:pt x="207012" y="383874"/>
                  </a:lnTo>
                  <a:lnTo>
                    <a:pt x="176155" y="351492"/>
                  </a:lnTo>
                  <a:lnTo>
                    <a:pt x="145509" y="305244"/>
                  </a:lnTo>
                  <a:lnTo>
                    <a:pt x="133391" y="262615"/>
                  </a:lnTo>
                  <a:lnTo>
                    <a:pt x="131834" y="18843"/>
                  </a:lnTo>
                  <a:lnTo>
                    <a:pt x="508504" y="18844"/>
                  </a:lnTo>
                  <a:lnTo>
                    <a:pt x="508504" y="70554"/>
                  </a:lnTo>
                  <a:lnTo>
                    <a:pt x="507562" y="128193"/>
                  </a:lnTo>
                  <a:lnTo>
                    <a:pt x="507562" y="241256"/>
                  </a:lnTo>
                  <a:lnTo>
                    <a:pt x="501418" y="285251"/>
                  </a:lnTo>
                  <a:lnTo>
                    <a:pt x="483502" y="325896"/>
                  </a:lnTo>
                  <a:lnTo>
                    <a:pt x="453752" y="363202"/>
                  </a:lnTo>
                  <a:lnTo>
                    <a:pt x="425346" y="391952"/>
                  </a:lnTo>
                  <a:lnTo>
                    <a:pt x="416666" y="400458"/>
                  </a:lnTo>
                  <a:lnTo>
                    <a:pt x="408102" y="409231"/>
                  </a:lnTo>
                  <a:lnTo>
                    <a:pt x="399685" y="418243"/>
                  </a:lnTo>
                  <a:lnTo>
                    <a:pt x="391446" y="427465"/>
                  </a:lnTo>
                  <a:lnTo>
                    <a:pt x="363431" y="459562"/>
                  </a:lnTo>
                  <a:close/>
                </a:path>
                <a:path w="642619" h="744855">
                  <a:moveTo>
                    <a:pt x="623333" y="253112"/>
                  </a:moveTo>
                  <a:lnTo>
                    <a:pt x="610714" y="314812"/>
                  </a:lnTo>
                  <a:lnTo>
                    <a:pt x="576665" y="367785"/>
                  </a:lnTo>
                  <a:lnTo>
                    <a:pt x="541565" y="398195"/>
                  </a:lnTo>
                  <a:lnTo>
                    <a:pt x="502312" y="420160"/>
                  </a:lnTo>
                  <a:lnTo>
                    <a:pt x="457092" y="434394"/>
                  </a:lnTo>
                  <a:lnTo>
                    <a:pt x="404088" y="441613"/>
                  </a:lnTo>
                  <a:lnTo>
                    <a:pt x="405657" y="439823"/>
                  </a:lnTo>
                  <a:lnTo>
                    <a:pt x="438365" y="405527"/>
                  </a:lnTo>
                  <a:lnTo>
                    <a:pt x="448466" y="395921"/>
                  </a:lnTo>
                  <a:lnTo>
                    <a:pt x="458272" y="386019"/>
                  </a:lnTo>
                  <a:lnTo>
                    <a:pt x="488824" y="350943"/>
                  </a:lnTo>
                  <a:lnTo>
                    <a:pt x="499409" y="335569"/>
                  </a:lnTo>
                  <a:lnTo>
                    <a:pt x="499644" y="335711"/>
                  </a:lnTo>
                  <a:lnTo>
                    <a:pt x="511209" y="313677"/>
                  </a:lnTo>
                  <a:lnTo>
                    <a:pt x="519588" y="290367"/>
                  </a:lnTo>
                  <a:lnTo>
                    <a:pt x="524683" y="266125"/>
                  </a:lnTo>
                  <a:lnTo>
                    <a:pt x="526396" y="241295"/>
                  </a:lnTo>
                  <a:lnTo>
                    <a:pt x="526396" y="128358"/>
                  </a:lnTo>
                  <a:lnTo>
                    <a:pt x="527180" y="80714"/>
                  </a:lnTo>
                  <a:lnTo>
                    <a:pt x="623333" y="80714"/>
                  </a:lnTo>
                  <a:lnTo>
                    <a:pt x="623333" y="253112"/>
                  </a:lnTo>
                  <a:close/>
                </a:path>
              </a:pathLst>
            </a:custGeom>
            <a:ln w="1098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5" name="object 105" descr=""/>
          <p:cNvSpPr txBox="1"/>
          <p:nvPr/>
        </p:nvSpPr>
        <p:spPr>
          <a:xfrm>
            <a:off x="441756" y="6377736"/>
            <a:ext cx="8001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solidFill>
                  <a:srgbClr val="ACACAC"/>
                </a:solidFill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  <p:sp>
        <p:nvSpPr>
          <p:cNvPr id="106" name="object 106"/>
          <p:cNvSpPr txBox="1">
            <a:spLocks noGrp="1"/>
          </p:cNvSpPr>
          <p:nvPr>
            <p:ph type="title"/>
          </p:nvPr>
        </p:nvSpPr>
        <p:spPr>
          <a:xfrm>
            <a:off x="577087" y="762761"/>
            <a:ext cx="399161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42770" algn="l"/>
              </a:tabLst>
            </a:pPr>
            <a:r>
              <a:rPr dirty="0" spc="-10"/>
              <a:t>PRODUCT</a:t>
            </a:r>
            <a:r>
              <a:rPr dirty="0"/>
              <a:t>	</a:t>
            </a:r>
            <a:r>
              <a:rPr dirty="0" spc="-155"/>
              <a:t>AWARENESS</a:t>
            </a:r>
          </a:p>
        </p:txBody>
      </p:sp>
      <p:pic>
        <p:nvPicPr>
          <p:cNvPr id="107" name="object 107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799193" y="452373"/>
            <a:ext cx="1894331" cy="18873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0730" cy="1501775"/>
            <a:chOff x="0" y="0"/>
            <a:chExt cx="12190730" cy="1501775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2190730" cy="1313180"/>
            </a:xfrm>
            <a:custGeom>
              <a:avLst/>
              <a:gdLst/>
              <a:ahLst/>
              <a:cxnLst/>
              <a:rect l="l" t="t" r="r" b="b"/>
              <a:pathLst>
                <a:path w="12190730" h="1313180">
                  <a:moveTo>
                    <a:pt x="12190730" y="0"/>
                  </a:moveTo>
                  <a:lnTo>
                    <a:pt x="0" y="0"/>
                  </a:lnTo>
                  <a:lnTo>
                    <a:pt x="0" y="1312926"/>
                  </a:lnTo>
                  <a:lnTo>
                    <a:pt x="12190730" y="1312926"/>
                  </a:lnTo>
                  <a:lnTo>
                    <a:pt x="12190730" y="0"/>
                  </a:lnTo>
                  <a:close/>
                </a:path>
              </a:pathLst>
            </a:custGeom>
            <a:solidFill>
              <a:srgbClr val="251B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312925"/>
              <a:ext cx="12190730" cy="189230"/>
            </a:xfrm>
            <a:custGeom>
              <a:avLst/>
              <a:gdLst/>
              <a:ahLst/>
              <a:cxnLst/>
              <a:rect l="l" t="t" r="r" b="b"/>
              <a:pathLst>
                <a:path w="12190730" h="189230">
                  <a:moveTo>
                    <a:pt x="12190730" y="0"/>
                  </a:moveTo>
                  <a:lnTo>
                    <a:pt x="0" y="0"/>
                  </a:lnTo>
                  <a:lnTo>
                    <a:pt x="0" y="188849"/>
                  </a:lnTo>
                  <a:lnTo>
                    <a:pt x="12190730" y="188849"/>
                  </a:lnTo>
                  <a:lnTo>
                    <a:pt x="12190730" y="0"/>
                  </a:lnTo>
                  <a:close/>
                </a:path>
              </a:pathLst>
            </a:custGeom>
            <a:solidFill>
              <a:srgbClr val="F8A73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1238973" y="6464115"/>
            <a:ext cx="1275715" cy="291465"/>
            <a:chOff x="1238973" y="6464115"/>
            <a:chExt cx="1275715" cy="291465"/>
          </a:xfrm>
        </p:grpSpPr>
        <p:sp>
          <p:nvSpPr>
            <p:cNvPr id="6" name="object 6" descr=""/>
            <p:cNvSpPr/>
            <p:nvPr/>
          </p:nvSpPr>
          <p:spPr>
            <a:xfrm>
              <a:off x="1245323" y="6470465"/>
              <a:ext cx="1263015" cy="278765"/>
            </a:xfrm>
            <a:custGeom>
              <a:avLst/>
              <a:gdLst/>
              <a:ahLst/>
              <a:cxnLst/>
              <a:rect l="l" t="t" r="r" b="b"/>
              <a:pathLst>
                <a:path w="1263014" h="278765">
                  <a:moveTo>
                    <a:pt x="1262748" y="0"/>
                  </a:moveTo>
                  <a:lnTo>
                    <a:pt x="0" y="0"/>
                  </a:lnTo>
                  <a:lnTo>
                    <a:pt x="0" y="278676"/>
                  </a:lnTo>
                  <a:lnTo>
                    <a:pt x="1262748" y="278676"/>
                  </a:lnTo>
                  <a:lnTo>
                    <a:pt x="1262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245323" y="6470465"/>
              <a:ext cx="1263015" cy="278765"/>
            </a:xfrm>
            <a:custGeom>
              <a:avLst/>
              <a:gdLst/>
              <a:ahLst/>
              <a:cxnLst/>
              <a:rect l="l" t="t" r="r" b="b"/>
              <a:pathLst>
                <a:path w="1263014" h="278765">
                  <a:moveTo>
                    <a:pt x="0" y="278676"/>
                  </a:moveTo>
                  <a:lnTo>
                    <a:pt x="1262748" y="278676"/>
                  </a:lnTo>
                  <a:lnTo>
                    <a:pt x="1262748" y="0"/>
                  </a:lnTo>
                  <a:lnTo>
                    <a:pt x="0" y="0"/>
                  </a:lnTo>
                  <a:lnTo>
                    <a:pt x="0" y="2786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95096" y="718261"/>
            <a:ext cx="23431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15">
                <a:solidFill>
                  <a:srgbClr val="E7E6E6"/>
                </a:solidFill>
              </a:rPr>
              <a:t>Pay</a:t>
            </a:r>
            <a:r>
              <a:rPr dirty="0" spc="-125">
                <a:solidFill>
                  <a:srgbClr val="E7E6E6"/>
                </a:solidFill>
              </a:rPr>
              <a:t> </a:t>
            </a:r>
            <a:r>
              <a:rPr dirty="0" spc="-114">
                <a:solidFill>
                  <a:srgbClr val="E7E6E6"/>
                </a:solidFill>
              </a:rPr>
              <a:t>With</a:t>
            </a:r>
            <a:r>
              <a:rPr dirty="0" spc="-120">
                <a:solidFill>
                  <a:srgbClr val="E7E6E6"/>
                </a:solidFill>
              </a:rPr>
              <a:t> </a:t>
            </a:r>
            <a:r>
              <a:rPr dirty="0" spc="-210">
                <a:solidFill>
                  <a:srgbClr val="E7E6E6"/>
                </a:solidFill>
              </a:rPr>
              <a:t>Points</a:t>
            </a:r>
          </a:p>
        </p:txBody>
      </p:sp>
      <p:grpSp>
        <p:nvGrpSpPr>
          <p:cNvPr id="9" name="object 9" descr=""/>
          <p:cNvGrpSpPr/>
          <p:nvPr/>
        </p:nvGrpSpPr>
        <p:grpSpPr>
          <a:xfrm>
            <a:off x="352043" y="1447774"/>
            <a:ext cx="902335" cy="4135120"/>
            <a:chOff x="352043" y="1447774"/>
            <a:chExt cx="902335" cy="4135120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2043" y="1447774"/>
              <a:ext cx="876287" cy="877849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424573" y="1482852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368185" y="0"/>
                  </a:moveTo>
                  <a:lnTo>
                    <a:pt x="321999" y="2868"/>
                  </a:lnTo>
                  <a:lnTo>
                    <a:pt x="277525" y="11244"/>
                  </a:lnTo>
                  <a:lnTo>
                    <a:pt x="235109" y="24783"/>
                  </a:lnTo>
                  <a:lnTo>
                    <a:pt x="195095" y="43139"/>
                  </a:lnTo>
                  <a:lnTo>
                    <a:pt x="157829" y="65966"/>
                  </a:lnTo>
                  <a:lnTo>
                    <a:pt x="123655" y="92921"/>
                  </a:lnTo>
                  <a:lnTo>
                    <a:pt x="92918" y="123658"/>
                  </a:lnTo>
                  <a:lnTo>
                    <a:pt x="65964" y="157831"/>
                  </a:lnTo>
                  <a:lnTo>
                    <a:pt x="43136" y="195097"/>
                  </a:lnTo>
                  <a:lnTo>
                    <a:pt x="24781" y="235108"/>
                  </a:lnTo>
                  <a:lnTo>
                    <a:pt x="11244" y="277522"/>
                  </a:lnTo>
                  <a:lnTo>
                    <a:pt x="2868" y="321991"/>
                  </a:lnTo>
                  <a:lnTo>
                    <a:pt x="0" y="368173"/>
                  </a:lnTo>
                  <a:lnTo>
                    <a:pt x="2868" y="414354"/>
                  </a:lnTo>
                  <a:lnTo>
                    <a:pt x="11244" y="458823"/>
                  </a:lnTo>
                  <a:lnTo>
                    <a:pt x="24781" y="501237"/>
                  </a:lnTo>
                  <a:lnTo>
                    <a:pt x="43136" y="541248"/>
                  </a:lnTo>
                  <a:lnTo>
                    <a:pt x="65964" y="578514"/>
                  </a:lnTo>
                  <a:lnTo>
                    <a:pt x="92918" y="612687"/>
                  </a:lnTo>
                  <a:lnTo>
                    <a:pt x="123655" y="643424"/>
                  </a:lnTo>
                  <a:lnTo>
                    <a:pt x="157829" y="670379"/>
                  </a:lnTo>
                  <a:lnTo>
                    <a:pt x="195095" y="693206"/>
                  </a:lnTo>
                  <a:lnTo>
                    <a:pt x="235109" y="711562"/>
                  </a:lnTo>
                  <a:lnTo>
                    <a:pt x="277525" y="725101"/>
                  </a:lnTo>
                  <a:lnTo>
                    <a:pt x="321999" y="733477"/>
                  </a:lnTo>
                  <a:lnTo>
                    <a:pt x="368185" y="736346"/>
                  </a:lnTo>
                  <a:lnTo>
                    <a:pt x="414369" y="733477"/>
                  </a:lnTo>
                  <a:lnTo>
                    <a:pt x="458841" y="725101"/>
                  </a:lnTo>
                  <a:lnTo>
                    <a:pt x="501256" y="711562"/>
                  </a:lnTo>
                  <a:lnTo>
                    <a:pt x="541270" y="693206"/>
                  </a:lnTo>
                  <a:lnTo>
                    <a:pt x="578536" y="670379"/>
                  </a:lnTo>
                  <a:lnTo>
                    <a:pt x="612711" y="643424"/>
                  </a:lnTo>
                  <a:lnTo>
                    <a:pt x="643448" y="612687"/>
                  </a:lnTo>
                  <a:lnTo>
                    <a:pt x="670403" y="578514"/>
                  </a:lnTo>
                  <a:lnTo>
                    <a:pt x="693231" y="541248"/>
                  </a:lnTo>
                  <a:lnTo>
                    <a:pt x="711587" y="501237"/>
                  </a:lnTo>
                  <a:lnTo>
                    <a:pt x="725126" y="458823"/>
                  </a:lnTo>
                  <a:lnTo>
                    <a:pt x="733502" y="414354"/>
                  </a:lnTo>
                  <a:lnTo>
                    <a:pt x="736371" y="368173"/>
                  </a:lnTo>
                  <a:lnTo>
                    <a:pt x="733502" y="321991"/>
                  </a:lnTo>
                  <a:lnTo>
                    <a:pt x="725126" y="277522"/>
                  </a:lnTo>
                  <a:lnTo>
                    <a:pt x="711587" y="235108"/>
                  </a:lnTo>
                  <a:lnTo>
                    <a:pt x="693231" y="195097"/>
                  </a:lnTo>
                  <a:lnTo>
                    <a:pt x="670403" y="157831"/>
                  </a:lnTo>
                  <a:lnTo>
                    <a:pt x="643448" y="123658"/>
                  </a:lnTo>
                  <a:lnTo>
                    <a:pt x="612711" y="92921"/>
                  </a:lnTo>
                  <a:lnTo>
                    <a:pt x="578536" y="65966"/>
                  </a:lnTo>
                  <a:lnTo>
                    <a:pt x="541270" y="43139"/>
                  </a:lnTo>
                  <a:lnTo>
                    <a:pt x="501256" y="24783"/>
                  </a:lnTo>
                  <a:lnTo>
                    <a:pt x="458841" y="11244"/>
                  </a:lnTo>
                  <a:lnTo>
                    <a:pt x="414369" y="2868"/>
                  </a:lnTo>
                  <a:lnTo>
                    <a:pt x="368185" y="0"/>
                  </a:lnTo>
                  <a:close/>
                </a:path>
              </a:pathLst>
            </a:custGeom>
            <a:solidFill>
              <a:srgbClr val="243C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24573" y="1482852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0" y="368173"/>
                  </a:moveTo>
                  <a:lnTo>
                    <a:pt x="2868" y="321991"/>
                  </a:lnTo>
                  <a:lnTo>
                    <a:pt x="11244" y="277522"/>
                  </a:lnTo>
                  <a:lnTo>
                    <a:pt x="24781" y="235108"/>
                  </a:lnTo>
                  <a:lnTo>
                    <a:pt x="43136" y="195097"/>
                  </a:lnTo>
                  <a:lnTo>
                    <a:pt x="65964" y="157831"/>
                  </a:lnTo>
                  <a:lnTo>
                    <a:pt x="92918" y="123658"/>
                  </a:lnTo>
                  <a:lnTo>
                    <a:pt x="123655" y="92921"/>
                  </a:lnTo>
                  <a:lnTo>
                    <a:pt x="157829" y="65966"/>
                  </a:lnTo>
                  <a:lnTo>
                    <a:pt x="195095" y="43139"/>
                  </a:lnTo>
                  <a:lnTo>
                    <a:pt x="235109" y="24783"/>
                  </a:lnTo>
                  <a:lnTo>
                    <a:pt x="277525" y="11244"/>
                  </a:lnTo>
                  <a:lnTo>
                    <a:pt x="321999" y="2868"/>
                  </a:lnTo>
                  <a:lnTo>
                    <a:pt x="368185" y="0"/>
                  </a:lnTo>
                  <a:lnTo>
                    <a:pt x="414369" y="2868"/>
                  </a:lnTo>
                  <a:lnTo>
                    <a:pt x="458841" y="11244"/>
                  </a:lnTo>
                  <a:lnTo>
                    <a:pt x="501256" y="24783"/>
                  </a:lnTo>
                  <a:lnTo>
                    <a:pt x="541270" y="43139"/>
                  </a:lnTo>
                  <a:lnTo>
                    <a:pt x="578536" y="65966"/>
                  </a:lnTo>
                  <a:lnTo>
                    <a:pt x="612711" y="92921"/>
                  </a:lnTo>
                  <a:lnTo>
                    <a:pt x="643448" y="123658"/>
                  </a:lnTo>
                  <a:lnTo>
                    <a:pt x="670403" y="157831"/>
                  </a:lnTo>
                  <a:lnTo>
                    <a:pt x="693231" y="195097"/>
                  </a:lnTo>
                  <a:lnTo>
                    <a:pt x="711587" y="235108"/>
                  </a:lnTo>
                  <a:lnTo>
                    <a:pt x="725126" y="277522"/>
                  </a:lnTo>
                  <a:lnTo>
                    <a:pt x="733502" y="321991"/>
                  </a:lnTo>
                  <a:lnTo>
                    <a:pt x="736371" y="368173"/>
                  </a:lnTo>
                  <a:lnTo>
                    <a:pt x="733502" y="414354"/>
                  </a:lnTo>
                  <a:lnTo>
                    <a:pt x="725126" y="458823"/>
                  </a:lnTo>
                  <a:lnTo>
                    <a:pt x="711587" y="501237"/>
                  </a:lnTo>
                  <a:lnTo>
                    <a:pt x="693231" y="541248"/>
                  </a:lnTo>
                  <a:lnTo>
                    <a:pt x="670403" y="578514"/>
                  </a:lnTo>
                  <a:lnTo>
                    <a:pt x="643448" y="612687"/>
                  </a:lnTo>
                  <a:lnTo>
                    <a:pt x="612711" y="643424"/>
                  </a:lnTo>
                  <a:lnTo>
                    <a:pt x="578536" y="670379"/>
                  </a:lnTo>
                  <a:lnTo>
                    <a:pt x="541270" y="693206"/>
                  </a:lnTo>
                  <a:lnTo>
                    <a:pt x="501256" y="711562"/>
                  </a:lnTo>
                  <a:lnTo>
                    <a:pt x="458841" y="725101"/>
                  </a:lnTo>
                  <a:lnTo>
                    <a:pt x="414369" y="733477"/>
                  </a:lnTo>
                  <a:lnTo>
                    <a:pt x="368185" y="736346"/>
                  </a:lnTo>
                  <a:lnTo>
                    <a:pt x="321999" y="733477"/>
                  </a:lnTo>
                  <a:lnTo>
                    <a:pt x="277525" y="725101"/>
                  </a:lnTo>
                  <a:lnTo>
                    <a:pt x="235109" y="711562"/>
                  </a:lnTo>
                  <a:lnTo>
                    <a:pt x="195095" y="693206"/>
                  </a:lnTo>
                  <a:lnTo>
                    <a:pt x="157829" y="670379"/>
                  </a:lnTo>
                  <a:lnTo>
                    <a:pt x="123655" y="643424"/>
                  </a:lnTo>
                  <a:lnTo>
                    <a:pt x="92918" y="612687"/>
                  </a:lnTo>
                  <a:lnTo>
                    <a:pt x="65964" y="578514"/>
                  </a:lnTo>
                  <a:lnTo>
                    <a:pt x="43136" y="541248"/>
                  </a:lnTo>
                  <a:lnTo>
                    <a:pt x="24781" y="501237"/>
                  </a:lnTo>
                  <a:lnTo>
                    <a:pt x="11244" y="458823"/>
                  </a:lnTo>
                  <a:lnTo>
                    <a:pt x="2868" y="414354"/>
                  </a:lnTo>
                  <a:lnTo>
                    <a:pt x="0" y="36817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92062" y="1631822"/>
              <a:ext cx="417830" cy="468630"/>
            </a:xfrm>
            <a:custGeom>
              <a:avLst/>
              <a:gdLst/>
              <a:ahLst/>
              <a:cxnLst/>
              <a:rect l="l" t="t" r="r" b="b"/>
              <a:pathLst>
                <a:path w="417830" h="468630">
                  <a:moveTo>
                    <a:pt x="215256" y="12646"/>
                  </a:moveTo>
                  <a:lnTo>
                    <a:pt x="202616" y="12646"/>
                  </a:lnTo>
                  <a:lnTo>
                    <a:pt x="202616" y="50745"/>
                  </a:lnTo>
                  <a:lnTo>
                    <a:pt x="154923" y="57656"/>
                  </a:lnTo>
                  <a:lnTo>
                    <a:pt x="111452" y="74647"/>
                  </a:lnTo>
                  <a:lnTo>
                    <a:pt x="73420" y="100429"/>
                  </a:lnTo>
                  <a:lnTo>
                    <a:pt x="42043" y="133710"/>
                  </a:lnTo>
                  <a:lnTo>
                    <a:pt x="18536" y="173201"/>
                  </a:lnTo>
                  <a:lnTo>
                    <a:pt x="4116" y="217611"/>
                  </a:lnTo>
                  <a:lnTo>
                    <a:pt x="0" y="265651"/>
                  </a:lnTo>
                  <a:lnTo>
                    <a:pt x="6908" y="313370"/>
                  </a:lnTo>
                  <a:lnTo>
                    <a:pt x="23891" y="356865"/>
                  </a:lnTo>
                  <a:lnTo>
                    <a:pt x="49659" y="394918"/>
                  </a:lnTo>
                  <a:lnTo>
                    <a:pt x="82922" y="426313"/>
                  </a:lnTo>
                  <a:lnTo>
                    <a:pt x="122391" y="449833"/>
                  </a:lnTo>
                  <a:lnTo>
                    <a:pt x="166778" y="464260"/>
                  </a:lnTo>
                  <a:lnTo>
                    <a:pt x="214793" y="468379"/>
                  </a:lnTo>
                  <a:lnTo>
                    <a:pt x="262486" y="461468"/>
                  </a:lnTo>
                  <a:lnTo>
                    <a:pt x="281205" y="454152"/>
                  </a:lnTo>
                  <a:lnTo>
                    <a:pt x="230208" y="454152"/>
                  </a:lnTo>
                  <a:lnTo>
                    <a:pt x="184989" y="453881"/>
                  </a:lnTo>
                  <a:lnTo>
                    <a:pt x="142396" y="443697"/>
                  </a:lnTo>
                  <a:lnTo>
                    <a:pt x="103726" y="424640"/>
                  </a:lnTo>
                  <a:lnTo>
                    <a:pt x="70392" y="397850"/>
                  </a:lnTo>
                  <a:lnTo>
                    <a:pt x="43338" y="364081"/>
                  </a:lnTo>
                  <a:lnTo>
                    <a:pt x="24214" y="324663"/>
                  </a:lnTo>
                  <a:lnTo>
                    <a:pt x="14198" y="280543"/>
                  </a:lnTo>
                  <a:lnTo>
                    <a:pt x="14288" y="265651"/>
                  </a:lnTo>
                  <a:lnTo>
                    <a:pt x="14390" y="248641"/>
                  </a:lnTo>
                  <a:lnTo>
                    <a:pt x="24650" y="192683"/>
                  </a:lnTo>
                  <a:lnTo>
                    <a:pt x="43696" y="153991"/>
                  </a:lnTo>
                  <a:lnTo>
                    <a:pt x="70566" y="120520"/>
                  </a:lnTo>
                  <a:lnTo>
                    <a:pt x="104220" y="93569"/>
                  </a:lnTo>
                  <a:lnTo>
                    <a:pt x="143616" y="74435"/>
                  </a:lnTo>
                  <a:lnTo>
                    <a:pt x="187712" y="64414"/>
                  </a:lnTo>
                  <a:lnTo>
                    <a:pt x="282598" y="64414"/>
                  </a:lnTo>
                  <a:lnTo>
                    <a:pt x="278251" y="62489"/>
                  </a:lnTo>
                  <a:lnTo>
                    <a:pt x="247303" y="54186"/>
                  </a:lnTo>
                  <a:lnTo>
                    <a:pt x="215256" y="50745"/>
                  </a:lnTo>
                  <a:lnTo>
                    <a:pt x="215256" y="12646"/>
                  </a:lnTo>
                  <a:close/>
                </a:path>
                <a:path w="417830" h="468630">
                  <a:moveTo>
                    <a:pt x="282598" y="64414"/>
                  </a:moveTo>
                  <a:lnTo>
                    <a:pt x="187712" y="64414"/>
                  </a:lnTo>
                  <a:lnTo>
                    <a:pt x="232931" y="64686"/>
                  </a:lnTo>
                  <a:lnTo>
                    <a:pt x="275524" y="74871"/>
                  </a:lnTo>
                  <a:lnTo>
                    <a:pt x="314194" y="93928"/>
                  </a:lnTo>
                  <a:lnTo>
                    <a:pt x="347646" y="120813"/>
                  </a:lnTo>
                  <a:lnTo>
                    <a:pt x="374582" y="154485"/>
                  </a:lnTo>
                  <a:lnTo>
                    <a:pt x="393706" y="193903"/>
                  </a:lnTo>
                  <a:lnTo>
                    <a:pt x="403722" y="238023"/>
                  </a:lnTo>
                  <a:lnTo>
                    <a:pt x="404879" y="259283"/>
                  </a:lnTo>
                  <a:lnTo>
                    <a:pt x="404706" y="265651"/>
                  </a:lnTo>
                  <a:lnTo>
                    <a:pt x="393723" y="324439"/>
                  </a:lnTo>
                  <a:lnTo>
                    <a:pt x="374569" y="363938"/>
                  </a:lnTo>
                  <a:lnTo>
                    <a:pt x="347451" y="397850"/>
                  </a:lnTo>
                  <a:lnTo>
                    <a:pt x="313557" y="424983"/>
                  </a:lnTo>
                  <a:lnTo>
                    <a:pt x="274080" y="444148"/>
                  </a:lnTo>
                  <a:lnTo>
                    <a:pt x="230208" y="454152"/>
                  </a:lnTo>
                  <a:lnTo>
                    <a:pt x="281205" y="454152"/>
                  </a:lnTo>
                  <a:lnTo>
                    <a:pt x="343989" y="418696"/>
                  </a:lnTo>
                  <a:lnTo>
                    <a:pt x="375365" y="385414"/>
                  </a:lnTo>
                  <a:lnTo>
                    <a:pt x="398871" y="345923"/>
                  </a:lnTo>
                  <a:lnTo>
                    <a:pt x="413289" y="301513"/>
                  </a:lnTo>
                  <a:lnTo>
                    <a:pt x="417404" y="253473"/>
                  </a:lnTo>
                  <a:lnTo>
                    <a:pt x="411581" y="210190"/>
                  </a:lnTo>
                  <a:lnTo>
                    <a:pt x="397088" y="169483"/>
                  </a:lnTo>
                  <a:lnTo>
                    <a:pt x="374535" y="132631"/>
                  </a:lnTo>
                  <a:lnTo>
                    <a:pt x="344536" y="100911"/>
                  </a:lnTo>
                  <a:lnTo>
                    <a:pt x="352529" y="92912"/>
                  </a:lnTo>
                  <a:lnTo>
                    <a:pt x="334661" y="92911"/>
                  </a:lnTo>
                  <a:lnTo>
                    <a:pt x="307553" y="75463"/>
                  </a:lnTo>
                  <a:lnTo>
                    <a:pt x="282598" y="64414"/>
                  </a:lnTo>
                  <a:close/>
                </a:path>
                <a:path w="417830" h="468630">
                  <a:moveTo>
                    <a:pt x="368799" y="62717"/>
                  </a:moveTo>
                  <a:lnTo>
                    <a:pt x="364917" y="62717"/>
                  </a:lnTo>
                  <a:lnTo>
                    <a:pt x="362468" y="65089"/>
                  </a:lnTo>
                  <a:lnTo>
                    <a:pt x="334661" y="92911"/>
                  </a:lnTo>
                  <a:lnTo>
                    <a:pt x="352529" y="92912"/>
                  </a:lnTo>
                  <a:lnTo>
                    <a:pt x="371401" y="74026"/>
                  </a:lnTo>
                  <a:lnTo>
                    <a:pt x="373828" y="71517"/>
                  </a:lnTo>
                  <a:lnTo>
                    <a:pt x="373760" y="67513"/>
                  </a:lnTo>
                  <a:lnTo>
                    <a:pt x="368799" y="62717"/>
                  </a:lnTo>
                  <a:close/>
                </a:path>
                <a:path w="417830" h="468630">
                  <a:moveTo>
                    <a:pt x="278455" y="0"/>
                  </a:moveTo>
                  <a:lnTo>
                    <a:pt x="139417" y="0"/>
                  </a:lnTo>
                  <a:lnTo>
                    <a:pt x="139417" y="12646"/>
                  </a:lnTo>
                  <a:lnTo>
                    <a:pt x="278455" y="12646"/>
                  </a:lnTo>
                  <a:lnTo>
                    <a:pt x="2784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92062" y="1631822"/>
              <a:ext cx="417830" cy="468630"/>
            </a:xfrm>
            <a:custGeom>
              <a:avLst/>
              <a:gdLst/>
              <a:ahLst/>
              <a:cxnLst/>
              <a:rect l="l" t="t" r="r" b="b"/>
              <a:pathLst>
                <a:path w="417830" h="468630">
                  <a:moveTo>
                    <a:pt x="344536" y="100911"/>
                  </a:moveTo>
                  <a:lnTo>
                    <a:pt x="371401" y="74026"/>
                  </a:lnTo>
                  <a:lnTo>
                    <a:pt x="373828" y="71517"/>
                  </a:lnTo>
                  <a:lnTo>
                    <a:pt x="373760" y="67513"/>
                  </a:lnTo>
                  <a:lnTo>
                    <a:pt x="371248" y="65089"/>
                  </a:lnTo>
                  <a:lnTo>
                    <a:pt x="368799" y="62717"/>
                  </a:lnTo>
                  <a:lnTo>
                    <a:pt x="364917" y="62717"/>
                  </a:lnTo>
                  <a:lnTo>
                    <a:pt x="362468" y="65089"/>
                  </a:lnTo>
                  <a:lnTo>
                    <a:pt x="334661" y="92911"/>
                  </a:lnTo>
                  <a:lnTo>
                    <a:pt x="307553" y="75463"/>
                  </a:lnTo>
                  <a:lnTo>
                    <a:pt x="278251" y="62489"/>
                  </a:lnTo>
                  <a:lnTo>
                    <a:pt x="247303" y="54186"/>
                  </a:lnTo>
                  <a:lnTo>
                    <a:pt x="215256" y="50745"/>
                  </a:lnTo>
                  <a:lnTo>
                    <a:pt x="215256" y="12646"/>
                  </a:lnTo>
                  <a:lnTo>
                    <a:pt x="278455" y="12646"/>
                  </a:lnTo>
                  <a:lnTo>
                    <a:pt x="278455" y="0"/>
                  </a:lnTo>
                  <a:lnTo>
                    <a:pt x="139417" y="0"/>
                  </a:lnTo>
                  <a:lnTo>
                    <a:pt x="139417" y="12646"/>
                  </a:lnTo>
                  <a:lnTo>
                    <a:pt x="202616" y="12646"/>
                  </a:lnTo>
                  <a:lnTo>
                    <a:pt x="202616" y="50745"/>
                  </a:lnTo>
                  <a:lnTo>
                    <a:pt x="154923" y="57656"/>
                  </a:lnTo>
                  <a:lnTo>
                    <a:pt x="111452" y="74647"/>
                  </a:lnTo>
                  <a:lnTo>
                    <a:pt x="73420" y="100429"/>
                  </a:lnTo>
                  <a:lnTo>
                    <a:pt x="42043" y="133710"/>
                  </a:lnTo>
                  <a:lnTo>
                    <a:pt x="18536" y="173201"/>
                  </a:lnTo>
                  <a:lnTo>
                    <a:pt x="4116" y="217611"/>
                  </a:lnTo>
                  <a:lnTo>
                    <a:pt x="0" y="265651"/>
                  </a:lnTo>
                  <a:lnTo>
                    <a:pt x="6908" y="313370"/>
                  </a:lnTo>
                  <a:lnTo>
                    <a:pt x="23891" y="356865"/>
                  </a:lnTo>
                  <a:lnTo>
                    <a:pt x="49659" y="394918"/>
                  </a:lnTo>
                  <a:lnTo>
                    <a:pt x="82922" y="426313"/>
                  </a:lnTo>
                  <a:lnTo>
                    <a:pt x="122391" y="449833"/>
                  </a:lnTo>
                  <a:lnTo>
                    <a:pt x="166778" y="464260"/>
                  </a:lnTo>
                  <a:lnTo>
                    <a:pt x="214793" y="468379"/>
                  </a:lnTo>
                  <a:lnTo>
                    <a:pt x="262486" y="461468"/>
                  </a:lnTo>
                  <a:lnTo>
                    <a:pt x="305957" y="444477"/>
                  </a:lnTo>
                  <a:lnTo>
                    <a:pt x="343989" y="418696"/>
                  </a:lnTo>
                  <a:lnTo>
                    <a:pt x="375365" y="385414"/>
                  </a:lnTo>
                  <a:lnTo>
                    <a:pt x="398871" y="345923"/>
                  </a:lnTo>
                  <a:lnTo>
                    <a:pt x="413289" y="301513"/>
                  </a:lnTo>
                  <a:lnTo>
                    <a:pt x="417404" y="253473"/>
                  </a:lnTo>
                  <a:lnTo>
                    <a:pt x="411581" y="210190"/>
                  </a:lnTo>
                  <a:lnTo>
                    <a:pt x="397088" y="169483"/>
                  </a:lnTo>
                  <a:lnTo>
                    <a:pt x="374535" y="132631"/>
                  </a:lnTo>
                  <a:lnTo>
                    <a:pt x="344536" y="100911"/>
                  </a:lnTo>
                  <a:close/>
                </a:path>
                <a:path w="417830" h="468630">
                  <a:moveTo>
                    <a:pt x="230208" y="454152"/>
                  </a:moveTo>
                  <a:lnTo>
                    <a:pt x="184989" y="453881"/>
                  </a:lnTo>
                  <a:lnTo>
                    <a:pt x="142396" y="443697"/>
                  </a:lnTo>
                  <a:lnTo>
                    <a:pt x="103726" y="424640"/>
                  </a:lnTo>
                  <a:lnTo>
                    <a:pt x="70274" y="397754"/>
                  </a:lnTo>
                  <a:lnTo>
                    <a:pt x="43338" y="364081"/>
                  </a:lnTo>
                  <a:lnTo>
                    <a:pt x="24214" y="324663"/>
                  </a:lnTo>
                  <a:lnTo>
                    <a:pt x="14198" y="280543"/>
                  </a:lnTo>
                  <a:lnTo>
                    <a:pt x="14470" y="235299"/>
                  </a:lnTo>
                  <a:lnTo>
                    <a:pt x="24650" y="192683"/>
                  </a:lnTo>
                  <a:lnTo>
                    <a:pt x="43696" y="153991"/>
                  </a:lnTo>
                  <a:lnTo>
                    <a:pt x="70566" y="120520"/>
                  </a:lnTo>
                  <a:lnTo>
                    <a:pt x="104220" y="93569"/>
                  </a:lnTo>
                  <a:lnTo>
                    <a:pt x="143616" y="74435"/>
                  </a:lnTo>
                  <a:lnTo>
                    <a:pt x="187712" y="64414"/>
                  </a:lnTo>
                  <a:lnTo>
                    <a:pt x="232931" y="64686"/>
                  </a:lnTo>
                  <a:lnTo>
                    <a:pt x="275524" y="74871"/>
                  </a:lnTo>
                  <a:lnTo>
                    <a:pt x="314194" y="93928"/>
                  </a:lnTo>
                  <a:lnTo>
                    <a:pt x="347646" y="120813"/>
                  </a:lnTo>
                  <a:lnTo>
                    <a:pt x="374582" y="154485"/>
                  </a:lnTo>
                  <a:lnTo>
                    <a:pt x="393706" y="193903"/>
                  </a:lnTo>
                  <a:lnTo>
                    <a:pt x="403722" y="238023"/>
                  </a:lnTo>
                  <a:lnTo>
                    <a:pt x="404879" y="259283"/>
                  </a:lnTo>
                  <a:lnTo>
                    <a:pt x="404590" y="269924"/>
                  </a:lnTo>
                  <a:lnTo>
                    <a:pt x="393723" y="324439"/>
                  </a:lnTo>
                  <a:lnTo>
                    <a:pt x="374569" y="363938"/>
                  </a:lnTo>
                  <a:lnTo>
                    <a:pt x="347451" y="397850"/>
                  </a:lnTo>
                  <a:lnTo>
                    <a:pt x="313557" y="424983"/>
                  </a:lnTo>
                  <a:lnTo>
                    <a:pt x="274080" y="444148"/>
                  </a:lnTo>
                  <a:lnTo>
                    <a:pt x="230208" y="454152"/>
                  </a:lnTo>
                  <a:close/>
                </a:path>
              </a:pathLst>
            </a:custGeom>
            <a:ln w="112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4397" y="1740024"/>
              <a:ext cx="212859" cy="18136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7095" y="4715268"/>
              <a:ext cx="867143" cy="867143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459574" y="4750307"/>
              <a:ext cx="727075" cy="727075"/>
            </a:xfrm>
            <a:custGeom>
              <a:avLst/>
              <a:gdLst/>
              <a:ahLst/>
              <a:cxnLst/>
              <a:rect l="l" t="t" r="r" b="b"/>
              <a:pathLst>
                <a:path w="727075" h="727075">
                  <a:moveTo>
                    <a:pt x="363308" y="0"/>
                  </a:moveTo>
                  <a:lnTo>
                    <a:pt x="314007" y="3317"/>
                  </a:lnTo>
                  <a:lnTo>
                    <a:pt x="266723" y="12979"/>
                  </a:lnTo>
                  <a:lnTo>
                    <a:pt x="221888" y="28555"/>
                  </a:lnTo>
                  <a:lnTo>
                    <a:pt x="179935" y="49609"/>
                  </a:lnTo>
                  <a:lnTo>
                    <a:pt x="141297" y="75711"/>
                  </a:lnTo>
                  <a:lnTo>
                    <a:pt x="106406" y="106426"/>
                  </a:lnTo>
                  <a:lnTo>
                    <a:pt x="75696" y="141321"/>
                  </a:lnTo>
                  <a:lnTo>
                    <a:pt x="49600" y="179963"/>
                  </a:lnTo>
                  <a:lnTo>
                    <a:pt x="28549" y="221920"/>
                  </a:lnTo>
                  <a:lnTo>
                    <a:pt x="12977" y="266758"/>
                  </a:lnTo>
                  <a:lnTo>
                    <a:pt x="3316" y="314045"/>
                  </a:lnTo>
                  <a:lnTo>
                    <a:pt x="0" y="363347"/>
                  </a:lnTo>
                  <a:lnTo>
                    <a:pt x="3316" y="412619"/>
                  </a:lnTo>
                  <a:lnTo>
                    <a:pt x="12977" y="459881"/>
                  </a:lnTo>
                  <a:lnTo>
                    <a:pt x="28549" y="504699"/>
                  </a:lnTo>
                  <a:lnTo>
                    <a:pt x="49600" y="546640"/>
                  </a:lnTo>
                  <a:lnTo>
                    <a:pt x="75696" y="585271"/>
                  </a:lnTo>
                  <a:lnTo>
                    <a:pt x="106406" y="620156"/>
                  </a:lnTo>
                  <a:lnTo>
                    <a:pt x="141297" y="650864"/>
                  </a:lnTo>
                  <a:lnTo>
                    <a:pt x="179935" y="676961"/>
                  </a:lnTo>
                  <a:lnTo>
                    <a:pt x="221888" y="698013"/>
                  </a:lnTo>
                  <a:lnTo>
                    <a:pt x="266723" y="713587"/>
                  </a:lnTo>
                  <a:lnTo>
                    <a:pt x="314007" y="723249"/>
                  </a:lnTo>
                  <a:lnTo>
                    <a:pt x="363308" y="726567"/>
                  </a:lnTo>
                  <a:lnTo>
                    <a:pt x="412607" y="723249"/>
                  </a:lnTo>
                  <a:lnTo>
                    <a:pt x="459889" y="713587"/>
                  </a:lnTo>
                  <a:lnTo>
                    <a:pt x="504723" y="698013"/>
                  </a:lnTo>
                  <a:lnTo>
                    <a:pt x="546676" y="676961"/>
                  </a:lnTo>
                  <a:lnTo>
                    <a:pt x="585315" y="650864"/>
                  </a:lnTo>
                  <a:lnTo>
                    <a:pt x="620206" y="620156"/>
                  </a:lnTo>
                  <a:lnTo>
                    <a:pt x="650917" y="585271"/>
                  </a:lnTo>
                  <a:lnTo>
                    <a:pt x="677014" y="546640"/>
                  </a:lnTo>
                  <a:lnTo>
                    <a:pt x="698066" y="504699"/>
                  </a:lnTo>
                  <a:lnTo>
                    <a:pt x="713639" y="459881"/>
                  </a:lnTo>
                  <a:lnTo>
                    <a:pt x="723301" y="412619"/>
                  </a:lnTo>
                  <a:lnTo>
                    <a:pt x="726617" y="363347"/>
                  </a:lnTo>
                  <a:lnTo>
                    <a:pt x="723301" y="314045"/>
                  </a:lnTo>
                  <a:lnTo>
                    <a:pt x="713639" y="266758"/>
                  </a:lnTo>
                  <a:lnTo>
                    <a:pt x="698066" y="221920"/>
                  </a:lnTo>
                  <a:lnTo>
                    <a:pt x="677014" y="179963"/>
                  </a:lnTo>
                  <a:lnTo>
                    <a:pt x="650917" y="141321"/>
                  </a:lnTo>
                  <a:lnTo>
                    <a:pt x="620206" y="106426"/>
                  </a:lnTo>
                  <a:lnTo>
                    <a:pt x="585315" y="75711"/>
                  </a:lnTo>
                  <a:lnTo>
                    <a:pt x="546676" y="49609"/>
                  </a:lnTo>
                  <a:lnTo>
                    <a:pt x="504723" y="28555"/>
                  </a:lnTo>
                  <a:lnTo>
                    <a:pt x="459889" y="12979"/>
                  </a:lnTo>
                  <a:lnTo>
                    <a:pt x="412607" y="3317"/>
                  </a:lnTo>
                  <a:lnTo>
                    <a:pt x="363308" y="0"/>
                  </a:lnTo>
                  <a:close/>
                </a:path>
              </a:pathLst>
            </a:custGeom>
            <a:solidFill>
              <a:srgbClr val="243C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59574" y="4750307"/>
              <a:ext cx="727075" cy="727075"/>
            </a:xfrm>
            <a:custGeom>
              <a:avLst/>
              <a:gdLst/>
              <a:ahLst/>
              <a:cxnLst/>
              <a:rect l="l" t="t" r="r" b="b"/>
              <a:pathLst>
                <a:path w="727075" h="727075">
                  <a:moveTo>
                    <a:pt x="0" y="363347"/>
                  </a:moveTo>
                  <a:lnTo>
                    <a:pt x="3316" y="314045"/>
                  </a:lnTo>
                  <a:lnTo>
                    <a:pt x="12977" y="266758"/>
                  </a:lnTo>
                  <a:lnTo>
                    <a:pt x="28549" y="221920"/>
                  </a:lnTo>
                  <a:lnTo>
                    <a:pt x="49600" y="179963"/>
                  </a:lnTo>
                  <a:lnTo>
                    <a:pt x="75696" y="141321"/>
                  </a:lnTo>
                  <a:lnTo>
                    <a:pt x="106406" y="106426"/>
                  </a:lnTo>
                  <a:lnTo>
                    <a:pt x="141297" y="75711"/>
                  </a:lnTo>
                  <a:lnTo>
                    <a:pt x="179935" y="49609"/>
                  </a:lnTo>
                  <a:lnTo>
                    <a:pt x="221888" y="28555"/>
                  </a:lnTo>
                  <a:lnTo>
                    <a:pt x="266723" y="12979"/>
                  </a:lnTo>
                  <a:lnTo>
                    <a:pt x="314007" y="3317"/>
                  </a:lnTo>
                  <a:lnTo>
                    <a:pt x="363308" y="0"/>
                  </a:lnTo>
                  <a:lnTo>
                    <a:pt x="412607" y="3317"/>
                  </a:lnTo>
                  <a:lnTo>
                    <a:pt x="459889" y="12979"/>
                  </a:lnTo>
                  <a:lnTo>
                    <a:pt x="504723" y="28555"/>
                  </a:lnTo>
                  <a:lnTo>
                    <a:pt x="546676" y="49609"/>
                  </a:lnTo>
                  <a:lnTo>
                    <a:pt x="585315" y="75711"/>
                  </a:lnTo>
                  <a:lnTo>
                    <a:pt x="620206" y="106426"/>
                  </a:lnTo>
                  <a:lnTo>
                    <a:pt x="650917" y="141321"/>
                  </a:lnTo>
                  <a:lnTo>
                    <a:pt x="677014" y="179963"/>
                  </a:lnTo>
                  <a:lnTo>
                    <a:pt x="698066" y="221920"/>
                  </a:lnTo>
                  <a:lnTo>
                    <a:pt x="713639" y="266758"/>
                  </a:lnTo>
                  <a:lnTo>
                    <a:pt x="723301" y="314045"/>
                  </a:lnTo>
                  <a:lnTo>
                    <a:pt x="726617" y="363347"/>
                  </a:lnTo>
                  <a:lnTo>
                    <a:pt x="723301" y="412619"/>
                  </a:lnTo>
                  <a:lnTo>
                    <a:pt x="713639" y="459881"/>
                  </a:lnTo>
                  <a:lnTo>
                    <a:pt x="698066" y="504699"/>
                  </a:lnTo>
                  <a:lnTo>
                    <a:pt x="677014" y="546640"/>
                  </a:lnTo>
                  <a:lnTo>
                    <a:pt x="650917" y="585271"/>
                  </a:lnTo>
                  <a:lnTo>
                    <a:pt x="620206" y="620156"/>
                  </a:lnTo>
                  <a:lnTo>
                    <a:pt x="585315" y="650864"/>
                  </a:lnTo>
                  <a:lnTo>
                    <a:pt x="546676" y="676961"/>
                  </a:lnTo>
                  <a:lnTo>
                    <a:pt x="504723" y="698013"/>
                  </a:lnTo>
                  <a:lnTo>
                    <a:pt x="459889" y="713587"/>
                  </a:lnTo>
                  <a:lnTo>
                    <a:pt x="412607" y="723249"/>
                  </a:lnTo>
                  <a:lnTo>
                    <a:pt x="363308" y="726567"/>
                  </a:lnTo>
                  <a:lnTo>
                    <a:pt x="314007" y="723249"/>
                  </a:lnTo>
                  <a:lnTo>
                    <a:pt x="266723" y="713587"/>
                  </a:lnTo>
                  <a:lnTo>
                    <a:pt x="221888" y="698013"/>
                  </a:lnTo>
                  <a:lnTo>
                    <a:pt x="179935" y="676961"/>
                  </a:lnTo>
                  <a:lnTo>
                    <a:pt x="141297" y="650864"/>
                  </a:lnTo>
                  <a:lnTo>
                    <a:pt x="106406" y="620156"/>
                  </a:lnTo>
                  <a:lnTo>
                    <a:pt x="75696" y="585271"/>
                  </a:lnTo>
                  <a:lnTo>
                    <a:pt x="49600" y="546640"/>
                  </a:lnTo>
                  <a:lnTo>
                    <a:pt x="28549" y="504699"/>
                  </a:lnTo>
                  <a:lnTo>
                    <a:pt x="12977" y="459881"/>
                  </a:lnTo>
                  <a:lnTo>
                    <a:pt x="3316" y="412619"/>
                  </a:lnTo>
                  <a:lnTo>
                    <a:pt x="0" y="36334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86496" y="4920735"/>
              <a:ext cx="240029" cy="422275"/>
            </a:xfrm>
            <a:custGeom>
              <a:avLst/>
              <a:gdLst/>
              <a:ahLst/>
              <a:cxnLst/>
              <a:rect l="l" t="t" r="r" b="b"/>
              <a:pathLst>
                <a:path w="240030" h="422275">
                  <a:moveTo>
                    <a:pt x="235299" y="0"/>
                  </a:moveTo>
                  <a:lnTo>
                    <a:pt x="4277" y="0"/>
                  </a:lnTo>
                  <a:lnTo>
                    <a:pt x="0" y="4315"/>
                  </a:lnTo>
                  <a:lnTo>
                    <a:pt x="1" y="417777"/>
                  </a:lnTo>
                  <a:lnTo>
                    <a:pt x="4279" y="422061"/>
                  </a:lnTo>
                  <a:lnTo>
                    <a:pt x="235299" y="422061"/>
                  </a:lnTo>
                  <a:lnTo>
                    <a:pt x="239580" y="417777"/>
                  </a:lnTo>
                  <a:lnTo>
                    <a:pt x="239580" y="412487"/>
                  </a:lnTo>
                  <a:lnTo>
                    <a:pt x="9564" y="412486"/>
                  </a:lnTo>
                  <a:lnTo>
                    <a:pt x="9564" y="374003"/>
                  </a:lnTo>
                  <a:lnTo>
                    <a:pt x="239580" y="374003"/>
                  </a:lnTo>
                  <a:lnTo>
                    <a:pt x="239580" y="364417"/>
                  </a:lnTo>
                  <a:lnTo>
                    <a:pt x="9564" y="364417"/>
                  </a:lnTo>
                  <a:lnTo>
                    <a:pt x="9564" y="57539"/>
                  </a:lnTo>
                  <a:lnTo>
                    <a:pt x="239580" y="57539"/>
                  </a:lnTo>
                  <a:lnTo>
                    <a:pt x="239580" y="47949"/>
                  </a:lnTo>
                  <a:lnTo>
                    <a:pt x="9564" y="47949"/>
                  </a:lnTo>
                  <a:lnTo>
                    <a:pt x="9564" y="9589"/>
                  </a:lnTo>
                  <a:lnTo>
                    <a:pt x="239580" y="9590"/>
                  </a:lnTo>
                  <a:lnTo>
                    <a:pt x="239580" y="4315"/>
                  </a:lnTo>
                  <a:lnTo>
                    <a:pt x="235299" y="0"/>
                  </a:lnTo>
                  <a:close/>
                </a:path>
                <a:path w="240030" h="422275">
                  <a:moveTo>
                    <a:pt x="239580" y="374003"/>
                  </a:moveTo>
                  <a:lnTo>
                    <a:pt x="230011" y="374003"/>
                  </a:lnTo>
                  <a:lnTo>
                    <a:pt x="230011" y="412487"/>
                  </a:lnTo>
                  <a:lnTo>
                    <a:pt x="239580" y="412487"/>
                  </a:lnTo>
                  <a:lnTo>
                    <a:pt x="239580" y="374003"/>
                  </a:lnTo>
                  <a:close/>
                </a:path>
                <a:path w="240030" h="422275">
                  <a:moveTo>
                    <a:pt x="239580" y="57539"/>
                  </a:moveTo>
                  <a:lnTo>
                    <a:pt x="230011" y="57539"/>
                  </a:lnTo>
                  <a:lnTo>
                    <a:pt x="230011" y="364417"/>
                  </a:lnTo>
                  <a:lnTo>
                    <a:pt x="239580" y="364417"/>
                  </a:lnTo>
                  <a:lnTo>
                    <a:pt x="239580" y="57539"/>
                  </a:lnTo>
                  <a:close/>
                </a:path>
                <a:path w="240030" h="422275">
                  <a:moveTo>
                    <a:pt x="239580" y="9590"/>
                  </a:moveTo>
                  <a:lnTo>
                    <a:pt x="230011" y="9590"/>
                  </a:lnTo>
                  <a:lnTo>
                    <a:pt x="230011" y="47949"/>
                  </a:lnTo>
                  <a:lnTo>
                    <a:pt x="239580" y="47949"/>
                  </a:lnTo>
                  <a:lnTo>
                    <a:pt x="239580" y="95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86476" y="4920735"/>
              <a:ext cx="240029" cy="422275"/>
            </a:xfrm>
            <a:custGeom>
              <a:avLst/>
              <a:gdLst/>
              <a:ahLst/>
              <a:cxnLst/>
              <a:rect l="l" t="t" r="r" b="b"/>
              <a:pathLst>
                <a:path w="240030" h="422275">
                  <a:moveTo>
                    <a:pt x="230031" y="0"/>
                  </a:moveTo>
                  <a:lnTo>
                    <a:pt x="9584" y="0"/>
                  </a:lnTo>
                  <a:lnTo>
                    <a:pt x="4297" y="0"/>
                  </a:lnTo>
                  <a:lnTo>
                    <a:pt x="19" y="4315"/>
                  </a:lnTo>
                  <a:lnTo>
                    <a:pt x="0" y="9589"/>
                  </a:lnTo>
                  <a:lnTo>
                    <a:pt x="0" y="412486"/>
                  </a:lnTo>
                  <a:lnTo>
                    <a:pt x="20" y="417775"/>
                  </a:lnTo>
                  <a:lnTo>
                    <a:pt x="4297" y="422058"/>
                  </a:lnTo>
                  <a:lnTo>
                    <a:pt x="9584" y="422076"/>
                  </a:lnTo>
                  <a:lnTo>
                    <a:pt x="230031" y="422076"/>
                  </a:lnTo>
                  <a:lnTo>
                    <a:pt x="235319" y="422061"/>
                  </a:lnTo>
                  <a:lnTo>
                    <a:pt x="239600" y="417777"/>
                  </a:lnTo>
                  <a:lnTo>
                    <a:pt x="239616" y="412487"/>
                  </a:lnTo>
                  <a:lnTo>
                    <a:pt x="239616" y="9590"/>
                  </a:lnTo>
                  <a:lnTo>
                    <a:pt x="239600" y="4315"/>
                  </a:lnTo>
                  <a:lnTo>
                    <a:pt x="235319" y="0"/>
                  </a:lnTo>
                  <a:lnTo>
                    <a:pt x="230031" y="0"/>
                  </a:lnTo>
                  <a:close/>
                </a:path>
                <a:path w="240030" h="422275">
                  <a:moveTo>
                    <a:pt x="230031" y="9590"/>
                  </a:moveTo>
                  <a:lnTo>
                    <a:pt x="230031" y="47949"/>
                  </a:lnTo>
                  <a:lnTo>
                    <a:pt x="9584" y="47949"/>
                  </a:lnTo>
                  <a:lnTo>
                    <a:pt x="9584" y="9589"/>
                  </a:lnTo>
                  <a:lnTo>
                    <a:pt x="230031" y="9590"/>
                  </a:lnTo>
                  <a:close/>
                </a:path>
                <a:path w="240030" h="422275">
                  <a:moveTo>
                    <a:pt x="230031" y="57539"/>
                  </a:moveTo>
                  <a:lnTo>
                    <a:pt x="230031" y="364417"/>
                  </a:lnTo>
                  <a:lnTo>
                    <a:pt x="9584" y="364417"/>
                  </a:lnTo>
                  <a:lnTo>
                    <a:pt x="9584" y="57539"/>
                  </a:lnTo>
                  <a:lnTo>
                    <a:pt x="230031" y="57539"/>
                  </a:lnTo>
                  <a:close/>
                </a:path>
                <a:path w="240030" h="422275">
                  <a:moveTo>
                    <a:pt x="9584" y="412486"/>
                  </a:moveTo>
                  <a:lnTo>
                    <a:pt x="9584" y="374003"/>
                  </a:lnTo>
                  <a:lnTo>
                    <a:pt x="230031" y="374003"/>
                  </a:lnTo>
                  <a:lnTo>
                    <a:pt x="230031" y="412487"/>
                  </a:lnTo>
                  <a:lnTo>
                    <a:pt x="9584" y="412486"/>
                  </a:lnTo>
                  <a:close/>
                </a:path>
              </a:pathLst>
            </a:custGeom>
            <a:ln w="111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77531" y="4944710"/>
              <a:ext cx="57785" cy="10160"/>
            </a:xfrm>
            <a:custGeom>
              <a:avLst/>
              <a:gdLst/>
              <a:ahLst/>
              <a:cxnLst/>
              <a:rect l="l" t="t" r="r" b="b"/>
              <a:pathLst>
                <a:path w="57784" h="10160">
                  <a:moveTo>
                    <a:pt x="55363" y="0"/>
                  </a:moveTo>
                  <a:lnTo>
                    <a:pt x="2144" y="0"/>
                  </a:lnTo>
                  <a:lnTo>
                    <a:pt x="0" y="2157"/>
                  </a:lnTo>
                  <a:lnTo>
                    <a:pt x="0" y="7432"/>
                  </a:lnTo>
                  <a:lnTo>
                    <a:pt x="2144" y="9589"/>
                  </a:lnTo>
                  <a:lnTo>
                    <a:pt x="4792" y="9589"/>
                  </a:lnTo>
                  <a:lnTo>
                    <a:pt x="55363" y="9589"/>
                  </a:lnTo>
                  <a:lnTo>
                    <a:pt x="57507" y="7432"/>
                  </a:lnTo>
                  <a:lnTo>
                    <a:pt x="57507" y="2157"/>
                  </a:lnTo>
                  <a:lnTo>
                    <a:pt x="553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77531" y="4944710"/>
              <a:ext cx="57785" cy="10160"/>
            </a:xfrm>
            <a:custGeom>
              <a:avLst/>
              <a:gdLst/>
              <a:ahLst/>
              <a:cxnLst/>
              <a:rect l="l" t="t" r="r" b="b"/>
              <a:pathLst>
                <a:path w="57784" h="10160">
                  <a:moveTo>
                    <a:pt x="4792" y="9589"/>
                  </a:moveTo>
                  <a:lnTo>
                    <a:pt x="52715" y="9589"/>
                  </a:lnTo>
                  <a:lnTo>
                    <a:pt x="55363" y="9589"/>
                  </a:lnTo>
                  <a:lnTo>
                    <a:pt x="57507" y="7432"/>
                  </a:lnTo>
                  <a:lnTo>
                    <a:pt x="57507" y="4794"/>
                  </a:lnTo>
                  <a:lnTo>
                    <a:pt x="57507" y="2157"/>
                  </a:lnTo>
                  <a:lnTo>
                    <a:pt x="55363" y="0"/>
                  </a:lnTo>
                  <a:lnTo>
                    <a:pt x="52715" y="0"/>
                  </a:lnTo>
                  <a:lnTo>
                    <a:pt x="4792" y="0"/>
                  </a:lnTo>
                  <a:lnTo>
                    <a:pt x="2144" y="0"/>
                  </a:lnTo>
                  <a:lnTo>
                    <a:pt x="0" y="2157"/>
                  </a:lnTo>
                  <a:lnTo>
                    <a:pt x="0" y="4794"/>
                  </a:lnTo>
                  <a:lnTo>
                    <a:pt x="0" y="7432"/>
                  </a:lnTo>
                  <a:lnTo>
                    <a:pt x="2144" y="9589"/>
                  </a:lnTo>
                  <a:lnTo>
                    <a:pt x="4792" y="9589"/>
                  </a:lnTo>
                  <a:close/>
                </a:path>
              </a:pathLst>
            </a:custGeom>
            <a:ln w="111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028" y="5048701"/>
              <a:ext cx="164513" cy="155841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8139" y="2252484"/>
              <a:ext cx="876287" cy="876287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430999" y="2286254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368185" y="0"/>
                  </a:moveTo>
                  <a:lnTo>
                    <a:pt x="322001" y="2868"/>
                  </a:lnTo>
                  <a:lnTo>
                    <a:pt x="277529" y="11244"/>
                  </a:lnTo>
                  <a:lnTo>
                    <a:pt x="235114" y="24783"/>
                  </a:lnTo>
                  <a:lnTo>
                    <a:pt x="195101" y="43139"/>
                  </a:lnTo>
                  <a:lnTo>
                    <a:pt x="157834" y="65966"/>
                  </a:lnTo>
                  <a:lnTo>
                    <a:pt x="123660" y="92921"/>
                  </a:lnTo>
                  <a:lnTo>
                    <a:pt x="92922" y="123658"/>
                  </a:lnTo>
                  <a:lnTo>
                    <a:pt x="65967" y="157831"/>
                  </a:lnTo>
                  <a:lnTo>
                    <a:pt x="43139" y="195097"/>
                  </a:lnTo>
                  <a:lnTo>
                    <a:pt x="24783" y="235108"/>
                  </a:lnTo>
                  <a:lnTo>
                    <a:pt x="11244" y="277522"/>
                  </a:lnTo>
                  <a:lnTo>
                    <a:pt x="2868" y="321991"/>
                  </a:lnTo>
                  <a:lnTo>
                    <a:pt x="0" y="368173"/>
                  </a:lnTo>
                  <a:lnTo>
                    <a:pt x="2868" y="414354"/>
                  </a:lnTo>
                  <a:lnTo>
                    <a:pt x="11244" y="458823"/>
                  </a:lnTo>
                  <a:lnTo>
                    <a:pt x="24783" y="501237"/>
                  </a:lnTo>
                  <a:lnTo>
                    <a:pt x="43139" y="541248"/>
                  </a:lnTo>
                  <a:lnTo>
                    <a:pt x="65967" y="578514"/>
                  </a:lnTo>
                  <a:lnTo>
                    <a:pt x="92922" y="612687"/>
                  </a:lnTo>
                  <a:lnTo>
                    <a:pt x="123660" y="643424"/>
                  </a:lnTo>
                  <a:lnTo>
                    <a:pt x="157834" y="670379"/>
                  </a:lnTo>
                  <a:lnTo>
                    <a:pt x="195101" y="693206"/>
                  </a:lnTo>
                  <a:lnTo>
                    <a:pt x="235114" y="711562"/>
                  </a:lnTo>
                  <a:lnTo>
                    <a:pt x="277529" y="725101"/>
                  </a:lnTo>
                  <a:lnTo>
                    <a:pt x="322001" y="733477"/>
                  </a:lnTo>
                  <a:lnTo>
                    <a:pt x="368185" y="736346"/>
                  </a:lnTo>
                  <a:lnTo>
                    <a:pt x="414369" y="733477"/>
                  </a:lnTo>
                  <a:lnTo>
                    <a:pt x="458841" y="725101"/>
                  </a:lnTo>
                  <a:lnTo>
                    <a:pt x="501256" y="711562"/>
                  </a:lnTo>
                  <a:lnTo>
                    <a:pt x="541270" y="693206"/>
                  </a:lnTo>
                  <a:lnTo>
                    <a:pt x="578536" y="670379"/>
                  </a:lnTo>
                  <a:lnTo>
                    <a:pt x="612711" y="643424"/>
                  </a:lnTo>
                  <a:lnTo>
                    <a:pt x="643448" y="612687"/>
                  </a:lnTo>
                  <a:lnTo>
                    <a:pt x="670403" y="578514"/>
                  </a:lnTo>
                  <a:lnTo>
                    <a:pt x="693231" y="541248"/>
                  </a:lnTo>
                  <a:lnTo>
                    <a:pt x="711587" y="501237"/>
                  </a:lnTo>
                  <a:lnTo>
                    <a:pt x="725126" y="458823"/>
                  </a:lnTo>
                  <a:lnTo>
                    <a:pt x="733502" y="414354"/>
                  </a:lnTo>
                  <a:lnTo>
                    <a:pt x="736371" y="368173"/>
                  </a:lnTo>
                  <a:lnTo>
                    <a:pt x="733502" y="321991"/>
                  </a:lnTo>
                  <a:lnTo>
                    <a:pt x="725126" y="277522"/>
                  </a:lnTo>
                  <a:lnTo>
                    <a:pt x="711587" y="235108"/>
                  </a:lnTo>
                  <a:lnTo>
                    <a:pt x="693231" y="195097"/>
                  </a:lnTo>
                  <a:lnTo>
                    <a:pt x="670403" y="157831"/>
                  </a:lnTo>
                  <a:lnTo>
                    <a:pt x="643448" y="123658"/>
                  </a:lnTo>
                  <a:lnTo>
                    <a:pt x="612711" y="92921"/>
                  </a:lnTo>
                  <a:lnTo>
                    <a:pt x="578536" y="65966"/>
                  </a:lnTo>
                  <a:lnTo>
                    <a:pt x="541270" y="43139"/>
                  </a:lnTo>
                  <a:lnTo>
                    <a:pt x="501256" y="24783"/>
                  </a:lnTo>
                  <a:lnTo>
                    <a:pt x="458841" y="11244"/>
                  </a:lnTo>
                  <a:lnTo>
                    <a:pt x="414369" y="2868"/>
                  </a:lnTo>
                  <a:lnTo>
                    <a:pt x="368185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30999" y="2286254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0" y="368173"/>
                  </a:moveTo>
                  <a:lnTo>
                    <a:pt x="2868" y="321991"/>
                  </a:lnTo>
                  <a:lnTo>
                    <a:pt x="11244" y="277522"/>
                  </a:lnTo>
                  <a:lnTo>
                    <a:pt x="24783" y="235108"/>
                  </a:lnTo>
                  <a:lnTo>
                    <a:pt x="43139" y="195097"/>
                  </a:lnTo>
                  <a:lnTo>
                    <a:pt x="65967" y="157831"/>
                  </a:lnTo>
                  <a:lnTo>
                    <a:pt x="92922" y="123658"/>
                  </a:lnTo>
                  <a:lnTo>
                    <a:pt x="123660" y="92921"/>
                  </a:lnTo>
                  <a:lnTo>
                    <a:pt x="157834" y="65966"/>
                  </a:lnTo>
                  <a:lnTo>
                    <a:pt x="195101" y="43139"/>
                  </a:lnTo>
                  <a:lnTo>
                    <a:pt x="235114" y="24783"/>
                  </a:lnTo>
                  <a:lnTo>
                    <a:pt x="277529" y="11244"/>
                  </a:lnTo>
                  <a:lnTo>
                    <a:pt x="322001" y="2868"/>
                  </a:lnTo>
                  <a:lnTo>
                    <a:pt x="368185" y="0"/>
                  </a:lnTo>
                  <a:lnTo>
                    <a:pt x="414369" y="2868"/>
                  </a:lnTo>
                  <a:lnTo>
                    <a:pt x="458841" y="11244"/>
                  </a:lnTo>
                  <a:lnTo>
                    <a:pt x="501256" y="24783"/>
                  </a:lnTo>
                  <a:lnTo>
                    <a:pt x="541270" y="43139"/>
                  </a:lnTo>
                  <a:lnTo>
                    <a:pt x="578536" y="65966"/>
                  </a:lnTo>
                  <a:lnTo>
                    <a:pt x="612711" y="92921"/>
                  </a:lnTo>
                  <a:lnTo>
                    <a:pt x="643448" y="123658"/>
                  </a:lnTo>
                  <a:lnTo>
                    <a:pt x="670403" y="157831"/>
                  </a:lnTo>
                  <a:lnTo>
                    <a:pt x="693231" y="195097"/>
                  </a:lnTo>
                  <a:lnTo>
                    <a:pt x="711587" y="235108"/>
                  </a:lnTo>
                  <a:lnTo>
                    <a:pt x="725126" y="277522"/>
                  </a:lnTo>
                  <a:lnTo>
                    <a:pt x="733502" y="321991"/>
                  </a:lnTo>
                  <a:lnTo>
                    <a:pt x="736371" y="368173"/>
                  </a:lnTo>
                  <a:lnTo>
                    <a:pt x="733502" y="414354"/>
                  </a:lnTo>
                  <a:lnTo>
                    <a:pt x="725126" y="458823"/>
                  </a:lnTo>
                  <a:lnTo>
                    <a:pt x="711587" y="501237"/>
                  </a:lnTo>
                  <a:lnTo>
                    <a:pt x="693231" y="541248"/>
                  </a:lnTo>
                  <a:lnTo>
                    <a:pt x="670403" y="578514"/>
                  </a:lnTo>
                  <a:lnTo>
                    <a:pt x="643448" y="612687"/>
                  </a:lnTo>
                  <a:lnTo>
                    <a:pt x="612711" y="643424"/>
                  </a:lnTo>
                  <a:lnTo>
                    <a:pt x="578536" y="670379"/>
                  </a:lnTo>
                  <a:lnTo>
                    <a:pt x="541270" y="693206"/>
                  </a:lnTo>
                  <a:lnTo>
                    <a:pt x="501256" y="711562"/>
                  </a:lnTo>
                  <a:lnTo>
                    <a:pt x="458841" y="725101"/>
                  </a:lnTo>
                  <a:lnTo>
                    <a:pt x="414369" y="733477"/>
                  </a:lnTo>
                  <a:lnTo>
                    <a:pt x="368185" y="736346"/>
                  </a:lnTo>
                  <a:lnTo>
                    <a:pt x="322001" y="733477"/>
                  </a:lnTo>
                  <a:lnTo>
                    <a:pt x="277529" y="725101"/>
                  </a:lnTo>
                  <a:lnTo>
                    <a:pt x="235114" y="711562"/>
                  </a:lnTo>
                  <a:lnTo>
                    <a:pt x="195101" y="693206"/>
                  </a:lnTo>
                  <a:lnTo>
                    <a:pt x="157834" y="670379"/>
                  </a:lnTo>
                  <a:lnTo>
                    <a:pt x="123660" y="643424"/>
                  </a:lnTo>
                  <a:lnTo>
                    <a:pt x="92922" y="612687"/>
                  </a:lnTo>
                  <a:lnTo>
                    <a:pt x="65967" y="578514"/>
                  </a:lnTo>
                  <a:lnTo>
                    <a:pt x="43139" y="541248"/>
                  </a:lnTo>
                  <a:lnTo>
                    <a:pt x="24783" y="501237"/>
                  </a:lnTo>
                  <a:lnTo>
                    <a:pt x="11244" y="458823"/>
                  </a:lnTo>
                  <a:lnTo>
                    <a:pt x="2868" y="414354"/>
                  </a:lnTo>
                  <a:lnTo>
                    <a:pt x="0" y="36817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812552" y="2572151"/>
              <a:ext cx="167640" cy="291465"/>
            </a:xfrm>
            <a:custGeom>
              <a:avLst/>
              <a:gdLst/>
              <a:ahLst/>
              <a:cxnLst/>
              <a:rect l="l" t="t" r="r" b="b"/>
              <a:pathLst>
                <a:path w="167640" h="291464">
                  <a:moveTo>
                    <a:pt x="39815" y="186540"/>
                  </a:moveTo>
                  <a:lnTo>
                    <a:pt x="36023" y="187805"/>
                  </a:lnTo>
                  <a:lnTo>
                    <a:pt x="34127" y="190966"/>
                  </a:lnTo>
                  <a:lnTo>
                    <a:pt x="1895" y="247877"/>
                  </a:lnTo>
                  <a:lnTo>
                    <a:pt x="0" y="251039"/>
                  </a:lnTo>
                  <a:lnTo>
                    <a:pt x="1263" y="254833"/>
                  </a:lnTo>
                  <a:lnTo>
                    <a:pt x="4423" y="256730"/>
                  </a:lnTo>
                  <a:lnTo>
                    <a:pt x="60671" y="288979"/>
                  </a:lnTo>
                  <a:lnTo>
                    <a:pt x="63831" y="290876"/>
                  </a:lnTo>
                  <a:lnTo>
                    <a:pt x="67623" y="289611"/>
                  </a:lnTo>
                  <a:lnTo>
                    <a:pt x="71415" y="283288"/>
                  </a:lnTo>
                  <a:lnTo>
                    <a:pt x="70151" y="279494"/>
                  </a:lnTo>
                  <a:lnTo>
                    <a:pt x="66991" y="277597"/>
                  </a:lnTo>
                  <a:lnTo>
                    <a:pt x="25279" y="254200"/>
                  </a:lnTo>
                  <a:lnTo>
                    <a:pt x="55901" y="242186"/>
                  </a:lnTo>
                  <a:lnTo>
                    <a:pt x="20223" y="242186"/>
                  </a:lnTo>
                  <a:lnTo>
                    <a:pt x="45503" y="197290"/>
                  </a:lnTo>
                  <a:lnTo>
                    <a:pt x="47399" y="194128"/>
                  </a:lnTo>
                  <a:lnTo>
                    <a:pt x="46135" y="190334"/>
                  </a:lnTo>
                  <a:lnTo>
                    <a:pt x="39815" y="186540"/>
                  </a:lnTo>
                  <a:close/>
                </a:path>
                <a:path w="167640" h="291464">
                  <a:moveTo>
                    <a:pt x="148518" y="0"/>
                  </a:moveTo>
                  <a:lnTo>
                    <a:pt x="145358" y="1897"/>
                  </a:lnTo>
                  <a:lnTo>
                    <a:pt x="142198" y="3161"/>
                  </a:lnTo>
                  <a:lnTo>
                    <a:pt x="140302" y="6955"/>
                  </a:lnTo>
                  <a:lnTo>
                    <a:pt x="142198" y="10117"/>
                  </a:lnTo>
                  <a:lnTo>
                    <a:pt x="153881" y="54448"/>
                  </a:lnTo>
                  <a:lnTo>
                    <a:pt x="153503" y="98762"/>
                  </a:lnTo>
                  <a:lnTo>
                    <a:pt x="141961" y="140932"/>
                  </a:lnTo>
                  <a:lnTo>
                    <a:pt x="120148" y="178835"/>
                  </a:lnTo>
                  <a:lnTo>
                    <a:pt x="88961" y="210343"/>
                  </a:lnTo>
                  <a:lnTo>
                    <a:pt x="49295" y="233333"/>
                  </a:lnTo>
                  <a:lnTo>
                    <a:pt x="20223" y="242186"/>
                  </a:lnTo>
                  <a:lnTo>
                    <a:pt x="55901" y="242186"/>
                  </a:lnTo>
                  <a:lnTo>
                    <a:pt x="110917" y="206830"/>
                  </a:lnTo>
                  <a:lnTo>
                    <a:pt x="140995" y="168880"/>
                  </a:lnTo>
                  <a:lnTo>
                    <a:pt x="160394" y="124130"/>
                  </a:lnTo>
                  <a:lnTo>
                    <a:pt x="167478" y="74616"/>
                  </a:lnTo>
                  <a:lnTo>
                    <a:pt x="166638" y="56722"/>
                  </a:lnTo>
                  <a:lnTo>
                    <a:pt x="164081" y="39126"/>
                  </a:lnTo>
                  <a:lnTo>
                    <a:pt x="159746" y="21884"/>
                  </a:lnTo>
                  <a:lnTo>
                    <a:pt x="153574" y="5058"/>
                  </a:lnTo>
                  <a:lnTo>
                    <a:pt x="152310" y="1897"/>
                  </a:lnTo>
                  <a:lnTo>
                    <a:pt x="1485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812552" y="2572151"/>
              <a:ext cx="167640" cy="291465"/>
            </a:xfrm>
            <a:custGeom>
              <a:avLst/>
              <a:gdLst/>
              <a:ahLst/>
              <a:cxnLst/>
              <a:rect l="l" t="t" r="r" b="b"/>
              <a:pathLst>
                <a:path w="167640" h="291464">
                  <a:moveTo>
                    <a:pt x="167478" y="74616"/>
                  </a:moveTo>
                  <a:lnTo>
                    <a:pt x="159746" y="21884"/>
                  </a:lnTo>
                  <a:lnTo>
                    <a:pt x="148518" y="0"/>
                  </a:lnTo>
                  <a:lnTo>
                    <a:pt x="145358" y="1897"/>
                  </a:lnTo>
                  <a:lnTo>
                    <a:pt x="142198" y="3161"/>
                  </a:lnTo>
                  <a:lnTo>
                    <a:pt x="140302" y="6955"/>
                  </a:lnTo>
                  <a:lnTo>
                    <a:pt x="142198" y="10117"/>
                  </a:lnTo>
                  <a:lnTo>
                    <a:pt x="153881" y="54448"/>
                  </a:lnTo>
                  <a:lnTo>
                    <a:pt x="153503" y="98762"/>
                  </a:lnTo>
                  <a:lnTo>
                    <a:pt x="141961" y="140932"/>
                  </a:lnTo>
                  <a:lnTo>
                    <a:pt x="120148" y="178835"/>
                  </a:lnTo>
                  <a:lnTo>
                    <a:pt x="88961" y="210343"/>
                  </a:lnTo>
                  <a:lnTo>
                    <a:pt x="49295" y="233333"/>
                  </a:lnTo>
                  <a:lnTo>
                    <a:pt x="20223" y="242186"/>
                  </a:lnTo>
                  <a:lnTo>
                    <a:pt x="45503" y="197290"/>
                  </a:lnTo>
                  <a:lnTo>
                    <a:pt x="47399" y="194128"/>
                  </a:lnTo>
                  <a:lnTo>
                    <a:pt x="46135" y="190334"/>
                  </a:lnTo>
                  <a:lnTo>
                    <a:pt x="42975" y="188437"/>
                  </a:lnTo>
                  <a:lnTo>
                    <a:pt x="39815" y="186540"/>
                  </a:lnTo>
                  <a:lnTo>
                    <a:pt x="36023" y="187805"/>
                  </a:lnTo>
                  <a:lnTo>
                    <a:pt x="34127" y="190966"/>
                  </a:lnTo>
                  <a:lnTo>
                    <a:pt x="1895" y="247877"/>
                  </a:lnTo>
                  <a:lnTo>
                    <a:pt x="0" y="251039"/>
                  </a:lnTo>
                  <a:lnTo>
                    <a:pt x="1263" y="254833"/>
                  </a:lnTo>
                  <a:lnTo>
                    <a:pt x="4423" y="256730"/>
                  </a:lnTo>
                  <a:lnTo>
                    <a:pt x="60671" y="288979"/>
                  </a:lnTo>
                  <a:lnTo>
                    <a:pt x="63831" y="290876"/>
                  </a:lnTo>
                  <a:lnTo>
                    <a:pt x="67623" y="289611"/>
                  </a:lnTo>
                  <a:lnTo>
                    <a:pt x="69519" y="286450"/>
                  </a:lnTo>
                  <a:lnTo>
                    <a:pt x="71415" y="283288"/>
                  </a:lnTo>
                  <a:lnTo>
                    <a:pt x="70151" y="279494"/>
                  </a:lnTo>
                  <a:lnTo>
                    <a:pt x="66991" y="277597"/>
                  </a:lnTo>
                  <a:lnTo>
                    <a:pt x="25279" y="254200"/>
                  </a:lnTo>
                  <a:lnTo>
                    <a:pt x="71799" y="235948"/>
                  </a:lnTo>
                  <a:lnTo>
                    <a:pt x="110917" y="206830"/>
                  </a:lnTo>
                  <a:lnTo>
                    <a:pt x="140995" y="168880"/>
                  </a:lnTo>
                  <a:lnTo>
                    <a:pt x="160394" y="124130"/>
                  </a:lnTo>
                  <a:lnTo>
                    <a:pt x="167478" y="74616"/>
                  </a:lnTo>
                  <a:close/>
                </a:path>
              </a:pathLst>
            </a:custGeom>
            <a:ln w="11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569866" y="2572151"/>
              <a:ext cx="210185" cy="257175"/>
            </a:xfrm>
            <a:custGeom>
              <a:avLst/>
              <a:gdLst/>
              <a:ahLst/>
              <a:cxnLst/>
              <a:rect l="l" t="t" r="r" b="b"/>
              <a:pathLst>
                <a:path w="210184" h="257175">
                  <a:moveTo>
                    <a:pt x="79226" y="21499"/>
                  </a:moveTo>
                  <a:lnTo>
                    <a:pt x="51191" y="21499"/>
                  </a:lnTo>
                  <a:lnTo>
                    <a:pt x="43899" y="68925"/>
                  </a:lnTo>
                  <a:lnTo>
                    <a:pt x="43802" y="69557"/>
                  </a:lnTo>
                  <a:lnTo>
                    <a:pt x="43705" y="70189"/>
                  </a:lnTo>
                  <a:lnTo>
                    <a:pt x="43612" y="70791"/>
                  </a:lnTo>
                  <a:lnTo>
                    <a:pt x="49108" y="119143"/>
                  </a:lnTo>
                  <a:lnTo>
                    <a:pt x="66799" y="164094"/>
                  </a:lnTo>
                  <a:lnTo>
                    <a:pt x="95805" y="203188"/>
                  </a:lnTo>
                  <a:lnTo>
                    <a:pt x="135246" y="233965"/>
                  </a:lnTo>
                  <a:lnTo>
                    <a:pt x="184838" y="253529"/>
                  </a:lnTo>
                  <a:lnTo>
                    <a:pt x="206661" y="256730"/>
                  </a:lnTo>
                  <a:lnTo>
                    <a:pt x="209189" y="254200"/>
                  </a:lnTo>
                  <a:lnTo>
                    <a:pt x="209189" y="250406"/>
                  </a:lnTo>
                  <a:lnTo>
                    <a:pt x="209821" y="247245"/>
                  </a:lnTo>
                  <a:lnTo>
                    <a:pt x="207293" y="244715"/>
                  </a:lnTo>
                  <a:lnTo>
                    <a:pt x="204133" y="244083"/>
                  </a:lnTo>
                  <a:lnTo>
                    <a:pt x="159917" y="231951"/>
                  </a:lnTo>
                  <a:lnTo>
                    <a:pt x="121740" y="209421"/>
                  </a:lnTo>
                  <a:lnTo>
                    <a:pt x="91006" y="178320"/>
                  </a:lnTo>
                  <a:lnTo>
                    <a:pt x="69121" y="140473"/>
                  </a:lnTo>
                  <a:lnTo>
                    <a:pt x="57487" y="97708"/>
                  </a:lnTo>
                  <a:lnTo>
                    <a:pt x="57511" y="51851"/>
                  </a:lnTo>
                  <a:lnTo>
                    <a:pt x="58686" y="44362"/>
                  </a:lnTo>
                  <a:lnTo>
                    <a:pt x="60276" y="36991"/>
                  </a:lnTo>
                  <a:lnTo>
                    <a:pt x="62221" y="29621"/>
                  </a:lnTo>
                  <a:lnTo>
                    <a:pt x="64463" y="22131"/>
                  </a:lnTo>
                  <a:lnTo>
                    <a:pt x="79595" y="22131"/>
                  </a:lnTo>
                  <a:lnTo>
                    <a:pt x="79226" y="21499"/>
                  </a:lnTo>
                  <a:close/>
                </a:path>
                <a:path w="210184" h="257175">
                  <a:moveTo>
                    <a:pt x="79595" y="22131"/>
                  </a:moveTo>
                  <a:lnTo>
                    <a:pt x="64463" y="22131"/>
                  </a:lnTo>
                  <a:lnTo>
                    <a:pt x="90374" y="66395"/>
                  </a:lnTo>
                  <a:lnTo>
                    <a:pt x="92270" y="69557"/>
                  </a:lnTo>
                  <a:lnTo>
                    <a:pt x="96062" y="70189"/>
                  </a:lnTo>
                  <a:lnTo>
                    <a:pt x="99222" y="68925"/>
                  </a:lnTo>
                  <a:lnTo>
                    <a:pt x="102382" y="67028"/>
                  </a:lnTo>
                  <a:lnTo>
                    <a:pt x="103014" y="63234"/>
                  </a:lnTo>
                  <a:lnTo>
                    <a:pt x="101750" y="60072"/>
                  </a:lnTo>
                  <a:lnTo>
                    <a:pt x="79595" y="22131"/>
                  </a:lnTo>
                  <a:close/>
                </a:path>
                <a:path w="210184" h="257175">
                  <a:moveTo>
                    <a:pt x="63199" y="0"/>
                  </a:moveTo>
                  <a:lnTo>
                    <a:pt x="60039" y="1264"/>
                  </a:lnTo>
                  <a:lnTo>
                    <a:pt x="3791" y="34146"/>
                  </a:lnTo>
                  <a:lnTo>
                    <a:pt x="631" y="36043"/>
                  </a:lnTo>
                  <a:lnTo>
                    <a:pt x="0" y="39837"/>
                  </a:lnTo>
                  <a:lnTo>
                    <a:pt x="2527" y="46160"/>
                  </a:lnTo>
                  <a:lnTo>
                    <a:pt x="6951" y="46793"/>
                  </a:lnTo>
                  <a:lnTo>
                    <a:pt x="10111" y="45528"/>
                  </a:lnTo>
                  <a:lnTo>
                    <a:pt x="51191" y="21499"/>
                  </a:lnTo>
                  <a:lnTo>
                    <a:pt x="79226" y="21499"/>
                  </a:lnTo>
                  <a:lnTo>
                    <a:pt x="68887" y="3794"/>
                  </a:lnTo>
                  <a:lnTo>
                    <a:pt x="66991" y="632"/>
                  </a:lnTo>
                  <a:lnTo>
                    <a:pt x="631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569866" y="2572150"/>
              <a:ext cx="210185" cy="257175"/>
            </a:xfrm>
            <a:custGeom>
              <a:avLst/>
              <a:gdLst/>
              <a:ahLst/>
              <a:cxnLst/>
              <a:rect l="l" t="t" r="r" b="b"/>
              <a:pathLst>
                <a:path w="210184" h="257175">
                  <a:moveTo>
                    <a:pt x="204133" y="244083"/>
                  </a:moveTo>
                  <a:lnTo>
                    <a:pt x="159917" y="231951"/>
                  </a:lnTo>
                  <a:lnTo>
                    <a:pt x="121740" y="209421"/>
                  </a:lnTo>
                  <a:lnTo>
                    <a:pt x="91006" y="178320"/>
                  </a:lnTo>
                  <a:lnTo>
                    <a:pt x="69121" y="140473"/>
                  </a:lnTo>
                  <a:lnTo>
                    <a:pt x="57487" y="97708"/>
                  </a:lnTo>
                  <a:lnTo>
                    <a:pt x="57511" y="51851"/>
                  </a:lnTo>
                  <a:lnTo>
                    <a:pt x="58686" y="44362"/>
                  </a:lnTo>
                  <a:lnTo>
                    <a:pt x="60276" y="36991"/>
                  </a:lnTo>
                  <a:lnTo>
                    <a:pt x="62221" y="29621"/>
                  </a:lnTo>
                  <a:lnTo>
                    <a:pt x="64463" y="22131"/>
                  </a:lnTo>
                  <a:lnTo>
                    <a:pt x="90374" y="66395"/>
                  </a:lnTo>
                  <a:lnTo>
                    <a:pt x="92270" y="69557"/>
                  </a:lnTo>
                  <a:lnTo>
                    <a:pt x="96062" y="70189"/>
                  </a:lnTo>
                  <a:lnTo>
                    <a:pt x="99222" y="68925"/>
                  </a:lnTo>
                  <a:lnTo>
                    <a:pt x="102382" y="67028"/>
                  </a:lnTo>
                  <a:lnTo>
                    <a:pt x="103014" y="63234"/>
                  </a:lnTo>
                  <a:lnTo>
                    <a:pt x="101750" y="60072"/>
                  </a:lnTo>
                  <a:lnTo>
                    <a:pt x="68887" y="3794"/>
                  </a:lnTo>
                  <a:lnTo>
                    <a:pt x="66991" y="632"/>
                  </a:lnTo>
                  <a:lnTo>
                    <a:pt x="63199" y="0"/>
                  </a:lnTo>
                  <a:lnTo>
                    <a:pt x="60039" y="1264"/>
                  </a:lnTo>
                  <a:lnTo>
                    <a:pt x="3791" y="34146"/>
                  </a:lnTo>
                  <a:lnTo>
                    <a:pt x="631" y="36043"/>
                  </a:lnTo>
                  <a:lnTo>
                    <a:pt x="0" y="39837"/>
                  </a:lnTo>
                  <a:lnTo>
                    <a:pt x="1263" y="42999"/>
                  </a:lnTo>
                  <a:lnTo>
                    <a:pt x="2527" y="46160"/>
                  </a:lnTo>
                  <a:lnTo>
                    <a:pt x="6951" y="46793"/>
                  </a:lnTo>
                  <a:lnTo>
                    <a:pt x="10111" y="45528"/>
                  </a:lnTo>
                  <a:lnTo>
                    <a:pt x="51191" y="21499"/>
                  </a:lnTo>
                  <a:lnTo>
                    <a:pt x="43612" y="70791"/>
                  </a:lnTo>
                  <a:lnTo>
                    <a:pt x="49108" y="119143"/>
                  </a:lnTo>
                  <a:lnTo>
                    <a:pt x="66799" y="164094"/>
                  </a:lnTo>
                  <a:lnTo>
                    <a:pt x="95805" y="203188"/>
                  </a:lnTo>
                  <a:lnTo>
                    <a:pt x="135246" y="233965"/>
                  </a:lnTo>
                  <a:lnTo>
                    <a:pt x="184838" y="253529"/>
                  </a:lnTo>
                  <a:lnTo>
                    <a:pt x="202237" y="256730"/>
                  </a:lnTo>
                  <a:lnTo>
                    <a:pt x="202869" y="256730"/>
                  </a:lnTo>
                  <a:lnTo>
                    <a:pt x="206661" y="256730"/>
                  </a:lnTo>
                  <a:lnTo>
                    <a:pt x="209189" y="254200"/>
                  </a:lnTo>
                  <a:lnTo>
                    <a:pt x="209189" y="250406"/>
                  </a:lnTo>
                  <a:lnTo>
                    <a:pt x="209821" y="247245"/>
                  </a:lnTo>
                  <a:lnTo>
                    <a:pt x="207293" y="244715"/>
                  </a:lnTo>
                  <a:lnTo>
                    <a:pt x="204133" y="244083"/>
                  </a:lnTo>
                  <a:close/>
                </a:path>
              </a:pathLst>
            </a:custGeom>
            <a:ln w="112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49498" y="2462044"/>
              <a:ext cx="294640" cy="83185"/>
            </a:xfrm>
            <a:custGeom>
              <a:avLst/>
              <a:gdLst/>
              <a:ahLst/>
              <a:cxnLst/>
              <a:rect l="l" t="t" r="r" b="b"/>
              <a:pathLst>
                <a:path w="294640" h="83185">
                  <a:moveTo>
                    <a:pt x="153574" y="0"/>
                  </a:moveTo>
                  <a:lnTo>
                    <a:pt x="106853" y="4341"/>
                  </a:lnTo>
                  <a:lnTo>
                    <a:pt x="62204" y="20767"/>
                  </a:lnTo>
                  <a:lnTo>
                    <a:pt x="22119" y="49401"/>
                  </a:lnTo>
                  <a:lnTo>
                    <a:pt x="0" y="74062"/>
                  </a:lnTo>
                  <a:lnTo>
                    <a:pt x="0" y="78489"/>
                  </a:lnTo>
                  <a:lnTo>
                    <a:pt x="3159" y="80386"/>
                  </a:lnTo>
                  <a:lnTo>
                    <a:pt x="3791" y="81018"/>
                  </a:lnTo>
                  <a:lnTo>
                    <a:pt x="5055" y="81650"/>
                  </a:lnTo>
                  <a:lnTo>
                    <a:pt x="5687" y="81650"/>
                  </a:lnTo>
                  <a:lnTo>
                    <a:pt x="6319" y="82915"/>
                  </a:lnTo>
                  <a:lnTo>
                    <a:pt x="8847" y="82915"/>
                  </a:lnTo>
                  <a:lnTo>
                    <a:pt x="10743" y="82283"/>
                  </a:lnTo>
                  <a:lnTo>
                    <a:pt x="12007" y="80386"/>
                  </a:lnTo>
                  <a:lnTo>
                    <a:pt x="44540" y="48186"/>
                  </a:lnTo>
                  <a:lnTo>
                    <a:pt x="83095" y="26403"/>
                  </a:lnTo>
                  <a:lnTo>
                    <a:pt x="125371" y="15334"/>
                  </a:lnTo>
                  <a:lnTo>
                    <a:pt x="217072" y="15334"/>
                  </a:lnTo>
                  <a:lnTo>
                    <a:pt x="199873" y="7620"/>
                  </a:lnTo>
                  <a:lnTo>
                    <a:pt x="153574" y="0"/>
                  </a:lnTo>
                  <a:close/>
                </a:path>
                <a:path w="294640" h="83185">
                  <a:moveTo>
                    <a:pt x="217072" y="15334"/>
                  </a:moveTo>
                  <a:lnTo>
                    <a:pt x="169281" y="15334"/>
                  </a:lnTo>
                  <a:lnTo>
                    <a:pt x="211890" y="26534"/>
                  </a:lnTo>
                  <a:lnTo>
                    <a:pt x="251533" y="49401"/>
                  </a:lnTo>
                  <a:lnTo>
                    <a:pt x="257477" y="54252"/>
                  </a:lnTo>
                  <a:lnTo>
                    <a:pt x="263066" y="59281"/>
                  </a:lnTo>
                  <a:lnTo>
                    <a:pt x="268419" y="64429"/>
                  </a:lnTo>
                  <a:lnTo>
                    <a:pt x="273652" y="69636"/>
                  </a:lnTo>
                  <a:lnTo>
                    <a:pt x="219301" y="69636"/>
                  </a:lnTo>
                  <a:lnTo>
                    <a:pt x="216773" y="72798"/>
                  </a:lnTo>
                  <a:lnTo>
                    <a:pt x="216773" y="79753"/>
                  </a:lnTo>
                  <a:lnTo>
                    <a:pt x="219933" y="82283"/>
                  </a:lnTo>
                  <a:lnTo>
                    <a:pt x="223093" y="82283"/>
                  </a:lnTo>
                  <a:lnTo>
                    <a:pt x="291980" y="81651"/>
                  </a:lnTo>
                  <a:lnTo>
                    <a:pt x="294508" y="79121"/>
                  </a:lnTo>
                  <a:lnTo>
                    <a:pt x="294402" y="64429"/>
                  </a:lnTo>
                  <a:lnTo>
                    <a:pt x="294342" y="58254"/>
                  </a:lnTo>
                  <a:lnTo>
                    <a:pt x="281236" y="58254"/>
                  </a:lnTo>
                  <a:lnTo>
                    <a:pt x="243258" y="27079"/>
                  </a:lnTo>
                  <a:lnTo>
                    <a:pt x="217072" y="15334"/>
                  </a:lnTo>
                  <a:close/>
                </a:path>
                <a:path w="294640" h="83185">
                  <a:moveTo>
                    <a:pt x="291348" y="3873"/>
                  </a:moveTo>
                  <a:lnTo>
                    <a:pt x="283764" y="3873"/>
                  </a:lnTo>
                  <a:lnTo>
                    <a:pt x="281236" y="6402"/>
                  </a:lnTo>
                  <a:lnTo>
                    <a:pt x="281236" y="58254"/>
                  </a:lnTo>
                  <a:lnTo>
                    <a:pt x="294342" y="58254"/>
                  </a:lnTo>
                  <a:lnTo>
                    <a:pt x="294040" y="27079"/>
                  </a:lnTo>
                  <a:lnTo>
                    <a:pt x="293926" y="15334"/>
                  </a:lnTo>
                  <a:lnTo>
                    <a:pt x="293876" y="6402"/>
                  </a:lnTo>
                  <a:lnTo>
                    <a:pt x="291348" y="38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49498" y="2462044"/>
              <a:ext cx="294640" cy="83185"/>
            </a:xfrm>
            <a:custGeom>
              <a:avLst/>
              <a:gdLst/>
              <a:ahLst/>
              <a:cxnLst/>
              <a:rect l="l" t="t" r="r" b="b"/>
              <a:pathLst>
                <a:path w="294640" h="83185">
                  <a:moveTo>
                    <a:pt x="6951" y="82915"/>
                  </a:moveTo>
                  <a:lnTo>
                    <a:pt x="8847" y="82915"/>
                  </a:lnTo>
                  <a:lnTo>
                    <a:pt x="10743" y="82283"/>
                  </a:lnTo>
                  <a:lnTo>
                    <a:pt x="12007" y="80386"/>
                  </a:lnTo>
                  <a:lnTo>
                    <a:pt x="44540" y="48186"/>
                  </a:lnTo>
                  <a:lnTo>
                    <a:pt x="83095" y="26403"/>
                  </a:lnTo>
                  <a:lnTo>
                    <a:pt x="125371" y="15334"/>
                  </a:lnTo>
                  <a:lnTo>
                    <a:pt x="169069" y="15278"/>
                  </a:lnTo>
                  <a:lnTo>
                    <a:pt x="211890" y="26534"/>
                  </a:lnTo>
                  <a:lnTo>
                    <a:pt x="251533" y="49401"/>
                  </a:lnTo>
                  <a:lnTo>
                    <a:pt x="273652" y="69636"/>
                  </a:lnTo>
                  <a:lnTo>
                    <a:pt x="223093" y="69636"/>
                  </a:lnTo>
                  <a:lnTo>
                    <a:pt x="219301" y="69636"/>
                  </a:lnTo>
                  <a:lnTo>
                    <a:pt x="216773" y="72798"/>
                  </a:lnTo>
                  <a:lnTo>
                    <a:pt x="216773" y="75959"/>
                  </a:lnTo>
                  <a:lnTo>
                    <a:pt x="216773" y="79753"/>
                  </a:lnTo>
                  <a:lnTo>
                    <a:pt x="219933" y="82283"/>
                  </a:lnTo>
                  <a:lnTo>
                    <a:pt x="223093" y="82283"/>
                  </a:lnTo>
                  <a:lnTo>
                    <a:pt x="288188" y="81651"/>
                  </a:lnTo>
                  <a:lnTo>
                    <a:pt x="291980" y="81651"/>
                  </a:lnTo>
                  <a:lnTo>
                    <a:pt x="294508" y="79121"/>
                  </a:lnTo>
                  <a:lnTo>
                    <a:pt x="294508" y="75327"/>
                  </a:lnTo>
                  <a:lnTo>
                    <a:pt x="293876" y="10196"/>
                  </a:lnTo>
                  <a:lnTo>
                    <a:pt x="293876" y="6402"/>
                  </a:lnTo>
                  <a:lnTo>
                    <a:pt x="291348" y="3873"/>
                  </a:lnTo>
                  <a:lnTo>
                    <a:pt x="287556" y="3873"/>
                  </a:lnTo>
                  <a:lnTo>
                    <a:pt x="283764" y="3873"/>
                  </a:lnTo>
                  <a:lnTo>
                    <a:pt x="281236" y="6402"/>
                  </a:lnTo>
                  <a:lnTo>
                    <a:pt x="281236" y="10196"/>
                  </a:lnTo>
                  <a:lnTo>
                    <a:pt x="281236" y="58254"/>
                  </a:lnTo>
                  <a:lnTo>
                    <a:pt x="243258" y="27079"/>
                  </a:lnTo>
                  <a:lnTo>
                    <a:pt x="199873" y="7620"/>
                  </a:lnTo>
                  <a:lnTo>
                    <a:pt x="153574" y="0"/>
                  </a:lnTo>
                  <a:lnTo>
                    <a:pt x="106853" y="4341"/>
                  </a:lnTo>
                  <a:lnTo>
                    <a:pt x="62204" y="20767"/>
                  </a:lnTo>
                  <a:lnTo>
                    <a:pt x="22119" y="49401"/>
                  </a:lnTo>
                  <a:lnTo>
                    <a:pt x="0" y="74062"/>
                  </a:lnTo>
                  <a:lnTo>
                    <a:pt x="0" y="78489"/>
                  </a:lnTo>
                  <a:lnTo>
                    <a:pt x="3159" y="80386"/>
                  </a:lnTo>
                  <a:lnTo>
                    <a:pt x="3791" y="81018"/>
                  </a:lnTo>
                  <a:lnTo>
                    <a:pt x="5055" y="81650"/>
                  </a:lnTo>
                  <a:lnTo>
                    <a:pt x="5687" y="81650"/>
                  </a:lnTo>
                  <a:lnTo>
                    <a:pt x="6319" y="82915"/>
                  </a:lnTo>
                  <a:lnTo>
                    <a:pt x="6951" y="82915"/>
                  </a:lnTo>
                  <a:close/>
                </a:path>
              </a:pathLst>
            </a:custGeom>
            <a:ln w="11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4438" y="2527327"/>
              <a:ext cx="204627" cy="239512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8139" y="3072358"/>
              <a:ext cx="876287" cy="877849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1949" y="3088132"/>
              <a:ext cx="774471" cy="774445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7095" y="3887736"/>
              <a:ext cx="867143" cy="867143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459574" y="3922141"/>
              <a:ext cx="727075" cy="727075"/>
            </a:xfrm>
            <a:custGeom>
              <a:avLst/>
              <a:gdLst/>
              <a:ahLst/>
              <a:cxnLst/>
              <a:rect l="l" t="t" r="r" b="b"/>
              <a:pathLst>
                <a:path w="727075" h="727075">
                  <a:moveTo>
                    <a:pt x="363308" y="0"/>
                  </a:moveTo>
                  <a:lnTo>
                    <a:pt x="314007" y="3317"/>
                  </a:lnTo>
                  <a:lnTo>
                    <a:pt x="266723" y="12979"/>
                  </a:lnTo>
                  <a:lnTo>
                    <a:pt x="221888" y="28553"/>
                  </a:lnTo>
                  <a:lnTo>
                    <a:pt x="179935" y="49605"/>
                  </a:lnTo>
                  <a:lnTo>
                    <a:pt x="141297" y="75702"/>
                  </a:lnTo>
                  <a:lnTo>
                    <a:pt x="106406" y="106410"/>
                  </a:lnTo>
                  <a:lnTo>
                    <a:pt x="75696" y="141295"/>
                  </a:lnTo>
                  <a:lnTo>
                    <a:pt x="49600" y="179926"/>
                  </a:lnTo>
                  <a:lnTo>
                    <a:pt x="28549" y="221867"/>
                  </a:lnTo>
                  <a:lnTo>
                    <a:pt x="12977" y="266685"/>
                  </a:lnTo>
                  <a:lnTo>
                    <a:pt x="3316" y="313947"/>
                  </a:lnTo>
                  <a:lnTo>
                    <a:pt x="0" y="363219"/>
                  </a:lnTo>
                  <a:lnTo>
                    <a:pt x="3316" y="412521"/>
                  </a:lnTo>
                  <a:lnTo>
                    <a:pt x="12977" y="459808"/>
                  </a:lnTo>
                  <a:lnTo>
                    <a:pt x="28549" y="504646"/>
                  </a:lnTo>
                  <a:lnTo>
                    <a:pt x="49600" y="546603"/>
                  </a:lnTo>
                  <a:lnTo>
                    <a:pt x="75696" y="585245"/>
                  </a:lnTo>
                  <a:lnTo>
                    <a:pt x="106406" y="620140"/>
                  </a:lnTo>
                  <a:lnTo>
                    <a:pt x="141297" y="650855"/>
                  </a:lnTo>
                  <a:lnTo>
                    <a:pt x="179935" y="676957"/>
                  </a:lnTo>
                  <a:lnTo>
                    <a:pt x="221888" y="698011"/>
                  </a:lnTo>
                  <a:lnTo>
                    <a:pt x="266723" y="713587"/>
                  </a:lnTo>
                  <a:lnTo>
                    <a:pt x="314007" y="723249"/>
                  </a:lnTo>
                  <a:lnTo>
                    <a:pt x="363308" y="726566"/>
                  </a:lnTo>
                  <a:lnTo>
                    <a:pt x="412607" y="723249"/>
                  </a:lnTo>
                  <a:lnTo>
                    <a:pt x="459889" y="713587"/>
                  </a:lnTo>
                  <a:lnTo>
                    <a:pt x="504723" y="698011"/>
                  </a:lnTo>
                  <a:lnTo>
                    <a:pt x="546676" y="676957"/>
                  </a:lnTo>
                  <a:lnTo>
                    <a:pt x="585315" y="650855"/>
                  </a:lnTo>
                  <a:lnTo>
                    <a:pt x="620206" y="620140"/>
                  </a:lnTo>
                  <a:lnTo>
                    <a:pt x="650917" y="585245"/>
                  </a:lnTo>
                  <a:lnTo>
                    <a:pt x="677014" y="546603"/>
                  </a:lnTo>
                  <a:lnTo>
                    <a:pt x="698066" y="504646"/>
                  </a:lnTo>
                  <a:lnTo>
                    <a:pt x="713639" y="459808"/>
                  </a:lnTo>
                  <a:lnTo>
                    <a:pt x="723301" y="412521"/>
                  </a:lnTo>
                  <a:lnTo>
                    <a:pt x="726617" y="363219"/>
                  </a:lnTo>
                  <a:lnTo>
                    <a:pt x="723301" y="313947"/>
                  </a:lnTo>
                  <a:lnTo>
                    <a:pt x="713639" y="266685"/>
                  </a:lnTo>
                  <a:lnTo>
                    <a:pt x="698066" y="221867"/>
                  </a:lnTo>
                  <a:lnTo>
                    <a:pt x="677014" y="179926"/>
                  </a:lnTo>
                  <a:lnTo>
                    <a:pt x="650917" y="141295"/>
                  </a:lnTo>
                  <a:lnTo>
                    <a:pt x="620206" y="106410"/>
                  </a:lnTo>
                  <a:lnTo>
                    <a:pt x="585315" y="75702"/>
                  </a:lnTo>
                  <a:lnTo>
                    <a:pt x="546676" y="49605"/>
                  </a:lnTo>
                  <a:lnTo>
                    <a:pt x="504723" y="28553"/>
                  </a:lnTo>
                  <a:lnTo>
                    <a:pt x="459889" y="12979"/>
                  </a:lnTo>
                  <a:lnTo>
                    <a:pt x="412607" y="3317"/>
                  </a:lnTo>
                  <a:lnTo>
                    <a:pt x="363308" y="0"/>
                  </a:lnTo>
                  <a:close/>
                </a:path>
              </a:pathLst>
            </a:custGeom>
            <a:solidFill>
              <a:srgbClr val="6969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459574" y="3922141"/>
              <a:ext cx="727075" cy="727075"/>
            </a:xfrm>
            <a:custGeom>
              <a:avLst/>
              <a:gdLst/>
              <a:ahLst/>
              <a:cxnLst/>
              <a:rect l="l" t="t" r="r" b="b"/>
              <a:pathLst>
                <a:path w="727075" h="727075">
                  <a:moveTo>
                    <a:pt x="0" y="363219"/>
                  </a:moveTo>
                  <a:lnTo>
                    <a:pt x="3316" y="313947"/>
                  </a:lnTo>
                  <a:lnTo>
                    <a:pt x="12977" y="266685"/>
                  </a:lnTo>
                  <a:lnTo>
                    <a:pt x="28549" y="221867"/>
                  </a:lnTo>
                  <a:lnTo>
                    <a:pt x="49600" y="179926"/>
                  </a:lnTo>
                  <a:lnTo>
                    <a:pt x="75696" y="141295"/>
                  </a:lnTo>
                  <a:lnTo>
                    <a:pt x="106406" y="106410"/>
                  </a:lnTo>
                  <a:lnTo>
                    <a:pt x="141297" y="75702"/>
                  </a:lnTo>
                  <a:lnTo>
                    <a:pt x="179935" y="49605"/>
                  </a:lnTo>
                  <a:lnTo>
                    <a:pt x="221888" y="28553"/>
                  </a:lnTo>
                  <a:lnTo>
                    <a:pt x="266723" y="12979"/>
                  </a:lnTo>
                  <a:lnTo>
                    <a:pt x="314007" y="3317"/>
                  </a:lnTo>
                  <a:lnTo>
                    <a:pt x="363308" y="0"/>
                  </a:lnTo>
                  <a:lnTo>
                    <a:pt x="412607" y="3317"/>
                  </a:lnTo>
                  <a:lnTo>
                    <a:pt x="459889" y="12979"/>
                  </a:lnTo>
                  <a:lnTo>
                    <a:pt x="504723" y="28553"/>
                  </a:lnTo>
                  <a:lnTo>
                    <a:pt x="546676" y="49605"/>
                  </a:lnTo>
                  <a:lnTo>
                    <a:pt x="585315" y="75702"/>
                  </a:lnTo>
                  <a:lnTo>
                    <a:pt x="620206" y="106410"/>
                  </a:lnTo>
                  <a:lnTo>
                    <a:pt x="650917" y="141295"/>
                  </a:lnTo>
                  <a:lnTo>
                    <a:pt x="677014" y="179926"/>
                  </a:lnTo>
                  <a:lnTo>
                    <a:pt x="698066" y="221867"/>
                  </a:lnTo>
                  <a:lnTo>
                    <a:pt x="713639" y="266685"/>
                  </a:lnTo>
                  <a:lnTo>
                    <a:pt x="723301" y="313947"/>
                  </a:lnTo>
                  <a:lnTo>
                    <a:pt x="726617" y="363219"/>
                  </a:lnTo>
                  <a:lnTo>
                    <a:pt x="723301" y="412521"/>
                  </a:lnTo>
                  <a:lnTo>
                    <a:pt x="713639" y="459808"/>
                  </a:lnTo>
                  <a:lnTo>
                    <a:pt x="698066" y="504646"/>
                  </a:lnTo>
                  <a:lnTo>
                    <a:pt x="677014" y="546603"/>
                  </a:lnTo>
                  <a:lnTo>
                    <a:pt x="650917" y="585245"/>
                  </a:lnTo>
                  <a:lnTo>
                    <a:pt x="620206" y="620140"/>
                  </a:lnTo>
                  <a:lnTo>
                    <a:pt x="585315" y="650855"/>
                  </a:lnTo>
                  <a:lnTo>
                    <a:pt x="546676" y="676957"/>
                  </a:lnTo>
                  <a:lnTo>
                    <a:pt x="504723" y="698011"/>
                  </a:lnTo>
                  <a:lnTo>
                    <a:pt x="459889" y="713587"/>
                  </a:lnTo>
                  <a:lnTo>
                    <a:pt x="412607" y="723249"/>
                  </a:lnTo>
                  <a:lnTo>
                    <a:pt x="363308" y="726566"/>
                  </a:lnTo>
                  <a:lnTo>
                    <a:pt x="314007" y="723249"/>
                  </a:lnTo>
                  <a:lnTo>
                    <a:pt x="266723" y="713587"/>
                  </a:lnTo>
                  <a:lnTo>
                    <a:pt x="221888" y="698011"/>
                  </a:lnTo>
                  <a:lnTo>
                    <a:pt x="179935" y="676957"/>
                  </a:lnTo>
                  <a:lnTo>
                    <a:pt x="141297" y="650855"/>
                  </a:lnTo>
                  <a:lnTo>
                    <a:pt x="106406" y="620140"/>
                  </a:lnTo>
                  <a:lnTo>
                    <a:pt x="75696" y="585245"/>
                  </a:lnTo>
                  <a:lnTo>
                    <a:pt x="49600" y="546603"/>
                  </a:lnTo>
                  <a:lnTo>
                    <a:pt x="28549" y="504646"/>
                  </a:lnTo>
                  <a:lnTo>
                    <a:pt x="12977" y="459808"/>
                  </a:lnTo>
                  <a:lnTo>
                    <a:pt x="3316" y="412521"/>
                  </a:lnTo>
                  <a:lnTo>
                    <a:pt x="0" y="363219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567327" y="4186515"/>
              <a:ext cx="518795" cy="210185"/>
            </a:xfrm>
            <a:custGeom>
              <a:avLst/>
              <a:gdLst/>
              <a:ahLst/>
              <a:cxnLst/>
              <a:rect l="l" t="t" r="r" b="b"/>
              <a:pathLst>
                <a:path w="518794" h="210185">
                  <a:moveTo>
                    <a:pt x="101743" y="0"/>
                  </a:moveTo>
                  <a:lnTo>
                    <a:pt x="61200" y="9416"/>
                  </a:lnTo>
                  <a:lnTo>
                    <a:pt x="28546" y="32843"/>
                  </a:lnTo>
                  <a:lnTo>
                    <a:pt x="7040" y="66894"/>
                  </a:lnTo>
                  <a:lnTo>
                    <a:pt x="0" y="107852"/>
                  </a:lnTo>
                  <a:lnTo>
                    <a:pt x="8765" y="146967"/>
                  </a:lnTo>
                  <a:lnTo>
                    <a:pt x="30652" y="178982"/>
                  </a:lnTo>
                  <a:lnTo>
                    <a:pt x="62649" y="200881"/>
                  </a:lnTo>
                  <a:lnTo>
                    <a:pt x="101743" y="209651"/>
                  </a:lnTo>
                  <a:lnTo>
                    <a:pt x="137793" y="203247"/>
                  </a:lnTo>
                  <a:lnTo>
                    <a:pt x="148989" y="197177"/>
                  </a:lnTo>
                  <a:lnTo>
                    <a:pt x="101765" y="197177"/>
                  </a:lnTo>
                  <a:lnTo>
                    <a:pt x="66055" y="188734"/>
                  </a:lnTo>
                  <a:lnTo>
                    <a:pt x="37367" y="167979"/>
                  </a:lnTo>
                  <a:lnTo>
                    <a:pt x="18553" y="137974"/>
                  </a:lnTo>
                  <a:lnTo>
                    <a:pt x="12482" y="101789"/>
                  </a:lnTo>
                  <a:lnTo>
                    <a:pt x="20265" y="67538"/>
                  </a:lnTo>
                  <a:lnTo>
                    <a:pt x="39478" y="39493"/>
                  </a:lnTo>
                  <a:lnTo>
                    <a:pt x="67508" y="20269"/>
                  </a:lnTo>
                  <a:lnTo>
                    <a:pt x="101743" y="12479"/>
                  </a:lnTo>
                  <a:lnTo>
                    <a:pt x="148851" y="12479"/>
                  </a:lnTo>
                  <a:lnTo>
                    <a:pt x="138437" y="6781"/>
                  </a:lnTo>
                  <a:lnTo>
                    <a:pt x="101743" y="0"/>
                  </a:lnTo>
                  <a:close/>
                </a:path>
                <a:path w="518794" h="210185">
                  <a:moveTo>
                    <a:pt x="260676" y="114273"/>
                  </a:moveTo>
                  <a:lnTo>
                    <a:pt x="280704" y="154673"/>
                  </a:lnTo>
                  <a:lnTo>
                    <a:pt x="315340" y="184626"/>
                  </a:lnTo>
                  <a:lnTo>
                    <a:pt x="349689" y="203247"/>
                  </a:lnTo>
                  <a:lnTo>
                    <a:pt x="385745" y="209651"/>
                  </a:lnTo>
                  <a:lnTo>
                    <a:pt x="410430" y="206466"/>
                  </a:lnTo>
                  <a:lnTo>
                    <a:pt x="433017" y="197177"/>
                  </a:lnTo>
                  <a:lnTo>
                    <a:pt x="385773" y="197177"/>
                  </a:lnTo>
                  <a:lnTo>
                    <a:pt x="352567" y="190957"/>
                  </a:lnTo>
                  <a:lnTo>
                    <a:pt x="320371" y="172869"/>
                  </a:lnTo>
                  <a:lnTo>
                    <a:pt x="287403" y="143767"/>
                  </a:lnTo>
                  <a:lnTo>
                    <a:pt x="260676" y="114273"/>
                  </a:lnTo>
                  <a:close/>
                </a:path>
                <a:path w="518794" h="210185">
                  <a:moveTo>
                    <a:pt x="148851" y="12479"/>
                  </a:moveTo>
                  <a:lnTo>
                    <a:pt x="101743" y="12479"/>
                  </a:lnTo>
                  <a:lnTo>
                    <a:pt x="135616" y="19073"/>
                  </a:lnTo>
                  <a:lnTo>
                    <a:pt x="168510" y="37724"/>
                  </a:lnTo>
                  <a:lnTo>
                    <a:pt x="201642" y="66894"/>
                  </a:lnTo>
                  <a:lnTo>
                    <a:pt x="235741" y="104503"/>
                  </a:lnTo>
                  <a:lnTo>
                    <a:pt x="235590" y="104503"/>
                  </a:lnTo>
                  <a:lnTo>
                    <a:pt x="200094" y="143767"/>
                  </a:lnTo>
                  <a:lnTo>
                    <a:pt x="167130" y="172869"/>
                  </a:lnTo>
                  <a:lnTo>
                    <a:pt x="134953" y="190957"/>
                  </a:lnTo>
                  <a:lnTo>
                    <a:pt x="101743" y="197177"/>
                  </a:lnTo>
                  <a:lnTo>
                    <a:pt x="148989" y="197177"/>
                  </a:lnTo>
                  <a:lnTo>
                    <a:pt x="172140" y="184626"/>
                  </a:lnTo>
                  <a:lnTo>
                    <a:pt x="206777" y="154673"/>
                  </a:lnTo>
                  <a:lnTo>
                    <a:pt x="243695" y="114273"/>
                  </a:lnTo>
                  <a:lnTo>
                    <a:pt x="260676" y="114273"/>
                  </a:lnTo>
                  <a:lnTo>
                    <a:pt x="251823" y="104503"/>
                  </a:lnTo>
                  <a:lnTo>
                    <a:pt x="260743" y="94639"/>
                  </a:lnTo>
                  <a:lnTo>
                    <a:pt x="243788" y="94639"/>
                  </a:lnTo>
                  <a:lnTo>
                    <a:pt x="208186" y="55834"/>
                  </a:lnTo>
                  <a:lnTo>
                    <a:pt x="173510" y="25970"/>
                  </a:lnTo>
                  <a:lnTo>
                    <a:pt x="148851" y="12479"/>
                  </a:lnTo>
                  <a:close/>
                </a:path>
                <a:path w="518794" h="210185">
                  <a:moveTo>
                    <a:pt x="468941" y="149247"/>
                  </a:moveTo>
                  <a:lnTo>
                    <a:pt x="465044" y="149777"/>
                  </a:lnTo>
                  <a:lnTo>
                    <a:pt x="462804" y="152730"/>
                  </a:lnTo>
                  <a:lnTo>
                    <a:pt x="449910" y="168297"/>
                  </a:lnTo>
                  <a:lnTo>
                    <a:pt x="432922" y="182589"/>
                  </a:lnTo>
                  <a:lnTo>
                    <a:pt x="411592" y="193089"/>
                  </a:lnTo>
                  <a:lnTo>
                    <a:pt x="385712" y="197177"/>
                  </a:lnTo>
                  <a:lnTo>
                    <a:pt x="433017" y="197177"/>
                  </a:lnTo>
                  <a:lnTo>
                    <a:pt x="433385" y="197026"/>
                  </a:lnTo>
                  <a:lnTo>
                    <a:pt x="454307" y="181505"/>
                  </a:lnTo>
                  <a:lnTo>
                    <a:pt x="472891" y="160077"/>
                  </a:lnTo>
                  <a:lnTo>
                    <a:pt x="474970" y="157337"/>
                  </a:lnTo>
                  <a:lnTo>
                    <a:pt x="474450" y="153422"/>
                  </a:lnTo>
                  <a:lnTo>
                    <a:pt x="468941" y="149247"/>
                  </a:lnTo>
                  <a:close/>
                </a:path>
                <a:path w="518794" h="210185">
                  <a:moveTo>
                    <a:pt x="425782" y="59261"/>
                  </a:moveTo>
                  <a:lnTo>
                    <a:pt x="422076" y="60628"/>
                  </a:lnTo>
                  <a:lnTo>
                    <a:pt x="419197" y="66894"/>
                  </a:lnTo>
                  <a:lnTo>
                    <a:pt x="420569" y="70596"/>
                  </a:lnTo>
                  <a:lnTo>
                    <a:pt x="485156" y="100349"/>
                  </a:lnTo>
                  <a:lnTo>
                    <a:pt x="488845" y="98981"/>
                  </a:lnTo>
                  <a:lnTo>
                    <a:pt x="496730" y="81895"/>
                  </a:lnTo>
                  <a:lnTo>
                    <a:pt x="475178" y="81895"/>
                  </a:lnTo>
                  <a:lnTo>
                    <a:pt x="425782" y="59261"/>
                  </a:lnTo>
                  <a:close/>
                </a:path>
                <a:path w="518794" h="210185">
                  <a:moveTo>
                    <a:pt x="385745" y="0"/>
                  </a:moveTo>
                  <a:lnTo>
                    <a:pt x="349043" y="6781"/>
                  </a:lnTo>
                  <a:lnTo>
                    <a:pt x="313962" y="25970"/>
                  </a:lnTo>
                  <a:lnTo>
                    <a:pt x="279284" y="55834"/>
                  </a:lnTo>
                  <a:lnTo>
                    <a:pt x="243788" y="94639"/>
                  </a:lnTo>
                  <a:lnTo>
                    <a:pt x="260743" y="94639"/>
                  </a:lnTo>
                  <a:lnTo>
                    <a:pt x="285835" y="66894"/>
                  </a:lnTo>
                  <a:lnTo>
                    <a:pt x="318965" y="37724"/>
                  </a:lnTo>
                  <a:lnTo>
                    <a:pt x="351859" y="19073"/>
                  </a:lnTo>
                  <a:lnTo>
                    <a:pt x="385718" y="12479"/>
                  </a:lnTo>
                  <a:lnTo>
                    <a:pt x="431653" y="12479"/>
                  </a:lnTo>
                  <a:lnTo>
                    <a:pt x="418970" y="5766"/>
                  </a:lnTo>
                  <a:lnTo>
                    <a:pt x="385745" y="0"/>
                  </a:lnTo>
                  <a:close/>
                </a:path>
                <a:path w="518794" h="210185">
                  <a:moveTo>
                    <a:pt x="431653" y="12479"/>
                  </a:moveTo>
                  <a:lnTo>
                    <a:pt x="385773" y="12479"/>
                  </a:lnTo>
                  <a:lnTo>
                    <a:pt x="415741" y="18114"/>
                  </a:lnTo>
                  <a:lnTo>
                    <a:pt x="441850" y="32500"/>
                  </a:lnTo>
                  <a:lnTo>
                    <a:pt x="462265" y="54228"/>
                  </a:lnTo>
                  <a:lnTo>
                    <a:pt x="475178" y="81895"/>
                  </a:lnTo>
                  <a:lnTo>
                    <a:pt x="496730" y="81895"/>
                  </a:lnTo>
                  <a:lnTo>
                    <a:pt x="499908" y="74995"/>
                  </a:lnTo>
                  <a:lnTo>
                    <a:pt x="486143" y="74995"/>
                  </a:lnTo>
                  <a:lnTo>
                    <a:pt x="471113" y="44750"/>
                  </a:lnTo>
                  <a:lnTo>
                    <a:pt x="448092" y="21179"/>
                  </a:lnTo>
                  <a:lnTo>
                    <a:pt x="431653" y="12479"/>
                  </a:lnTo>
                  <a:close/>
                </a:path>
                <a:path w="518794" h="210185">
                  <a:moveTo>
                    <a:pt x="510932" y="27891"/>
                  </a:moveTo>
                  <a:lnTo>
                    <a:pt x="507060" y="29326"/>
                  </a:lnTo>
                  <a:lnTo>
                    <a:pt x="507211" y="29326"/>
                  </a:lnTo>
                  <a:lnTo>
                    <a:pt x="486143" y="74995"/>
                  </a:lnTo>
                  <a:lnTo>
                    <a:pt x="499908" y="74995"/>
                  </a:lnTo>
                  <a:lnTo>
                    <a:pt x="518571" y="34468"/>
                  </a:lnTo>
                  <a:lnTo>
                    <a:pt x="517168" y="30766"/>
                  </a:lnTo>
                  <a:lnTo>
                    <a:pt x="510932" y="278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567327" y="4186515"/>
              <a:ext cx="518795" cy="210185"/>
            </a:xfrm>
            <a:custGeom>
              <a:avLst/>
              <a:gdLst/>
              <a:ahLst/>
              <a:cxnLst/>
              <a:rect l="l" t="t" r="r" b="b"/>
              <a:pathLst>
                <a:path w="518794" h="210185">
                  <a:moveTo>
                    <a:pt x="514050" y="29326"/>
                  </a:moveTo>
                  <a:lnTo>
                    <a:pt x="510932" y="27891"/>
                  </a:lnTo>
                  <a:lnTo>
                    <a:pt x="507242" y="29258"/>
                  </a:lnTo>
                  <a:lnTo>
                    <a:pt x="505787" y="32383"/>
                  </a:lnTo>
                  <a:lnTo>
                    <a:pt x="486143" y="74995"/>
                  </a:lnTo>
                  <a:lnTo>
                    <a:pt x="471114" y="44750"/>
                  </a:lnTo>
                  <a:lnTo>
                    <a:pt x="448092" y="21179"/>
                  </a:lnTo>
                  <a:lnTo>
                    <a:pt x="418970" y="5766"/>
                  </a:lnTo>
                  <a:lnTo>
                    <a:pt x="385745" y="0"/>
                  </a:lnTo>
                  <a:lnTo>
                    <a:pt x="349043" y="6781"/>
                  </a:lnTo>
                  <a:lnTo>
                    <a:pt x="313962" y="25970"/>
                  </a:lnTo>
                  <a:lnTo>
                    <a:pt x="279284" y="55834"/>
                  </a:lnTo>
                  <a:lnTo>
                    <a:pt x="243788" y="94639"/>
                  </a:lnTo>
                  <a:lnTo>
                    <a:pt x="208186" y="55834"/>
                  </a:lnTo>
                  <a:lnTo>
                    <a:pt x="173510" y="25970"/>
                  </a:lnTo>
                  <a:lnTo>
                    <a:pt x="138437" y="6781"/>
                  </a:lnTo>
                  <a:lnTo>
                    <a:pt x="101743" y="0"/>
                  </a:lnTo>
                  <a:lnTo>
                    <a:pt x="61200" y="9416"/>
                  </a:lnTo>
                  <a:lnTo>
                    <a:pt x="28546" y="32843"/>
                  </a:lnTo>
                  <a:lnTo>
                    <a:pt x="7054" y="66811"/>
                  </a:lnTo>
                  <a:lnTo>
                    <a:pt x="0" y="107852"/>
                  </a:lnTo>
                  <a:lnTo>
                    <a:pt x="8765" y="146967"/>
                  </a:lnTo>
                  <a:lnTo>
                    <a:pt x="30652" y="178982"/>
                  </a:lnTo>
                  <a:lnTo>
                    <a:pt x="62649" y="200881"/>
                  </a:lnTo>
                  <a:lnTo>
                    <a:pt x="101743" y="209651"/>
                  </a:lnTo>
                  <a:lnTo>
                    <a:pt x="137793" y="203247"/>
                  </a:lnTo>
                  <a:lnTo>
                    <a:pt x="172140" y="184626"/>
                  </a:lnTo>
                  <a:lnTo>
                    <a:pt x="206777" y="154673"/>
                  </a:lnTo>
                  <a:lnTo>
                    <a:pt x="243695" y="114273"/>
                  </a:lnTo>
                  <a:lnTo>
                    <a:pt x="280704" y="154673"/>
                  </a:lnTo>
                  <a:lnTo>
                    <a:pt x="315340" y="184626"/>
                  </a:lnTo>
                  <a:lnTo>
                    <a:pt x="349689" y="203247"/>
                  </a:lnTo>
                  <a:lnTo>
                    <a:pt x="385745" y="209651"/>
                  </a:lnTo>
                  <a:lnTo>
                    <a:pt x="410430" y="206466"/>
                  </a:lnTo>
                  <a:lnTo>
                    <a:pt x="433385" y="197026"/>
                  </a:lnTo>
                  <a:lnTo>
                    <a:pt x="454307" y="181505"/>
                  </a:lnTo>
                  <a:lnTo>
                    <a:pt x="472891" y="160078"/>
                  </a:lnTo>
                  <a:lnTo>
                    <a:pt x="474970" y="157337"/>
                  </a:lnTo>
                  <a:lnTo>
                    <a:pt x="474450" y="153422"/>
                  </a:lnTo>
                  <a:lnTo>
                    <a:pt x="471696" y="151337"/>
                  </a:lnTo>
                  <a:lnTo>
                    <a:pt x="468941" y="149247"/>
                  </a:lnTo>
                  <a:lnTo>
                    <a:pt x="462731" y="152840"/>
                  </a:lnTo>
                  <a:lnTo>
                    <a:pt x="449910" y="168297"/>
                  </a:lnTo>
                  <a:lnTo>
                    <a:pt x="432922" y="182589"/>
                  </a:lnTo>
                  <a:lnTo>
                    <a:pt x="411592" y="193089"/>
                  </a:lnTo>
                  <a:lnTo>
                    <a:pt x="385745" y="197172"/>
                  </a:lnTo>
                  <a:lnTo>
                    <a:pt x="352535" y="190952"/>
                  </a:lnTo>
                  <a:lnTo>
                    <a:pt x="320359" y="172862"/>
                  </a:lnTo>
                  <a:lnTo>
                    <a:pt x="287395" y="143760"/>
                  </a:lnTo>
                  <a:lnTo>
                    <a:pt x="251823" y="104503"/>
                  </a:lnTo>
                  <a:lnTo>
                    <a:pt x="285982" y="66731"/>
                  </a:lnTo>
                  <a:lnTo>
                    <a:pt x="318973" y="37717"/>
                  </a:lnTo>
                  <a:lnTo>
                    <a:pt x="351869" y="19067"/>
                  </a:lnTo>
                  <a:lnTo>
                    <a:pt x="385745" y="12474"/>
                  </a:lnTo>
                  <a:lnTo>
                    <a:pt x="415741" y="18114"/>
                  </a:lnTo>
                  <a:lnTo>
                    <a:pt x="441850" y="32500"/>
                  </a:lnTo>
                  <a:lnTo>
                    <a:pt x="462265" y="54228"/>
                  </a:lnTo>
                  <a:lnTo>
                    <a:pt x="475178" y="81895"/>
                  </a:lnTo>
                  <a:lnTo>
                    <a:pt x="428910" y="60701"/>
                  </a:lnTo>
                  <a:lnTo>
                    <a:pt x="425782" y="59261"/>
                  </a:lnTo>
                  <a:lnTo>
                    <a:pt x="422076" y="60628"/>
                  </a:lnTo>
                  <a:lnTo>
                    <a:pt x="420637" y="63758"/>
                  </a:lnTo>
                  <a:lnTo>
                    <a:pt x="419197" y="66894"/>
                  </a:lnTo>
                  <a:lnTo>
                    <a:pt x="420569" y="70596"/>
                  </a:lnTo>
                  <a:lnTo>
                    <a:pt x="423698" y="72036"/>
                  </a:lnTo>
                  <a:lnTo>
                    <a:pt x="482037" y="98913"/>
                  </a:lnTo>
                  <a:lnTo>
                    <a:pt x="485156" y="100349"/>
                  </a:lnTo>
                  <a:lnTo>
                    <a:pt x="488845" y="98981"/>
                  </a:lnTo>
                  <a:lnTo>
                    <a:pt x="490300" y="95856"/>
                  </a:lnTo>
                  <a:lnTo>
                    <a:pt x="517116" y="37599"/>
                  </a:lnTo>
                  <a:lnTo>
                    <a:pt x="518571" y="34468"/>
                  </a:lnTo>
                  <a:lnTo>
                    <a:pt x="517168" y="30766"/>
                  </a:lnTo>
                  <a:lnTo>
                    <a:pt x="514050" y="29326"/>
                  </a:lnTo>
                  <a:close/>
                </a:path>
              </a:pathLst>
            </a:custGeom>
            <a:ln w="110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4264" y="4193449"/>
              <a:ext cx="234273" cy="195788"/>
            </a:xfrm>
            <a:prstGeom prst="rect">
              <a:avLst/>
            </a:prstGeom>
          </p:spPr>
        </p:pic>
      </p:grpSp>
      <p:sp>
        <p:nvSpPr>
          <p:cNvPr id="42" name="object 42" descr=""/>
          <p:cNvSpPr txBox="1"/>
          <p:nvPr/>
        </p:nvSpPr>
        <p:spPr>
          <a:xfrm>
            <a:off x="1375663" y="1747215"/>
            <a:ext cx="2113915" cy="3500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006FC0"/>
                </a:solidFill>
                <a:latin typeface="Arial"/>
                <a:cs typeface="Arial"/>
              </a:rPr>
              <a:t>Near-</a:t>
            </a:r>
            <a:r>
              <a:rPr dirty="0" sz="1600" spc="-75" b="1">
                <a:solidFill>
                  <a:srgbClr val="006FC0"/>
                </a:solidFill>
                <a:latin typeface="Arial"/>
                <a:cs typeface="Arial"/>
              </a:rPr>
              <a:t>Real</a:t>
            </a:r>
            <a:r>
              <a:rPr dirty="0" sz="1600" spc="-6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006FC0"/>
                </a:solidFill>
                <a:latin typeface="Arial"/>
                <a:cs typeface="Arial"/>
              </a:rPr>
              <a:t>Time</a:t>
            </a:r>
            <a:endParaRPr sz="1600">
              <a:latin typeface="Arial"/>
              <a:cs typeface="Arial"/>
            </a:endParaRPr>
          </a:p>
          <a:p>
            <a:pPr marL="12700" marR="1031240" indent="6350">
              <a:lnSpc>
                <a:spcPts val="6470"/>
              </a:lnSpc>
              <a:spcBef>
                <a:spcPts val="880"/>
              </a:spcBef>
            </a:pPr>
            <a:r>
              <a:rPr dirty="0" sz="1600" spc="-80" b="1">
                <a:solidFill>
                  <a:srgbClr val="006FC0"/>
                </a:solidFill>
                <a:latin typeface="Arial"/>
                <a:cs typeface="Arial"/>
              </a:rPr>
              <a:t>Ease</a:t>
            </a:r>
            <a:r>
              <a:rPr dirty="0" sz="1600" spc="-9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6FC0"/>
                </a:solidFill>
                <a:latin typeface="Arial"/>
                <a:cs typeface="Arial"/>
              </a:rPr>
              <a:t>of</a:t>
            </a:r>
            <a:r>
              <a:rPr dirty="0" sz="1600" spc="-10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006FC0"/>
                </a:solidFill>
                <a:latin typeface="Arial"/>
                <a:cs typeface="Arial"/>
              </a:rPr>
              <a:t>Use </a:t>
            </a:r>
            <a:r>
              <a:rPr dirty="0" sz="1600" spc="-10" b="1">
                <a:solidFill>
                  <a:srgbClr val="006FC0"/>
                </a:solidFill>
                <a:latin typeface="Arial"/>
                <a:cs typeface="Arial"/>
              </a:rPr>
              <a:t>Innovation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5"/>
              </a:spcBef>
            </a:pPr>
            <a:endParaRPr sz="160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</a:pPr>
            <a:r>
              <a:rPr dirty="0" sz="1600" spc="-60" b="1">
                <a:solidFill>
                  <a:srgbClr val="006FC0"/>
                </a:solidFill>
                <a:latin typeface="Arial"/>
                <a:cs typeface="Arial"/>
              </a:rPr>
              <a:t>Increased</a:t>
            </a:r>
            <a:r>
              <a:rPr dirty="0" sz="1600" spc="-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006FC0"/>
                </a:solidFill>
                <a:latin typeface="Arial"/>
                <a:cs typeface="Arial"/>
              </a:rPr>
              <a:t>Engagement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5"/>
              </a:spcBef>
            </a:pPr>
            <a:endParaRPr sz="1600">
              <a:latin typeface="Arial"/>
              <a:cs typeface="Arial"/>
            </a:endParaRPr>
          </a:p>
          <a:p>
            <a:pPr marL="38735">
              <a:lnSpc>
                <a:spcPct val="100000"/>
              </a:lnSpc>
            </a:pPr>
            <a:r>
              <a:rPr dirty="0" sz="1600" spc="-10" b="1">
                <a:solidFill>
                  <a:srgbClr val="006FC0"/>
                </a:solidFill>
                <a:latin typeface="Arial"/>
                <a:cs typeface="Arial"/>
              </a:rPr>
              <a:t>Convenience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3" name="object 43" descr=""/>
          <p:cNvGrpSpPr/>
          <p:nvPr/>
        </p:nvGrpSpPr>
        <p:grpSpPr>
          <a:xfrm>
            <a:off x="5460746" y="1639798"/>
            <a:ext cx="4394200" cy="4617720"/>
            <a:chOff x="5460746" y="1639798"/>
            <a:chExt cx="4394200" cy="4617720"/>
          </a:xfrm>
        </p:grpSpPr>
        <p:sp>
          <p:nvSpPr>
            <p:cNvPr id="44" name="object 44" descr=""/>
            <p:cNvSpPr/>
            <p:nvPr/>
          </p:nvSpPr>
          <p:spPr>
            <a:xfrm>
              <a:off x="5539105" y="1821687"/>
              <a:ext cx="4287520" cy="4286885"/>
            </a:xfrm>
            <a:custGeom>
              <a:avLst/>
              <a:gdLst/>
              <a:ahLst/>
              <a:cxnLst/>
              <a:rect l="l" t="t" r="r" b="b"/>
              <a:pathLst>
                <a:path w="4287520" h="4286885">
                  <a:moveTo>
                    <a:pt x="0" y="2143379"/>
                  </a:moveTo>
                  <a:lnTo>
                    <a:pt x="538" y="2094859"/>
                  </a:lnTo>
                  <a:lnTo>
                    <a:pt x="2146" y="2046602"/>
                  </a:lnTo>
                  <a:lnTo>
                    <a:pt x="4811" y="1998621"/>
                  </a:lnTo>
                  <a:lnTo>
                    <a:pt x="8523" y="1950927"/>
                  </a:lnTo>
                  <a:lnTo>
                    <a:pt x="13270" y="1903530"/>
                  </a:lnTo>
                  <a:lnTo>
                    <a:pt x="19042" y="1856442"/>
                  </a:lnTo>
                  <a:lnTo>
                    <a:pt x="25825" y="1809675"/>
                  </a:lnTo>
                  <a:lnTo>
                    <a:pt x="33610" y="1763239"/>
                  </a:lnTo>
                  <a:lnTo>
                    <a:pt x="42384" y="1717146"/>
                  </a:lnTo>
                  <a:lnTo>
                    <a:pt x="52138" y="1671408"/>
                  </a:lnTo>
                  <a:lnTo>
                    <a:pt x="62858" y="1626036"/>
                  </a:lnTo>
                  <a:lnTo>
                    <a:pt x="74534" y="1581041"/>
                  </a:lnTo>
                  <a:lnTo>
                    <a:pt x="87154" y="1536435"/>
                  </a:lnTo>
                  <a:lnTo>
                    <a:pt x="100707" y="1492228"/>
                  </a:lnTo>
                  <a:lnTo>
                    <a:pt x="115182" y="1448432"/>
                  </a:lnTo>
                  <a:lnTo>
                    <a:pt x="130568" y="1405059"/>
                  </a:lnTo>
                  <a:lnTo>
                    <a:pt x="146852" y="1362120"/>
                  </a:lnTo>
                  <a:lnTo>
                    <a:pt x="164025" y="1319626"/>
                  </a:lnTo>
                  <a:lnTo>
                    <a:pt x="182073" y="1277589"/>
                  </a:lnTo>
                  <a:lnTo>
                    <a:pt x="200987" y="1236020"/>
                  </a:lnTo>
                  <a:lnTo>
                    <a:pt x="220754" y="1194929"/>
                  </a:lnTo>
                  <a:lnTo>
                    <a:pt x="241363" y="1154330"/>
                  </a:lnTo>
                  <a:lnTo>
                    <a:pt x="262804" y="1114232"/>
                  </a:lnTo>
                  <a:lnTo>
                    <a:pt x="285064" y="1074648"/>
                  </a:lnTo>
                  <a:lnTo>
                    <a:pt x="308132" y="1035588"/>
                  </a:lnTo>
                  <a:lnTo>
                    <a:pt x="331997" y="997064"/>
                  </a:lnTo>
                  <a:lnTo>
                    <a:pt x="356648" y="959088"/>
                  </a:lnTo>
                  <a:lnTo>
                    <a:pt x="382073" y="921670"/>
                  </a:lnTo>
                  <a:lnTo>
                    <a:pt x="408261" y="884822"/>
                  </a:lnTo>
                  <a:lnTo>
                    <a:pt x="435200" y="848555"/>
                  </a:lnTo>
                  <a:lnTo>
                    <a:pt x="462879" y="812882"/>
                  </a:lnTo>
                  <a:lnTo>
                    <a:pt x="491288" y="777812"/>
                  </a:lnTo>
                  <a:lnTo>
                    <a:pt x="520413" y="743357"/>
                  </a:lnTo>
                  <a:lnTo>
                    <a:pt x="550245" y="709529"/>
                  </a:lnTo>
                  <a:lnTo>
                    <a:pt x="580772" y="676340"/>
                  </a:lnTo>
                  <a:lnTo>
                    <a:pt x="611982" y="643799"/>
                  </a:lnTo>
                  <a:lnTo>
                    <a:pt x="643864" y="611920"/>
                  </a:lnTo>
                  <a:lnTo>
                    <a:pt x="676407" y="580712"/>
                  </a:lnTo>
                  <a:lnTo>
                    <a:pt x="709599" y="550188"/>
                  </a:lnTo>
                  <a:lnTo>
                    <a:pt x="743430" y="520359"/>
                  </a:lnTo>
                  <a:lnTo>
                    <a:pt x="777887" y="491236"/>
                  </a:lnTo>
                  <a:lnTo>
                    <a:pt x="812959" y="462830"/>
                  </a:lnTo>
                  <a:lnTo>
                    <a:pt x="848636" y="435153"/>
                  </a:lnTo>
                  <a:lnTo>
                    <a:pt x="884905" y="408216"/>
                  </a:lnTo>
                  <a:lnTo>
                    <a:pt x="921755" y="382031"/>
                  </a:lnTo>
                  <a:lnTo>
                    <a:pt x="959175" y="356609"/>
                  </a:lnTo>
                  <a:lnTo>
                    <a:pt x="997154" y="331960"/>
                  </a:lnTo>
                  <a:lnTo>
                    <a:pt x="1035680" y="308098"/>
                  </a:lnTo>
                  <a:lnTo>
                    <a:pt x="1074743" y="285032"/>
                  </a:lnTo>
                  <a:lnTo>
                    <a:pt x="1114329" y="262774"/>
                  </a:lnTo>
                  <a:lnTo>
                    <a:pt x="1154429" y="241336"/>
                  </a:lnTo>
                  <a:lnTo>
                    <a:pt x="1195031" y="220728"/>
                  </a:lnTo>
                  <a:lnTo>
                    <a:pt x="1236123" y="200963"/>
                  </a:lnTo>
                  <a:lnTo>
                    <a:pt x="1277695" y="182052"/>
                  </a:lnTo>
                  <a:lnTo>
                    <a:pt x="1319734" y="164005"/>
                  </a:lnTo>
                  <a:lnTo>
                    <a:pt x="1362230" y="146835"/>
                  </a:lnTo>
                  <a:lnTo>
                    <a:pt x="1405171" y="130552"/>
                  </a:lnTo>
                  <a:lnTo>
                    <a:pt x="1448546" y="115169"/>
                  </a:lnTo>
                  <a:lnTo>
                    <a:pt x="1492343" y="100695"/>
                  </a:lnTo>
                  <a:lnTo>
                    <a:pt x="1536551" y="87143"/>
                  </a:lnTo>
                  <a:lnTo>
                    <a:pt x="1581159" y="74524"/>
                  </a:lnTo>
                  <a:lnTo>
                    <a:pt x="1626155" y="62850"/>
                  </a:lnTo>
                  <a:lnTo>
                    <a:pt x="1671529" y="52131"/>
                  </a:lnTo>
                  <a:lnTo>
                    <a:pt x="1717268" y="42379"/>
                  </a:lnTo>
                  <a:lnTo>
                    <a:pt x="1763362" y="33606"/>
                  </a:lnTo>
                  <a:lnTo>
                    <a:pt x="1809798" y="25822"/>
                  </a:lnTo>
                  <a:lnTo>
                    <a:pt x="1856567" y="19039"/>
                  </a:lnTo>
                  <a:lnTo>
                    <a:pt x="1903655" y="13269"/>
                  </a:lnTo>
                  <a:lnTo>
                    <a:pt x="1951053" y="8522"/>
                  </a:lnTo>
                  <a:lnTo>
                    <a:pt x="1998748" y="4810"/>
                  </a:lnTo>
                  <a:lnTo>
                    <a:pt x="2046729" y="2145"/>
                  </a:lnTo>
                  <a:lnTo>
                    <a:pt x="2094986" y="538"/>
                  </a:lnTo>
                  <a:lnTo>
                    <a:pt x="2143505" y="0"/>
                  </a:lnTo>
                  <a:lnTo>
                    <a:pt x="2192025" y="538"/>
                  </a:lnTo>
                  <a:lnTo>
                    <a:pt x="2240282" y="2145"/>
                  </a:lnTo>
                  <a:lnTo>
                    <a:pt x="2288263" y="4810"/>
                  </a:lnTo>
                  <a:lnTo>
                    <a:pt x="2335958" y="8522"/>
                  </a:lnTo>
                  <a:lnTo>
                    <a:pt x="2383356" y="13269"/>
                  </a:lnTo>
                  <a:lnTo>
                    <a:pt x="2430444" y="19039"/>
                  </a:lnTo>
                  <a:lnTo>
                    <a:pt x="2477213" y="25822"/>
                  </a:lnTo>
                  <a:lnTo>
                    <a:pt x="2523649" y="33606"/>
                  </a:lnTo>
                  <a:lnTo>
                    <a:pt x="2569743" y="42379"/>
                  </a:lnTo>
                  <a:lnTo>
                    <a:pt x="2615482" y="52131"/>
                  </a:lnTo>
                  <a:lnTo>
                    <a:pt x="2660856" y="62850"/>
                  </a:lnTo>
                  <a:lnTo>
                    <a:pt x="2705852" y="74524"/>
                  </a:lnTo>
                  <a:lnTo>
                    <a:pt x="2750460" y="87143"/>
                  </a:lnTo>
                  <a:lnTo>
                    <a:pt x="2794668" y="100695"/>
                  </a:lnTo>
                  <a:lnTo>
                    <a:pt x="2838465" y="115169"/>
                  </a:lnTo>
                  <a:lnTo>
                    <a:pt x="2881840" y="130552"/>
                  </a:lnTo>
                  <a:lnTo>
                    <a:pt x="2924781" y="146835"/>
                  </a:lnTo>
                  <a:lnTo>
                    <a:pt x="2967277" y="164005"/>
                  </a:lnTo>
                  <a:lnTo>
                    <a:pt x="3009316" y="182052"/>
                  </a:lnTo>
                  <a:lnTo>
                    <a:pt x="3050888" y="200963"/>
                  </a:lnTo>
                  <a:lnTo>
                    <a:pt x="3091980" y="220728"/>
                  </a:lnTo>
                  <a:lnTo>
                    <a:pt x="3132582" y="241336"/>
                  </a:lnTo>
                  <a:lnTo>
                    <a:pt x="3172682" y="262774"/>
                  </a:lnTo>
                  <a:lnTo>
                    <a:pt x="3212268" y="285032"/>
                  </a:lnTo>
                  <a:lnTo>
                    <a:pt x="3251331" y="308098"/>
                  </a:lnTo>
                  <a:lnTo>
                    <a:pt x="3289857" y="331960"/>
                  </a:lnTo>
                  <a:lnTo>
                    <a:pt x="3327836" y="356609"/>
                  </a:lnTo>
                  <a:lnTo>
                    <a:pt x="3365256" y="382031"/>
                  </a:lnTo>
                  <a:lnTo>
                    <a:pt x="3402106" y="408216"/>
                  </a:lnTo>
                  <a:lnTo>
                    <a:pt x="3438375" y="435153"/>
                  </a:lnTo>
                  <a:lnTo>
                    <a:pt x="3474052" y="462830"/>
                  </a:lnTo>
                  <a:lnTo>
                    <a:pt x="3509124" y="491236"/>
                  </a:lnTo>
                  <a:lnTo>
                    <a:pt x="3543581" y="520359"/>
                  </a:lnTo>
                  <a:lnTo>
                    <a:pt x="3577412" y="550188"/>
                  </a:lnTo>
                  <a:lnTo>
                    <a:pt x="3610604" y="580712"/>
                  </a:lnTo>
                  <a:lnTo>
                    <a:pt x="3643147" y="611920"/>
                  </a:lnTo>
                  <a:lnTo>
                    <a:pt x="3675029" y="643799"/>
                  </a:lnTo>
                  <a:lnTo>
                    <a:pt x="3706239" y="676340"/>
                  </a:lnTo>
                  <a:lnTo>
                    <a:pt x="3736766" y="709529"/>
                  </a:lnTo>
                  <a:lnTo>
                    <a:pt x="3766598" y="743357"/>
                  </a:lnTo>
                  <a:lnTo>
                    <a:pt x="3795723" y="777812"/>
                  </a:lnTo>
                  <a:lnTo>
                    <a:pt x="3824132" y="812882"/>
                  </a:lnTo>
                  <a:lnTo>
                    <a:pt x="3851811" y="848555"/>
                  </a:lnTo>
                  <a:lnTo>
                    <a:pt x="3878750" y="884822"/>
                  </a:lnTo>
                  <a:lnTo>
                    <a:pt x="3904938" y="921670"/>
                  </a:lnTo>
                  <a:lnTo>
                    <a:pt x="3930363" y="959088"/>
                  </a:lnTo>
                  <a:lnTo>
                    <a:pt x="3955014" y="997064"/>
                  </a:lnTo>
                  <a:lnTo>
                    <a:pt x="3978879" y="1035588"/>
                  </a:lnTo>
                  <a:lnTo>
                    <a:pt x="4001947" y="1074648"/>
                  </a:lnTo>
                  <a:lnTo>
                    <a:pt x="4024207" y="1114232"/>
                  </a:lnTo>
                  <a:lnTo>
                    <a:pt x="4045648" y="1154330"/>
                  </a:lnTo>
                  <a:lnTo>
                    <a:pt x="4066257" y="1194929"/>
                  </a:lnTo>
                  <a:lnTo>
                    <a:pt x="4086024" y="1236020"/>
                  </a:lnTo>
                  <a:lnTo>
                    <a:pt x="4104938" y="1277589"/>
                  </a:lnTo>
                  <a:lnTo>
                    <a:pt x="4122986" y="1319626"/>
                  </a:lnTo>
                  <a:lnTo>
                    <a:pt x="4140159" y="1362120"/>
                  </a:lnTo>
                  <a:lnTo>
                    <a:pt x="4156443" y="1405059"/>
                  </a:lnTo>
                  <a:lnTo>
                    <a:pt x="4171829" y="1448432"/>
                  </a:lnTo>
                  <a:lnTo>
                    <a:pt x="4186304" y="1492228"/>
                  </a:lnTo>
                  <a:lnTo>
                    <a:pt x="4199857" y="1536435"/>
                  </a:lnTo>
                  <a:lnTo>
                    <a:pt x="4212477" y="1581041"/>
                  </a:lnTo>
                  <a:lnTo>
                    <a:pt x="4224153" y="1626036"/>
                  </a:lnTo>
                  <a:lnTo>
                    <a:pt x="4234873" y="1671408"/>
                  </a:lnTo>
                  <a:lnTo>
                    <a:pt x="4244627" y="1717146"/>
                  </a:lnTo>
                  <a:lnTo>
                    <a:pt x="4253401" y="1763239"/>
                  </a:lnTo>
                  <a:lnTo>
                    <a:pt x="4261186" y="1809675"/>
                  </a:lnTo>
                  <a:lnTo>
                    <a:pt x="4267969" y="1856442"/>
                  </a:lnTo>
                  <a:lnTo>
                    <a:pt x="4273741" y="1903530"/>
                  </a:lnTo>
                  <a:lnTo>
                    <a:pt x="4278488" y="1950927"/>
                  </a:lnTo>
                  <a:lnTo>
                    <a:pt x="4282200" y="1998621"/>
                  </a:lnTo>
                  <a:lnTo>
                    <a:pt x="4284865" y="2046602"/>
                  </a:lnTo>
                  <a:lnTo>
                    <a:pt x="4286473" y="2094859"/>
                  </a:lnTo>
                  <a:lnTo>
                    <a:pt x="4287012" y="2143379"/>
                  </a:lnTo>
                  <a:lnTo>
                    <a:pt x="4286473" y="2191904"/>
                  </a:lnTo>
                  <a:lnTo>
                    <a:pt x="4284865" y="2240165"/>
                  </a:lnTo>
                  <a:lnTo>
                    <a:pt x="4282200" y="2288151"/>
                  </a:lnTo>
                  <a:lnTo>
                    <a:pt x="4278488" y="2335850"/>
                  </a:lnTo>
                  <a:lnTo>
                    <a:pt x="4273741" y="2383252"/>
                  </a:lnTo>
                  <a:lnTo>
                    <a:pt x="4267969" y="2430344"/>
                  </a:lnTo>
                  <a:lnTo>
                    <a:pt x="4261186" y="2477116"/>
                  </a:lnTo>
                  <a:lnTo>
                    <a:pt x="4253401" y="2523555"/>
                  </a:lnTo>
                  <a:lnTo>
                    <a:pt x="4244627" y="2569652"/>
                  </a:lnTo>
                  <a:lnTo>
                    <a:pt x="4234873" y="2615394"/>
                  </a:lnTo>
                  <a:lnTo>
                    <a:pt x="4224153" y="2660770"/>
                  </a:lnTo>
                  <a:lnTo>
                    <a:pt x="4212477" y="2705769"/>
                  </a:lnTo>
                  <a:lnTo>
                    <a:pt x="4199857" y="2750379"/>
                  </a:lnTo>
                  <a:lnTo>
                    <a:pt x="4186304" y="2794589"/>
                  </a:lnTo>
                  <a:lnTo>
                    <a:pt x="4171829" y="2838388"/>
                  </a:lnTo>
                  <a:lnTo>
                    <a:pt x="4156443" y="2881764"/>
                  </a:lnTo>
                  <a:lnTo>
                    <a:pt x="4140159" y="2924706"/>
                  </a:lnTo>
                  <a:lnTo>
                    <a:pt x="4122986" y="2967203"/>
                  </a:lnTo>
                  <a:lnTo>
                    <a:pt x="4104938" y="3009244"/>
                  </a:lnTo>
                  <a:lnTo>
                    <a:pt x="4086024" y="3050816"/>
                  </a:lnTo>
                  <a:lnTo>
                    <a:pt x="4066257" y="3091909"/>
                  </a:lnTo>
                  <a:lnTo>
                    <a:pt x="4045648" y="3132511"/>
                  </a:lnTo>
                  <a:lnTo>
                    <a:pt x="4024207" y="3172611"/>
                  </a:lnTo>
                  <a:lnTo>
                    <a:pt x="4001947" y="3212198"/>
                  </a:lnTo>
                  <a:lnTo>
                    <a:pt x="3978879" y="3251260"/>
                  </a:lnTo>
                  <a:lnTo>
                    <a:pt x="3955014" y="3289786"/>
                  </a:lnTo>
                  <a:lnTo>
                    <a:pt x="3930363" y="3327765"/>
                  </a:lnTo>
                  <a:lnTo>
                    <a:pt x="3904938" y="3365184"/>
                  </a:lnTo>
                  <a:lnTo>
                    <a:pt x="3878750" y="3402034"/>
                  </a:lnTo>
                  <a:lnTo>
                    <a:pt x="3851811" y="3438303"/>
                  </a:lnTo>
                  <a:lnTo>
                    <a:pt x="3824132" y="3473978"/>
                  </a:lnTo>
                  <a:lnTo>
                    <a:pt x="3795723" y="3509050"/>
                  </a:lnTo>
                  <a:lnTo>
                    <a:pt x="3766598" y="3543506"/>
                  </a:lnTo>
                  <a:lnTo>
                    <a:pt x="3736766" y="3577335"/>
                  </a:lnTo>
                  <a:lnTo>
                    <a:pt x="3706239" y="3610526"/>
                  </a:lnTo>
                  <a:lnTo>
                    <a:pt x="3675029" y="3643068"/>
                  </a:lnTo>
                  <a:lnTo>
                    <a:pt x="3643147" y="3674949"/>
                  </a:lnTo>
                  <a:lnTo>
                    <a:pt x="3610604" y="3706158"/>
                  </a:lnTo>
                  <a:lnTo>
                    <a:pt x="3577412" y="3736683"/>
                  </a:lnTo>
                  <a:lnTo>
                    <a:pt x="3543581" y="3766513"/>
                  </a:lnTo>
                  <a:lnTo>
                    <a:pt x="3509124" y="3795637"/>
                  </a:lnTo>
                  <a:lnTo>
                    <a:pt x="3474052" y="3824044"/>
                  </a:lnTo>
                  <a:lnTo>
                    <a:pt x="3438375" y="3851722"/>
                  </a:lnTo>
                  <a:lnTo>
                    <a:pt x="3402106" y="3878660"/>
                  </a:lnTo>
                  <a:lnTo>
                    <a:pt x="3365256" y="3904846"/>
                  </a:lnTo>
                  <a:lnTo>
                    <a:pt x="3327836" y="3930269"/>
                  </a:lnTo>
                  <a:lnTo>
                    <a:pt x="3289857" y="3954918"/>
                  </a:lnTo>
                  <a:lnTo>
                    <a:pt x="3251331" y="3978781"/>
                  </a:lnTo>
                  <a:lnTo>
                    <a:pt x="3212268" y="4001848"/>
                  </a:lnTo>
                  <a:lnTo>
                    <a:pt x="3172682" y="4024106"/>
                  </a:lnTo>
                  <a:lnTo>
                    <a:pt x="3132582" y="4045545"/>
                  </a:lnTo>
                  <a:lnTo>
                    <a:pt x="3091980" y="4066153"/>
                  </a:lnTo>
                  <a:lnTo>
                    <a:pt x="3050888" y="4085918"/>
                  </a:lnTo>
                  <a:lnTo>
                    <a:pt x="3009316" y="4104830"/>
                  </a:lnTo>
                  <a:lnTo>
                    <a:pt x="2967277" y="4122877"/>
                  </a:lnTo>
                  <a:lnTo>
                    <a:pt x="2924781" y="4140047"/>
                  </a:lnTo>
                  <a:lnTo>
                    <a:pt x="2881840" y="4156330"/>
                  </a:lnTo>
                  <a:lnTo>
                    <a:pt x="2838465" y="4171714"/>
                  </a:lnTo>
                  <a:lnTo>
                    <a:pt x="2794668" y="4186188"/>
                  </a:lnTo>
                  <a:lnTo>
                    <a:pt x="2750460" y="4199740"/>
                  </a:lnTo>
                  <a:lnTo>
                    <a:pt x="2705852" y="4212359"/>
                  </a:lnTo>
                  <a:lnTo>
                    <a:pt x="2660856" y="4224034"/>
                  </a:lnTo>
                  <a:lnTo>
                    <a:pt x="2615482" y="4234753"/>
                  </a:lnTo>
                  <a:lnTo>
                    <a:pt x="2569743" y="4244505"/>
                  </a:lnTo>
                  <a:lnTo>
                    <a:pt x="2523649" y="4253278"/>
                  </a:lnTo>
                  <a:lnTo>
                    <a:pt x="2477213" y="4261062"/>
                  </a:lnTo>
                  <a:lnTo>
                    <a:pt x="2430444" y="4267845"/>
                  </a:lnTo>
                  <a:lnTo>
                    <a:pt x="2383356" y="4273615"/>
                  </a:lnTo>
                  <a:lnTo>
                    <a:pt x="2335958" y="4278362"/>
                  </a:lnTo>
                  <a:lnTo>
                    <a:pt x="2288263" y="4282074"/>
                  </a:lnTo>
                  <a:lnTo>
                    <a:pt x="2240282" y="4284739"/>
                  </a:lnTo>
                  <a:lnTo>
                    <a:pt x="2192025" y="4286346"/>
                  </a:lnTo>
                  <a:lnTo>
                    <a:pt x="2143505" y="4286885"/>
                  </a:lnTo>
                  <a:lnTo>
                    <a:pt x="2094986" y="4286346"/>
                  </a:lnTo>
                  <a:lnTo>
                    <a:pt x="2046729" y="4284739"/>
                  </a:lnTo>
                  <a:lnTo>
                    <a:pt x="1998748" y="4282074"/>
                  </a:lnTo>
                  <a:lnTo>
                    <a:pt x="1951053" y="4278362"/>
                  </a:lnTo>
                  <a:lnTo>
                    <a:pt x="1903655" y="4273615"/>
                  </a:lnTo>
                  <a:lnTo>
                    <a:pt x="1856567" y="4267845"/>
                  </a:lnTo>
                  <a:lnTo>
                    <a:pt x="1809798" y="4261062"/>
                  </a:lnTo>
                  <a:lnTo>
                    <a:pt x="1763362" y="4253278"/>
                  </a:lnTo>
                  <a:lnTo>
                    <a:pt x="1717268" y="4244505"/>
                  </a:lnTo>
                  <a:lnTo>
                    <a:pt x="1671529" y="4234753"/>
                  </a:lnTo>
                  <a:lnTo>
                    <a:pt x="1626155" y="4224034"/>
                  </a:lnTo>
                  <a:lnTo>
                    <a:pt x="1581159" y="4212359"/>
                  </a:lnTo>
                  <a:lnTo>
                    <a:pt x="1536551" y="4199740"/>
                  </a:lnTo>
                  <a:lnTo>
                    <a:pt x="1492343" y="4186188"/>
                  </a:lnTo>
                  <a:lnTo>
                    <a:pt x="1448546" y="4171714"/>
                  </a:lnTo>
                  <a:lnTo>
                    <a:pt x="1405171" y="4156330"/>
                  </a:lnTo>
                  <a:lnTo>
                    <a:pt x="1362230" y="4140047"/>
                  </a:lnTo>
                  <a:lnTo>
                    <a:pt x="1319734" y="4122877"/>
                  </a:lnTo>
                  <a:lnTo>
                    <a:pt x="1277695" y="4104830"/>
                  </a:lnTo>
                  <a:lnTo>
                    <a:pt x="1236123" y="4085918"/>
                  </a:lnTo>
                  <a:lnTo>
                    <a:pt x="1195031" y="4066153"/>
                  </a:lnTo>
                  <a:lnTo>
                    <a:pt x="1154429" y="4045545"/>
                  </a:lnTo>
                  <a:lnTo>
                    <a:pt x="1114329" y="4024106"/>
                  </a:lnTo>
                  <a:lnTo>
                    <a:pt x="1074743" y="4001848"/>
                  </a:lnTo>
                  <a:lnTo>
                    <a:pt x="1035680" y="3978781"/>
                  </a:lnTo>
                  <a:lnTo>
                    <a:pt x="997154" y="3954918"/>
                  </a:lnTo>
                  <a:lnTo>
                    <a:pt x="959175" y="3930269"/>
                  </a:lnTo>
                  <a:lnTo>
                    <a:pt x="921755" y="3904846"/>
                  </a:lnTo>
                  <a:lnTo>
                    <a:pt x="884905" y="3878660"/>
                  </a:lnTo>
                  <a:lnTo>
                    <a:pt x="848636" y="3851722"/>
                  </a:lnTo>
                  <a:lnTo>
                    <a:pt x="812959" y="3824044"/>
                  </a:lnTo>
                  <a:lnTo>
                    <a:pt x="777887" y="3795637"/>
                  </a:lnTo>
                  <a:lnTo>
                    <a:pt x="743430" y="3766513"/>
                  </a:lnTo>
                  <a:lnTo>
                    <a:pt x="709599" y="3736683"/>
                  </a:lnTo>
                  <a:lnTo>
                    <a:pt x="676407" y="3706158"/>
                  </a:lnTo>
                  <a:lnTo>
                    <a:pt x="643864" y="3674949"/>
                  </a:lnTo>
                  <a:lnTo>
                    <a:pt x="611982" y="3643068"/>
                  </a:lnTo>
                  <a:lnTo>
                    <a:pt x="580772" y="3610526"/>
                  </a:lnTo>
                  <a:lnTo>
                    <a:pt x="550245" y="3577335"/>
                  </a:lnTo>
                  <a:lnTo>
                    <a:pt x="520413" y="3543506"/>
                  </a:lnTo>
                  <a:lnTo>
                    <a:pt x="491288" y="3509050"/>
                  </a:lnTo>
                  <a:lnTo>
                    <a:pt x="462879" y="3473978"/>
                  </a:lnTo>
                  <a:lnTo>
                    <a:pt x="435200" y="3438303"/>
                  </a:lnTo>
                  <a:lnTo>
                    <a:pt x="408261" y="3402034"/>
                  </a:lnTo>
                  <a:lnTo>
                    <a:pt x="382073" y="3365184"/>
                  </a:lnTo>
                  <a:lnTo>
                    <a:pt x="356648" y="3327765"/>
                  </a:lnTo>
                  <a:lnTo>
                    <a:pt x="331997" y="3289786"/>
                  </a:lnTo>
                  <a:lnTo>
                    <a:pt x="308132" y="3251260"/>
                  </a:lnTo>
                  <a:lnTo>
                    <a:pt x="285064" y="3212198"/>
                  </a:lnTo>
                  <a:lnTo>
                    <a:pt x="262804" y="3172611"/>
                  </a:lnTo>
                  <a:lnTo>
                    <a:pt x="241363" y="3132511"/>
                  </a:lnTo>
                  <a:lnTo>
                    <a:pt x="220754" y="3091909"/>
                  </a:lnTo>
                  <a:lnTo>
                    <a:pt x="200987" y="3050816"/>
                  </a:lnTo>
                  <a:lnTo>
                    <a:pt x="182073" y="3009244"/>
                  </a:lnTo>
                  <a:lnTo>
                    <a:pt x="164025" y="2967203"/>
                  </a:lnTo>
                  <a:lnTo>
                    <a:pt x="146852" y="2924706"/>
                  </a:lnTo>
                  <a:lnTo>
                    <a:pt x="130568" y="2881764"/>
                  </a:lnTo>
                  <a:lnTo>
                    <a:pt x="115182" y="2838388"/>
                  </a:lnTo>
                  <a:lnTo>
                    <a:pt x="100707" y="2794589"/>
                  </a:lnTo>
                  <a:lnTo>
                    <a:pt x="87154" y="2750379"/>
                  </a:lnTo>
                  <a:lnTo>
                    <a:pt x="74534" y="2705769"/>
                  </a:lnTo>
                  <a:lnTo>
                    <a:pt x="62858" y="2660770"/>
                  </a:lnTo>
                  <a:lnTo>
                    <a:pt x="52138" y="2615394"/>
                  </a:lnTo>
                  <a:lnTo>
                    <a:pt x="42384" y="2569652"/>
                  </a:lnTo>
                  <a:lnTo>
                    <a:pt x="33610" y="2523555"/>
                  </a:lnTo>
                  <a:lnTo>
                    <a:pt x="25825" y="2477116"/>
                  </a:lnTo>
                  <a:lnTo>
                    <a:pt x="19042" y="2430344"/>
                  </a:lnTo>
                  <a:lnTo>
                    <a:pt x="13270" y="2383252"/>
                  </a:lnTo>
                  <a:lnTo>
                    <a:pt x="8523" y="2335850"/>
                  </a:lnTo>
                  <a:lnTo>
                    <a:pt x="4811" y="2288151"/>
                  </a:lnTo>
                  <a:lnTo>
                    <a:pt x="2146" y="2240165"/>
                  </a:lnTo>
                  <a:lnTo>
                    <a:pt x="538" y="2191904"/>
                  </a:lnTo>
                  <a:lnTo>
                    <a:pt x="0" y="2143379"/>
                  </a:lnTo>
                  <a:close/>
                </a:path>
              </a:pathLst>
            </a:custGeom>
            <a:ln w="57150">
              <a:solidFill>
                <a:srgbClr val="C5C7C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0746" y="1673085"/>
              <a:ext cx="2382774" cy="4584065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68412" y="1639798"/>
              <a:ext cx="559333" cy="559333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18704" y="1662696"/>
              <a:ext cx="457250" cy="582155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7922006" y="16549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243C5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 descr=""/>
          <p:cNvSpPr txBox="1"/>
          <p:nvPr/>
        </p:nvSpPr>
        <p:spPr>
          <a:xfrm>
            <a:off x="8098028" y="1734058"/>
            <a:ext cx="1066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2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0" name="object 50" descr=""/>
          <p:cNvGrpSpPr/>
          <p:nvPr/>
        </p:nvGrpSpPr>
        <p:grpSpPr>
          <a:xfrm>
            <a:off x="7868411" y="5864352"/>
            <a:ext cx="559435" cy="605155"/>
            <a:chOff x="7868411" y="5864352"/>
            <a:chExt cx="559435" cy="605155"/>
          </a:xfrm>
        </p:grpSpPr>
        <p:pic>
          <p:nvPicPr>
            <p:cNvPr id="51" name="object 5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68411" y="5864352"/>
              <a:ext cx="559333" cy="559333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97367" y="5887212"/>
              <a:ext cx="499859" cy="582155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7922005" y="5879973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4"/>
                  </a:lnTo>
                  <a:lnTo>
                    <a:pt x="100793" y="39041"/>
                  </a:lnTo>
                  <a:lnTo>
                    <a:pt x="66960" y="66955"/>
                  </a:lnTo>
                  <a:lnTo>
                    <a:pt x="39045" y="100788"/>
                  </a:lnTo>
                  <a:lnTo>
                    <a:pt x="17966" y="139619"/>
                  </a:lnTo>
                  <a:lnTo>
                    <a:pt x="4644" y="182529"/>
                  </a:lnTo>
                  <a:lnTo>
                    <a:pt x="0" y="228599"/>
                  </a:lnTo>
                  <a:lnTo>
                    <a:pt x="4644" y="274670"/>
                  </a:lnTo>
                  <a:lnTo>
                    <a:pt x="17966" y="317580"/>
                  </a:lnTo>
                  <a:lnTo>
                    <a:pt x="39045" y="356411"/>
                  </a:lnTo>
                  <a:lnTo>
                    <a:pt x="66960" y="390244"/>
                  </a:lnTo>
                  <a:lnTo>
                    <a:pt x="100793" y="418158"/>
                  </a:lnTo>
                  <a:lnTo>
                    <a:pt x="139624" y="439235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5"/>
                  </a:lnTo>
                  <a:lnTo>
                    <a:pt x="356406" y="418158"/>
                  </a:lnTo>
                  <a:lnTo>
                    <a:pt x="390239" y="390244"/>
                  </a:lnTo>
                  <a:lnTo>
                    <a:pt x="418154" y="356411"/>
                  </a:lnTo>
                  <a:lnTo>
                    <a:pt x="439233" y="317580"/>
                  </a:lnTo>
                  <a:lnTo>
                    <a:pt x="452555" y="274670"/>
                  </a:lnTo>
                  <a:lnTo>
                    <a:pt x="457200" y="228599"/>
                  </a:lnTo>
                  <a:lnTo>
                    <a:pt x="452555" y="182529"/>
                  </a:lnTo>
                  <a:lnTo>
                    <a:pt x="439233" y="139619"/>
                  </a:lnTo>
                  <a:lnTo>
                    <a:pt x="418154" y="100788"/>
                  </a:lnTo>
                  <a:lnTo>
                    <a:pt x="390239" y="66955"/>
                  </a:lnTo>
                  <a:lnTo>
                    <a:pt x="356406" y="39041"/>
                  </a:lnTo>
                  <a:lnTo>
                    <a:pt x="317575" y="17964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243C5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 descr=""/>
          <p:cNvSpPr txBox="1"/>
          <p:nvPr/>
        </p:nvSpPr>
        <p:spPr>
          <a:xfrm>
            <a:off x="8076692" y="5959855"/>
            <a:ext cx="1485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5" name="object 55" descr=""/>
          <p:cNvGrpSpPr/>
          <p:nvPr/>
        </p:nvGrpSpPr>
        <p:grpSpPr>
          <a:xfrm>
            <a:off x="8843771" y="2112238"/>
            <a:ext cx="559435" cy="605155"/>
            <a:chOff x="8843771" y="2112238"/>
            <a:chExt cx="559435" cy="605155"/>
          </a:xfrm>
        </p:grpSpPr>
        <p:pic>
          <p:nvPicPr>
            <p:cNvPr id="56" name="object 5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43771" y="2112238"/>
              <a:ext cx="559333" cy="559333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871203" y="2135136"/>
              <a:ext cx="504469" cy="582155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8897238" y="2127884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243C5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 descr=""/>
          <p:cNvSpPr txBox="1"/>
          <p:nvPr/>
        </p:nvSpPr>
        <p:spPr>
          <a:xfrm>
            <a:off x="9050528" y="2207133"/>
            <a:ext cx="1536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0" name="object 60" descr=""/>
          <p:cNvGrpSpPr/>
          <p:nvPr/>
        </p:nvGrpSpPr>
        <p:grpSpPr>
          <a:xfrm>
            <a:off x="8843771" y="5329428"/>
            <a:ext cx="559435" cy="605155"/>
            <a:chOff x="8843771" y="5329428"/>
            <a:chExt cx="559435" cy="605155"/>
          </a:xfrm>
        </p:grpSpPr>
        <p:pic>
          <p:nvPicPr>
            <p:cNvPr id="61" name="object 6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43771" y="5329428"/>
              <a:ext cx="559333" cy="559333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872727" y="5352288"/>
              <a:ext cx="499859" cy="582155"/>
            </a:xfrm>
            <a:prstGeom prst="rect">
              <a:avLst/>
            </a:prstGeom>
          </p:spPr>
        </p:pic>
        <p:sp>
          <p:nvSpPr>
            <p:cNvPr id="63" name="object 63" descr=""/>
            <p:cNvSpPr/>
            <p:nvPr/>
          </p:nvSpPr>
          <p:spPr>
            <a:xfrm>
              <a:off x="8897238" y="534517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39"/>
                  </a:lnTo>
                  <a:lnTo>
                    <a:pt x="139624" y="17948"/>
                  </a:lnTo>
                  <a:lnTo>
                    <a:pt x="100793" y="39011"/>
                  </a:lnTo>
                  <a:lnTo>
                    <a:pt x="66960" y="66913"/>
                  </a:lnTo>
                  <a:lnTo>
                    <a:pt x="39045" y="100738"/>
                  </a:lnTo>
                  <a:lnTo>
                    <a:pt x="17966" y="139571"/>
                  </a:lnTo>
                  <a:lnTo>
                    <a:pt x="4644" y="182496"/>
                  </a:lnTo>
                  <a:lnTo>
                    <a:pt x="0" y="228600"/>
                  </a:lnTo>
                  <a:lnTo>
                    <a:pt x="4644" y="274653"/>
                  </a:lnTo>
                  <a:lnTo>
                    <a:pt x="17966" y="317551"/>
                  </a:lnTo>
                  <a:lnTo>
                    <a:pt x="39045" y="356373"/>
                  </a:lnTo>
                  <a:lnTo>
                    <a:pt x="66960" y="390199"/>
                  </a:lnTo>
                  <a:lnTo>
                    <a:pt x="100793" y="418110"/>
                  </a:lnTo>
                  <a:lnTo>
                    <a:pt x="139624" y="439185"/>
                  </a:lnTo>
                  <a:lnTo>
                    <a:pt x="182533" y="452504"/>
                  </a:lnTo>
                  <a:lnTo>
                    <a:pt x="228600" y="457149"/>
                  </a:lnTo>
                  <a:lnTo>
                    <a:pt x="274666" y="452504"/>
                  </a:lnTo>
                  <a:lnTo>
                    <a:pt x="317575" y="439185"/>
                  </a:lnTo>
                  <a:lnTo>
                    <a:pt x="356406" y="418110"/>
                  </a:lnTo>
                  <a:lnTo>
                    <a:pt x="390239" y="390199"/>
                  </a:lnTo>
                  <a:lnTo>
                    <a:pt x="418154" y="356373"/>
                  </a:lnTo>
                  <a:lnTo>
                    <a:pt x="439233" y="317551"/>
                  </a:lnTo>
                  <a:lnTo>
                    <a:pt x="452555" y="274653"/>
                  </a:lnTo>
                  <a:lnTo>
                    <a:pt x="457200" y="228600"/>
                  </a:lnTo>
                  <a:lnTo>
                    <a:pt x="452555" y="182496"/>
                  </a:lnTo>
                  <a:lnTo>
                    <a:pt x="439233" y="139571"/>
                  </a:lnTo>
                  <a:lnTo>
                    <a:pt x="418154" y="100738"/>
                  </a:lnTo>
                  <a:lnTo>
                    <a:pt x="390239" y="66913"/>
                  </a:lnTo>
                  <a:lnTo>
                    <a:pt x="356406" y="39011"/>
                  </a:lnTo>
                  <a:lnTo>
                    <a:pt x="317575" y="17948"/>
                  </a:lnTo>
                  <a:lnTo>
                    <a:pt x="274666" y="463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243C5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4" name="object 64" descr=""/>
          <p:cNvSpPr txBox="1"/>
          <p:nvPr/>
        </p:nvSpPr>
        <p:spPr>
          <a:xfrm>
            <a:off x="9052052" y="5424932"/>
            <a:ext cx="1492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5" name="object 65" descr=""/>
          <p:cNvGrpSpPr/>
          <p:nvPr/>
        </p:nvGrpSpPr>
        <p:grpSpPr>
          <a:xfrm>
            <a:off x="9483852" y="3099790"/>
            <a:ext cx="559435" cy="605155"/>
            <a:chOff x="9483852" y="3099790"/>
            <a:chExt cx="559435" cy="605155"/>
          </a:xfrm>
        </p:grpSpPr>
        <p:pic>
          <p:nvPicPr>
            <p:cNvPr id="66" name="object 6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83852" y="3099790"/>
              <a:ext cx="559333" cy="559333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512808" y="3122688"/>
              <a:ext cx="499859" cy="582155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9536557" y="311543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703"/>
                  </a:lnTo>
                  <a:lnTo>
                    <a:pt x="17966" y="317628"/>
                  </a:lnTo>
                  <a:lnTo>
                    <a:pt x="39045" y="356461"/>
                  </a:lnTo>
                  <a:lnTo>
                    <a:pt x="66960" y="390286"/>
                  </a:lnTo>
                  <a:lnTo>
                    <a:pt x="100793" y="418188"/>
                  </a:lnTo>
                  <a:lnTo>
                    <a:pt x="139624" y="439251"/>
                  </a:lnTo>
                  <a:lnTo>
                    <a:pt x="182533" y="452560"/>
                  </a:lnTo>
                  <a:lnTo>
                    <a:pt x="228600" y="457200"/>
                  </a:lnTo>
                  <a:lnTo>
                    <a:pt x="274666" y="452560"/>
                  </a:lnTo>
                  <a:lnTo>
                    <a:pt x="317575" y="439251"/>
                  </a:lnTo>
                  <a:lnTo>
                    <a:pt x="356406" y="418188"/>
                  </a:lnTo>
                  <a:lnTo>
                    <a:pt x="390239" y="390286"/>
                  </a:lnTo>
                  <a:lnTo>
                    <a:pt x="418154" y="356461"/>
                  </a:lnTo>
                  <a:lnTo>
                    <a:pt x="439233" y="317628"/>
                  </a:lnTo>
                  <a:lnTo>
                    <a:pt x="452555" y="274703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243C5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" name="object 69" descr=""/>
          <p:cNvSpPr txBox="1"/>
          <p:nvPr/>
        </p:nvSpPr>
        <p:spPr>
          <a:xfrm>
            <a:off x="9691496" y="3195065"/>
            <a:ext cx="1492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0" name="object 70" descr=""/>
          <p:cNvGrpSpPr/>
          <p:nvPr/>
        </p:nvGrpSpPr>
        <p:grpSpPr>
          <a:xfrm>
            <a:off x="9483852" y="4357090"/>
            <a:ext cx="559435" cy="605155"/>
            <a:chOff x="9483852" y="4357090"/>
            <a:chExt cx="559435" cy="605155"/>
          </a:xfrm>
        </p:grpSpPr>
        <p:pic>
          <p:nvPicPr>
            <p:cNvPr id="71" name="object 7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483852" y="4357090"/>
              <a:ext cx="559333" cy="559333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505188" y="4379988"/>
              <a:ext cx="515124" cy="582155"/>
            </a:xfrm>
            <a:prstGeom prst="rect">
              <a:avLst/>
            </a:prstGeom>
          </p:spPr>
        </p:pic>
        <p:sp>
          <p:nvSpPr>
            <p:cNvPr id="73" name="object 73" descr=""/>
            <p:cNvSpPr/>
            <p:nvPr/>
          </p:nvSpPr>
          <p:spPr>
            <a:xfrm>
              <a:off x="9536557" y="4372864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243C5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4" name="object 74" descr=""/>
          <p:cNvSpPr txBox="1"/>
          <p:nvPr/>
        </p:nvSpPr>
        <p:spPr>
          <a:xfrm>
            <a:off x="9683877" y="4452620"/>
            <a:ext cx="1638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3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8464422" y="1660017"/>
            <a:ext cx="18910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0">
                <a:solidFill>
                  <a:srgbClr val="696969"/>
                </a:solidFill>
                <a:latin typeface="Arial"/>
                <a:cs typeface="Arial"/>
              </a:rPr>
              <a:t>All</a:t>
            </a:r>
            <a:r>
              <a:rPr dirty="0" sz="1600" spc="-114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96969"/>
                </a:solidFill>
                <a:latin typeface="Arial"/>
                <a:cs typeface="Arial"/>
              </a:rPr>
              <a:t>Accounts</a:t>
            </a:r>
            <a:r>
              <a:rPr dirty="0" sz="1600" spc="-4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96969"/>
                </a:solidFill>
                <a:latin typeface="Arial"/>
                <a:cs typeface="Arial"/>
              </a:rPr>
              <a:t>Enrolled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9434576" y="2218766"/>
            <a:ext cx="24028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85">
                <a:solidFill>
                  <a:srgbClr val="696969"/>
                </a:solidFill>
                <a:latin typeface="Arial"/>
                <a:cs typeface="Arial"/>
              </a:rPr>
              <a:t>Make</a:t>
            </a:r>
            <a:r>
              <a:rPr dirty="0" sz="1600" spc="-95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1600" spc="-80">
                <a:solidFill>
                  <a:srgbClr val="696969"/>
                </a:solidFill>
                <a:latin typeface="Arial"/>
                <a:cs typeface="Arial"/>
              </a:rPr>
              <a:t>a</a:t>
            </a:r>
            <a:r>
              <a:rPr dirty="0" sz="1600" spc="-85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1600" spc="-45">
                <a:solidFill>
                  <a:srgbClr val="696969"/>
                </a:solidFill>
                <a:latin typeface="Arial"/>
                <a:cs typeface="Arial"/>
              </a:rPr>
              <a:t>Qualifying</a:t>
            </a:r>
            <a:r>
              <a:rPr dirty="0" sz="1600" spc="-6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96969"/>
                </a:solidFill>
                <a:latin typeface="Arial"/>
                <a:cs typeface="Arial"/>
              </a:rPr>
              <a:t>Purchase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10078593" y="3208400"/>
            <a:ext cx="18205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45">
                <a:solidFill>
                  <a:srgbClr val="696969"/>
                </a:solidFill>
                <a:latin typeface="Arial"/>
                <a:cs typeface="Arial"/>
              </a:rPr>
              <a:t>Receive</a:t>
            </a:r>
            <a:r>
              <a:rPr dirty="0" sz="1600" spc="-8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96969"/>
                </a:solidFill>
                <a:latin typeface="Arial"/>
                <a:cs typeface="Arial"/>
              </a:rPr>
              <a:t>Notification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10089260" y="4466082"/>
            <a:ext cx="13315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solidFill>
                  <a:srgbClr val="696969"/>
                </a:solidFill>
                <a:latin typeface="Arial"/>
                <a:cs typeface="Arial"/>
              </a:rPr>
              <a:t>Click</a:t>
            </a:r>
            <a:r>
              <a:rPr dirty="0" sz="1600" spc="-8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1600" spc="-65">
                <a:solidFill>
                  <a:srgbClr val="696969"/>
                </a:solidFill>
                <a:latin typeface="Arial"/>
                <a:cs typeface="Arial"/>
              </a:rPr>
              <a:t>“Redeem”</a:t>
            </a:r>
            <a:endParaRPr sz="1600">
              <a:latin typeface="Arial"/>
              <a:cs typeface="Arial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9434576" y="5440171"/>
            <a:ext cx="23012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solidFill>
                  <a:srgbClr val="696969"/>
                </a:solidFill>
                <a:latin typeface="Arial"/>
                <a:cs typeface="Arial"/>
              </a:rPr>
              <a:t>Redemption</a:t>
            </a:r>
            <a:r>
              <a:rPr dirty="0" sz="1600" spc="-45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96969"/>
                </a:solidFill>
                <a:latin typeface="Arial"/>
                <a:cs typeface="Arial"/>
              </a:rPr>
              <a:t>Confirmation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8458961" y="6087871"/>
            <a:ext cx="24358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696969"/>
                </a:solidFill>
                <a:latin typeface="Arial"/>
                <a:cs typeface="Arial"/>
              </a:rPr>
              <a:t>Credit</a:t>
            </a:r>
            <a:r>
              <a:rPr dirty="0" sz="1600" spc="-8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696969"/>
                </a:solidFill>
                <a:latin typeface="Arial"/>
                <a:cs typeface="Arial"/>
              </a:rPr>
              <a:t>Applied</a:t>
            </a:r>
            <a:r>
              <a:rPr dirty="0" sz="1600" spc="-7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1600" spc="-40">
                <a:solidFill>
                  <a:srgbClr val="696969"/>
                </a:solidFill>
                <a:latin typeface="Arial"/>
                <a:cs typeface="Arial"/>
              </a:rPr>
              <a:t>Back</a:t>
            </a:r>
            <a:r>
              <a:rPr dirty="0" sz="1600" spc="-8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1600" spc="50">
                <a:solidFill>
                  <a:srgbClr val="696969"/>
                </a:solidFill>
                <a:latin typeface="Arial"/>
                <a:cs typeface="Arial"/>
              </a:rPr>
              <a:t>to</a:t>
            </a:r>
            <a:r>
              <a:rPr dirty="0" sz="1600" spc="-8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1600" spc="-40">
                <a:solidFill>
                  <a:srgbClr val="696969"/>
                </a:solidFill>
                <a:latin typeface="Arial"/>
                <a:cs typeface="Arial"/>
              </a:rPr>
              <a:t>Card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81" name="object 8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611495" y="2111959"/>
            <a:ext cx="2093976" cy="36894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0730" cy="1501775"/>
            <a:chOff x="0" y="0"/>
            <a:chExt cx="12190730" cy="1501775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2190730" cy="1313180"/>
            </a:xfrm>
            <a:custGeom>
              <a:avLst/>
              <a:gdLst/>
              <a:ahLst/>
              <a:cxnLst/>
              <a:rect l="l" t="t" r="r" b="b"/>
              <a:pathLst>
                <a:path w="12190730" h="1313180">
                  <a:moveTo>
                    <a:pt x="12190730" y="0"/>
                  </a:moveTo>
                  <a:lnTo>
                    <a:pt x="0" y="0"/>
                  </a:lnTo>
                  <a:lnTo>
                    <a:pt x="0" y="1312926"/>
                  </a:lnTo>
                  <a:lnTo>
                    <a:pt x="12190730" y="1312926"/>
                  </a:lnTo>
                  <a:lnTo>
                    <a:pt x="12190730" y="0"/>
                  </a:lnTo>
                  <a:close/>
                </a:path>
              </a:pathLst>
            </a:custGeom>
            <a:solidFill>
              <a:srgbClr val="251B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312925"/>
              <a:ext cx="12190730" cy="189230"/>
            </a:xfrm>
            <a:custGeom>
              <a:avLst/>
              <a:gdLst/>
              <a:ahLst/>
              <a:cxnLst/>
              <a:rect l="l" t="t" r="r" b="b"/>
              <a:pathLst>
                <a:path w="12190730" h="189230">
                  <a:moveTo>
                    <a:pt x="12190730" y="0"/>
                  </a:moveTo>
                  <a:lnTo>
                    <a:pt x="0" y="0"/>
                  </a:lnTo>
                  <a:lnTo>
                    <a:pt x="0" y="188849"/>
                  </a:lnTo>
                  <a:lnTo>
                    <a:pt x="12190730" y="188849"/>
                  </a:lnTo>
                  <a:lnTo>
                    <a:pt x="12190730" y="0"/>
                  </a:lnTo>
                  <a:close/>
                </a:path>
              </a:pathLst>
            </a:custGeom>
            <a:solidFill>
              <a:srgbClr val="F8A73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564083" y="2506091"/>
            <a:ext cx="4986655" cy="2580005"/>
            <a:chOff x="564083" y="2506091"/>
            <a:chExt cx="4986655" cy="258000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1099" y="2506091"/>
              <a:ext cx="3869309" cy="25794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4083" y="2774696"/>
              <a:ext cx="2234184" cy="2036952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833945" y="2792348"/>
            <a:ext cx="1710689" cy="2025014"/>
          </a:xfrm>
          <a:prstGeom prst="rect">
            <a:avLst/>
          </a:prstGeom>
          <a:solidFill>
            <a:srgbClr val="4471C4"/>
          </a:solidFill>
        </p:spPr>
        <p:txBody>
          <a:bodyPr wrap="square" lIns="0" tIns="101600" rIns="0" bIns="0" rtlCol="0" vert="horz">
            <a:spAutoFit/>
          </a:bodyPr>
          <a:lstStyle/>
          <a:p>
            <a:pPr marL="125730" marR="461009">
              <a:lnSpc>
                <a:spcPct val="100000"/>
              </a:lnSpc>
              <a:spcBef>
                <a:spcPts val="800"/>
              </a:spcBef>
            </a:pPr>
            <a:r>
              <a:rPr dirty="0" sz="1200" spc="-170">
                <a:solidFill>
                  <a:srgbClr val="FFFFFF"/>
                </a:solidFill>
                <a:latin typeface="Arial"/>
                <a:cs typeface="Arial"/>
              </a:rPr>
              <a:t>REDEEM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2,000 </a:t>
            </a:r>
            <a:r>
              <a:rPr dirty="0" sz="1200" spc="-190">
                <a:solidFill>
                  <a:srgbClr val="FFFFFF"/>
                </a:solidFill>
                <a:latin typeface="Arial"/>
                <a:cs typeface="Arial"/>
              </a:rPr>
              <a:t>REWARDS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45">
                <a:solidFill>
                  <a:srgbClr val="FFFFFF"/>
                </a:solidFill>
                <a:latin typeface="Arial"/>
                <a:cs typeface="Arial"/>
              </a:rPr>
              <a:t>POINTS</a:t>
            </a:r>
            <a:r>
              <a:rPr dirty="0" sz="12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95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2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$0.50 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DISCOUNT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TODAY?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5"/>
              </a:spcBef>
            </a:pPr>
            <a:endParaRPr sz="1200">
              <a:latin typeface="Arial"/>
              <a:cs typeface="Arial"/>
            </a:endParaRPr>
          </a:p>
          <a:p>
            <a:pPr marL="1408430">
              <a:lnSpc>
                <a:spcPct val="100000"/>
              </a:lnSpc>
            </a:pP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YES</a:t>
            </a:r>
            <a:endParaRPr sz="1200">
              <a:latin typeface="Arial"/>
              <a:cs typeface="Arial"/>
            </a:endParaRPr>
          </a:p>
          <a:p>
            <a:pPr marL="1426210">
              <a:lnSpc>
                <a:spcPct val="100000"/>
              </a:lnSpc>
              <a:spcBef>
                <a:spcPts val="930"/>
              </a:spcBef>
            </a:pP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NO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359144" y="5099430"/>
            <a:ext cx="25781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 i="1">
                <a:latin typeface="Arial"/>
                <a:cs typeface="Arial"/>
              </a:rPr>
              <a:t>Example</a:t>
            </a:r>
            <a:r>
              <a:rPr dirty="0" sz="1200" spc="-3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Participating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spc="-30" i="1">
                <a:latin typeface="Arial"/>
                <a:cs typeface="Arial"/>
              </a:rPr>
              <a:t>Stations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Include: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44720" y="5542927"/>
            <a:ext cx="966927" cy="1000937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53827" y="5691606"/>
            <a:ext cx="1317752" cy="69173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83141" y="5467261"/>
            <a:ext cx="855319" cy="114042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82256" y="5541797"/>
            <a:ext cx="1865883" cy="104955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79641" y="5496826"/>
            <a:ext cx="966927" cy="1094524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1629536" y="1527124"/>
            <a:ext cx="2714625" cy="9137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50" spc="-20">
                <a:latin typeface="Arial"/>
                <a:cs typeface="Arial"/>
              </a:rPr>
              <a:t>Cardholders</a:t>
            </a:r>
            <a:r>
              <a:rPr dirty="0" sz="1450" spc="5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prompted</a:t>
            </a:r>
            <a:r>
              <a:rPr dirty="0" sz="1450" spc="5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at</a:t>
            </a:r>
            <a:r>
              <a:rPr dirty="0" sz="1450" spc="25">
                <a:latin typeface="Arial"/>
                <a:cs typeface="Arial"/>
              </a:rPr>
              <a:t> </a:t>
            </a:r>
            <a:r>
              <a:rPr dirty="0" sz="1450" spc="-25">
                <a:latin typeface="Arial"/>
                <a:cs typeface="Arial"/>
              </a:rPr>
              <a:t>the</a:t>
            </a:r>
            <a:endParaRPr sz="1450">
              <a:latin typeface="Arial"/>
              <a:cs typeface="Arial"/>
            </a:endParaRPr>
          </a:p>
          <a:p>
            <a:pPr algn="ctr" marL="12700" marR="5080" indent="-5080">
              <a:lnSpc>
                <a:spcPct val="100299"/>
              </a:lnSpc>
              <a:spcBef>
                <a:spcPts val="10"/>
              </a:spcBef>
            </a:pPr>
            <a:r>
              <a:rPr dirty="0" sz="1450">
                <a:latin typeface="Arial"/>
                <a:cs typeface="Arial"/>
              </a:rPr>
              <a:t>pump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 spc="50">
                <a:latin typeface="Arial"/>
                <a:cs typeface="Arial"/>
              </a:rPr>
              <a:t>to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 spc="-20">
                <a:latin typeface="Arial"/>
                <a:cs typeface="Arial"/>
              </a:rPr>
              <a:t>choose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whether</a:t>
            </a:r>
            <a:r>
              <a:rPr dirty="0" sz="1450" spc="35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they’d </a:t>
            </a:r>
            <a:r>
              <a:rPr dirty="0" sz="1450">
                <a:latin typeface="Arial"/>
                <a:cs typeface="Arial"/>
              </a:rPr>
              <a:t>like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 spc="50">
                <a:latin typeface="Arial"/>
                <a:cs typeface="Arial"/>
              </a:rPr>
              <a:t>to</a:t>
            </a:r>
            <a:r>
              <a:rPr dirty="0" sz="1450" spc="-2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redeem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points</a:t>
            </a:r>
            <a:r>
              <a:rPr dirty="0" sz="1450" spc="-25">
                <a:latin typeface="Arial"/>
                <a:cs typeface="Arial"/>
              </a:rPr>
              <a:t> </a:t>
            </a:r>
            <a:r>
              <a:rPr dirty="0" sz="1450" spc="50">
                <a:latin typeface="Arial"/>
                <a:cs typeface="Arial"/>
              </a:rPr>
              <a:t>to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discount </a:t>
            </a:r>
            <a:r>
              <a:rPr dirty="0" sz="1450">
                <a:latin typeface="Arial"/>
                <a:cs typeface="Arial"/>
              </a:rPr>
              <a:t>their</a:t>
            </a:r>
            <a:r>
              <a:rPr dirty="0" sz="1450" spc="50">
                <a:latin typeface="Arial"/>
                <a:cs typeface="Arial"/>
              </a:rPr>
              <a:t> </a:t>
            </a:r>
            <a:r>
              <a:rPr dirty="0" sz="1450" spc="-20">
                <a:latin typeface="Arial"/>
                <a:cs typeface="Arial"/>
              </a:rPr>
              <a:t>fuel</a:t>
            </a:r>
            <a:endParaRPr sz="14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550022" y="1527124"/>
            <a:ext cx="2907030" cy="9137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00499"/>
              </a:lnSpc>
              <a:spcBef>
                <a:spcPts val="95"/>
              </a:spcBef>
            </a:pPr>
            <a:r>
              <a:rPr dirty="0" sz="1450">
                <a:latin typeface="Arial"/>
                <a:cs typeface="Arial"/>
              </a:rPr>
              <a:t>If</a:t>
            </a:r>
            <a:r>
              <a:rPr dirty="0" sz="1450" spc="-2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cardholder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 spc="-35">
                <a:latin typeface="Arial"/>
                <a:cs typeface="Arial"/>
              </a:rPr>
              <a:t>chooses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 spc="-70">
                <a:latin typeface="Arial"/>
                <a:cs typeface="Arial"/>
              </a:rPr>
              <a:t>yes,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the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 spc="-20">
                <a:latin typeface="Arial"/>
                <a:cs typeface="Arial"/>
              </a:rPr>
              <a:t>per- </a:t>
            </a:r>
            <a:r>
              <a:rPr dirty="0" sz="1450">
                <a:latin typeface="Arial"/>
                <a:cs typeface="Arial"/>
              </a:rPr>
              <a:t>gallon</a:t>
            </a:r>
            <a:r>
              <a:rPr dirty="0" sz="1450" spc="-3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fuel</a:t>
            </a:r>
            <a:r>
              <a:rPr dirty="0" sz="1450" spc="-4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price</a:t>
            </a:r>
            <a:r>
              <a:rPr dirty="0" sz="1450" spc="-4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is</a:t>
            </a:r>
            <a:r>
              <a:rPr dirty="0" sz="1450" spc="-5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discounted,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 spc="-25">
                <a:latin typeface="Arial"/>
                <a:cs typeface="Arial"/>
              </a:rPr>
              <a:t>and </a:t>
            </a:r>
            <a:r>
              <a:rPr dirty="0" sz="1450">
                <a:latin typeface="Arial"/>
                <a:cs typeface="Arial"/>
              </a:rPr>
              <a:t>points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 spc="-40">
                <a:latin typeface="Arial"/>
                <a:cs typeface="Arial"/>
              </a:rPr>
              <a:t>are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earned</a:t>
            </a:r>
            <a:r>
              <a:rPr dirty="0" sz="1450" spc="2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for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the</a:t>
            </a:r>
            <a:r>
              <a:rPr dirty="0" sz="1450" spc="3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remaining amount</a:t>
            </a:r>
            <a:endParaRPr sz="1450">
              <a:latin typeface="Arial"/>
              <a:cs typeface="Arial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5902071" y="3050794"/>
            <a:ext cx="387985" cy="565785"/>
          </a:xfrm>
          <a:custGeom>
            <a:avLst/>
            <a:gdLst/>
            <a:ahLst/>
            <a:cxnLst/>
            <a:rect l="l" t="t" r="r" b="b"/>
            <a:pathLst>
              <a:path w="387985" h="565785">
                <a:moveTo>
                  <a:pt x="193928" y="0"/>
                </a:moveTo>
                <a:lnTo>
                  <a:pt x="193928" y="141350"/>
                </a:lnTo>
                <a:lnTo>
                  <a:pt x="0" y="141350"/>
                </a:lnTo>
                <a:lnTo>
                  <a:pt x="0" y="423925"/>
                </a:lnTo>
                <a:lnTo>
                  <a:pt x="193928" y="423925"/>
                </a:lnTo>
                <a:lnTo>
                  <a:pt x="193928" y="565276"/>
                </a:lnTo>
                <a:lnTo>
                  <a:pt x="387857" y="282701"/>
                </a:lnTo>
                <a:lnTo>
                  <a:pt x="19392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8" name="object 18" descr=""/>
          <p:cNvGrpSpPr/>
          <p:nvPr/>
        </p:nvGrpSpPr>
        <p:grpSpPr>
          <a:xfrm>
            <a:off x="7424166" y="2408301"/>
            <a:ext cx="3141345" cy="2457450"/>
            <a:chOff x="7424166" y="2408301"/>
            <a:chExt cx="3141345" cy="2457450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24166" y="2472436"/>
              <a:ext cx="1156449" cy="239280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08795" y="2408301"/>
              <a:ext cx="1156449" cy="2392807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7814564" y="3044697"/>
            <a:ext cx="3778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 b="1">
                <a:latin typeface="Arial"/>
                <a:cs typeface="Arial"/>
              </a:rPr>
              <a:t>$3.50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788143" y="2972180"/>
            <a:ext cx="3778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 b="1">
                <a:latin typeface="Arial"/>
                <a:cs typeface="Arial"/>
              </a:rPr>
              <a:t>$3.00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8482678" y="2869280"/>
            <a:ext cx="1082675" cy="389890"/>
          </a:xfrm>
          <a:custGeom>
            <a:avLst/>
            <a:gdLst/>
            <a:ahLst/>
            <a:cxnLst/>
            <a:rect l="l" t="t" r="r" b="b"/>
            <a:pathLst>
              <a:path w="1082675" h="389889">
                <a:moveTo>
                  <a:pt x="853606" y="0"/>
                </a:moveTo>
                <a:lnTo>
                  <a:pt x="830600" y="6627"/>
                </a:lnTo>
                <a:lnTo>
                  <a:pt x="1033508" y="262307"/>
                </a:lnTo>
                <a:lnTo>
                  <a:pt x="807462" y="190069"/>
                </a:lnTo>
                <a:lnTo>
                  <a:pt x="752566" y="173840"/>
                </a:lnTo>
                <a:lnTo>
                  <a:pt x="697656" y="160444"/>
                </a:lnTo>
                <a:lnTo>
                  <a:pt x="642920" y="149857"/>
                </a:lnTo>
                <a:lnTo>
                  <a:pt x="588546" y="142059"/>
                </a:lnTo>
                <a:lnTo>
                  <a:pt x="534722" y="137027"/>
                </a:lnTo>
                <a:lnTo>
                  <a:pt x="481635" y="134740"/>
                </a:lnTo>
                <a:lnTo>
                  <a:pt x="429472" y="135175"/>
                </a:lnTo>
                <a:lnTo>
                  <a:pt x="378422" y="138311"/>
                </a:lnTo>
                <a:lnTo>
                  <a:pt x="328673" y="144125"/>
                </a:lnTo>
                <a:lnTo>
                  <a:pt x="280411" y="152596"/>
                </a:lnTo>
                <a:lnTo>
                  <a:pt x="233824" y="163701"/>
                </a:lnTo>
                <a:lnTo>
                  <a:pt x="189101" y="177420"/>
                </a:lnTo>
                <a:lnTo>
                  <a:pt x="146428" y="193730"/>
                </a:lnTo>
                <a:lnTo>
                  <a:pt x="105994" y="212608"/>
                </a:lnTo>
                <a:lnTo>
                  <a:pt x="67986" y="234034"/>
                </a:lnTo>
                <a:lnTo>
                  <a:pt x="32592" y="257985"/>
                </a:lnTo>
                <a:lnTo>
                  <a:pt x="0" y="284439"/>
                </a:lnTo>
                <a:lnTo>
                  <a:pt x="22773" y="299069"/>
                </a:lnTo>
                <a:lnTo>
                  <a:pt x="54212" y="273547"/>
                </a:lnTo>
                <a:lnTo>
                  <a:pt x="88354" y="250440"/>
                </a:lnTo>
                <a:lnTo>
                  <a:pt x="125018" y="229769"/>
                </a:lnTo>
                <a:lnTo>
                  <a:pt x="164023" y="211555"/>
                </a:lnTo>
                <a:lnTo>
                  <a:pt x="205187" y="195820"/>
                </a:lnTo>
                <a:lnTo>
                  <a:pt x="248331" y="182584"/>
                </a:lnTo>
                <a:lnTo>
                  <a:pt x="293272" y="171869"/>
                </a:lnTo>
                <a:lnTo>
                  <a:pt x="339830" y="163697"/>
                </a:lnTo>
                <a:lnTo>
                  <a:pt x="387824" y="158087"/>
                </a:lnTo>
                <a:lnTo>
                  <a:pt x="437072" y="155062"/>
                </a:lnTo>
                <a:lnTo>
                  <a:pt x="487394" y="154642"/>
                </a:lnTo>
                <a:lnTo>
                  <a:pt x="538608" y="156848"/>
                </a:lnTo>
                <a:lnTo>
                  <a:pt x="590533" y="161702"/>
                </a:lnTo>
                <a:lnTo>
                  <a:pt x="642989" y="169225"/>
                </a:lnTo>
                <a:lnTo>
                  <a:pt x="695793" y="179438"/>
                </a:lnTo>
                <a:lnTo>
                  <a:pt x="748766" y="192362"/>
                </a:lnTo>
                <a:lnTo>
                  <a:pt x="801726" y="208019"/>
                </a:lnTo>
                <a:lnTo>
                  <a:pt x="1027813" y="280434"/>
                </a:lnTo>
                <a:lnTo>
                  <a:pt x="714192" y="370882"/>
                </a:lnTo>
                <a:lnTo>
                  <a:pt x="729091" y="389622"/>
                </a:lnTo>
                <a:lnTo>
                  <a:pt x="1082259" y="287777"/>
                </a:lnTo>
                <a:lnTo>
                  <a:pt x="85360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642924" y="790193"/>
            <a:ext cx="24453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>
                <a:solidFill>
                  <a:srgbClr val="E7E6E6"/>
                </a:solidFill>
              </a:rPr>
              <a:t>Fuel</a:t>
            </a:r>
            <a:r>
              <a:rPr dirty="0" spc="-105">
                <a:solidFill>
                  <a:srgbClr val="E7E6E6"/>
                </a:solidFill>
              </a:rPr>
              <a:t> </a:t>
            </a:r>
            <a:r>
              <a:rPr dirty="0" spc="-114">
                <a:solidFill>
                  <a:srgbClr val="E7E6E6"/>
                </a:solidFill>
              </a:rPr>
              <a:t>With</a:t>
            </a:r>
            <a:r>
              <a:rPr dirty="0" spc="-95">
                <a:solidFill>
                  <a:srgbClr val="E7E6E6"/>
                </a:solidFill>
              </a:rPr>
              <a:t> </a:t>
            </a:r>
            <a:r>
              <a:rPr dirty="0" spc="-210">
                <a:solidFill>
                  <a:srgbClr val="E7E6E6"/>
                </a:solidFill>
              </a:rPr>
              <a:t>Points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Kelley Parks</dc:creator>
  <dc:title>PowerPoint Presentation</dc:title>
  <dcterms:created xsi:type="dcterms:W3CDTF">2024-09-26T15:41:06Z</dcterms:created>
  <dcterms:modified xsi:type="dcterms:W3CDTF">2024-09-26T15:41:06Z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2024-09-26T00:00:00Z</vt:filetime>
  </property>
  <property fmtid="{D5CDD505-2E9C-101B-9397-08002B2CF9AE}" pid="5" name="Producer">
    <vt:lpwstr>Microsoft® PowerPoint® for Microsoft 365</vt:lpwstr>
  </property>
</Properties>
</file>