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257" r:id="rId5"/>
    <p:sldId id="258" r:id="rId6"/>
    <p:sldId id="265" r:id="rId7"/>
    <p:sldId id="263" r:id="rId8"/>
    <p:sldId id="264" r:id="rId9"/>
    <p:sldId id="311" r:id="rId10"/>
    <p:sldId id="313" r:id="rId11"/>
    <p:sldId id="314" r:id="rId12"/>
    <p:sldId id="340" r:id="rId13"/>
    <p:sldId id="315" r:id="rId14"/>
    <p:sldId id="270" r:id="rId15"/>
    <p:sldId id="296" r:id="rId16"/>
    <p:sldId id="297" r:id="rId17"/>
    <p:sldId id="341" r:id="rId18"/>
    <p:sldId id="272" r:id="rId19"/>
    <p:sldId id="292" r:id="rId20"/>
    <p:sldId id="329" r:id="rId21"/>
    <p:sldId id="330" r:id="rId22"/>
    <p:sldId id="331" r:id="rId23"/>
    <p:sldId id="333" r:id="rId24"/>
    <p:sldId id="339" r:id="rId25"/>
    <p:sldId id="338" r:id="rId26"/>
    <p:sldId id="325" r:id="rId27"/>
    <p:sldId id="324" r:id="rId28"/>
    <p:sldId id="319" r:id="rId29"/>
    <p:sldId id="336" r:id="rId30"/>
    <p:sldId id="322" r:id="rId31"/>
    <p:sldId id="337" r:id="rId32"/>
    <p:sldId id="294" r:id="rId33"/>
    <p:sldId id="312" r:id="rId34"/>
    <p:sldId id="29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945"/>
    <a:srgbClr val="1334CB"/>
    <a:srgbClr val="DFE1E9"/>
    <a:srgbClr val="C1C7D3"/>
    <a:srgbClr val="A4ABBE"/>
    <a:srgbClr val="8996AC"/>
    <a:srgbClr val="7889AB"/>
    <a:srgbClr val="49628F"/>
    <a:srgbClr val="261B56"/>
    <a:srgbClr val="9BC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9C9E68-2865-D441-7AE1-AE51E16E9A0C}" v="17" dt="2024-09-22T19:02:28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/>
    <p:restoredTop sz="96165"/>
  </p:normalViewPr>
  <p:slideViewPr>
    <p:cSldViewPr snapToGrid="0" snapToObjects="1">
      <p:cViewPr varScale="1">
        <p:scale>
          <a:sx n="113" d="100"/>
          <a:sy n="113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anne Anderson" userId="S::krisanne.anderson@map.llc::a4958634-8d39-4dd1-8217-9b36b7e21d7f" providerId="AD" clId="Web-{C99C9E68-2865-D441-7AE1-AE51E16E9A0C}"/>
    <pc:docChg chg="modSld">
      <pc:chgData name="Krisanne Anderson" userId="S::krisanne.anderson@map.llc::a4958634-8d39-4dd1-8217-9b36b7e21d7f" providerId="AD" clId="Web-{C99C9E68-2865-D441-7AE1-AE51E16E9A0C}" dt="2024-09-22T19:02:28.541" v="14" actId="1076"/>
      <pc:docMkLst>
        <pc:docMk/>
      </pc:docMkLst>
      <pc:sldChg chg="addSp delSp modSp">
        <pc:chgData name="Krisanne Anderson" userId="S::krisanne.anderson@map.llc::a4958634-8d39-4dd1-8217-9b36b7e21d7f" providerId="AD" clId="Web-{C99C9E68-2865-D441-7AE1-AE51E16E9A0C}" dt="2024-09-22T19:02:28.541" v="14" actId="1076"/>
        <pc:sldMkLst>
          <pc:docMk/>
          <pc:sldMk cId="3386623720" sldId="257"/>
        </pc:sldMkLst>
        <pc:picChg chg="add del mod">
          <ac:chgData name="Krisanne Anderson" userId="S::krisanne.anderson@map.llc::a4958634-8d39-4dd1-8217-9b36b7e21d7f" providerId="AD" clId="Web-{C99C9E68-2865-D441-7AE1-AE51E16E9A0C}" dt="2024-09-22T19:02:28.541" v="14" actId="1076"/>
          <ac:picMkLst>
            <pc:docMk/>
            <pc:sldMk cId="3386623720" sldId="257"/>
            <ac:picMk id="5" creationId="{50110BF1-417D-8844-2239-57D24780A7D2}"/>
          </ac:picMkLst>
        </pc:picChg>
      </pc:sldChg>
      <pc:sldChg chg="modSp addAnim delAnim">
        <pc:chgData name="Krisanne Anderson" userId="S::krisanne.anderson@map.llc::a4958634-8d39-4dd1-8217-9b36b7e21d7f" providerId="AD" clId="Web-{C99C9E68-2865-D441-7AE1-AE51E16E9A0C}" dt="2024-09-22T19:02:25.728" v="13" actId="20577"/>
        <pc:sldMkLst>
          <pc:docMk/>
          <pc:sldMk cId="2059716636" sldId="263"/>
        </pc:sldMkLst>
        <pc:spChg chg="mod">
          <ac:chgData name="Krisanne Anderson" userId="S::krisanne.anderson@map.llc::a4958634-8d39-4dd1-8217-9b36b7e21d7f" providerId="AD" clId="Web-{C99C9E68-2865-D441-7AE1-AE51E16E9A0C}" dt="2024-09-22T19:02:25.728" v="13" actId="20577"/>
          <ac:spMkLst>
            <pc:docMk/>
            <pc:sldMk cId="2059716636" sldId="263"/>
            <ac:spMk id="12" creationId="{3BFB922A-10CD-D338-B805-E54A43C2A6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8C2B6-320B-4F40-BC3B-7D2EE3DFB29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E1272-8CDC-A14D-AAD9-C2A35C6EA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9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“Windy Road” picture in the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E1272-8CDC-A14D-AAD9-C2A35C6EA5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14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E1272-8CDC-A14D-AAD9-C2A35C6EA5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49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E1272-8CDC-A14D-AAD9-C2A35C6EA5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8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E1272-8CDC-A14D-AAD9-C2A35C6EA5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46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E1272-8CDC-A14D-AAD9-C2A35C6EA5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08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E1272-8CDC-A14D-AAD9-C2A35C6EA5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1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E1272-8CDC-A14D-AAD9-C2A35C6EA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7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E1272-8CDC-A14D-AAD9-C2A35C6EA5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9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E1272-8CDC-A14D-AAD9-C2A35C6EA5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62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E1272-8CDC-A14D-AAD9-C2A35C6EA5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6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E1272-8CDC-A14D-AAD9-C2A35C6EA5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8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E1272-8CDC-A14D-AAD9-C2A35C6EA5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E1272-8CDC-A14D-AAD9-C2A35C6EA5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07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E1272-8CDC-A14D-AAD9-C2A35C6EA5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2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F5E5BF-2153-8E03-CD96-FD3072C7D9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0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FDA815-D597-D5A1-CDAE-A58699FCC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9384" y="1708517"/>
            <a:ext cx="5099539" cy="2387600"/>
          </a:xfrm>
        </p:spPr>
        <p:txBody>
          <a:bodyPr anchor="b"/>
          <a:lstStyle>
            <a:lvl1pPr algn="ctr">
              <a:defRPr sz="6000" b="1">
                <a:solidFill>
                  <a:srgbClr val="2520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8BAF3C-4753-92F6-159D-986B011F2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5599" y="4188192"/>
            <a:ext cx="519332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99CB6-781B-D6C9-0476-DA45C72C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11130-BF95-E5F5-5C11-0E42523C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0AB12-6446-91CD-B5A6-3D55B1D5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6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8C2B0-720E-8CB9-64A1-0DFE2A1B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756F-8437-FBCF-7F60-8C8953B9B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E88ED-A1DC-2930-640D-091CE9093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C32AE-02BA-50B3-23DB-09F426855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DE4F8-607F-B5A0-3F0E-22535093A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3CF16-BAD5-0FFE-CFCB-826867A5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0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C9837-AAD9-09F8-A35D-43D596F0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DFB28-C405-B52F-C3B5-59F0BA981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5244D-0661-966F-FD73-49344D069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6A137-051C-E74C-D86C-FA178A17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6FA16-F491-459D-6583-F816EA41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3556A-1776-13F8-095D-7E6B155D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ACF86-8893-879B-7720-DDFF1265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2CDF3F-2A09-475A-AE9D-2F34315BC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43EE2-A5B0-E7F2-D11F-622F6C19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3BB89-D0EF-74B9-1251-6A25AD9B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9E288-A578-168A-4643-EDA86423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87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E75C1-1CB5-D017-D273-DF7233CD2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F2DF0-DB1E-E695-D0F7-330B17B06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9DE39-182C-FC5A-D395-352F5C65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7A6E7-53E8-54BD-9084-0F77EF48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002C9-B5BB-12AD-4816-8368D406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C8BF143C-1CCB-1515-E28E-804F1FE06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8539"/>
            <a:ext cx="12192000" cy="6619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2B1E28-04FB-2C66-5442-EB1DD21E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61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3C51E-21D6-9B2B-3452-8AFC56CD7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61B56"/>
                </a:solidFill>
              </a:defRPr>
            </a:lvl1pPr>
            <a:lvl2pPr>
              <a:defRPr>
                <a:solidFill>
                  <a:srgbClr val="261B56"/>
                </a:solidFill>
              </a:defRPr>
            </a:lvl2pPr>
            <a:lvl3pPr>
              <a:defRPr>
                <a:solidFill>
                  <a:srgbClr val="261B56"/>
                </a:solidFill>
              </a:defRPr>
            </a:lvl3pPr>
            <a:lvl4pPr>
              <a:defRPr>
                <a:solidFill>
                  <a:srgbClr val="261B56"/>
                </a:solidFill>
              </a:defRPr>
            </a:lvl4pPr>
            <a:lvl5pPr>
              <a:defRPr>
                <a:solidFill>
                  <a:srgbClr val="261B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0A627-3BA9-D7D1-6133-4A44DD84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D5857-320D-96E8-9922-6BDED10B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CC4EA-9C0C-BEF6-7BE8-1677CAC4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5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84FC8-FA6A-2237-8512-3C8454BE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261B5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10BFC-429A-4929-E9A0-929D7F588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7E603-4B91-EDC6-4561-CE8B7C61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ED6C8-7045-136B-0A60-7F69AF9C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7D604-770D-5BC0-ACB7-7906E553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E4A0-D1D9-5AF7-DCB0-043C3688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1C42B-EC5F-993E-0338-5108F3804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34AA2-2670-546C-076A-0E4BB8646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B7B0-FE11-2CC3-217A-3E12DF4F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D5DA0-C10C-B941-0446-6394E41C2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0371D-E15E-6D50-EC39-1F04E379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5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57C1-2F5D-FCE2-CFB6-916FE719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6A482-FD70-1B1F-E30B-00070D13D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EAF28-FCEB-0869-AD2E-0737E2E54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45BAC-1F1F-9AD5-08BA-8B856EC7B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87526D-FFD4-4F18-1489-7E3F299FE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FB09E0-CD40-8C19-3DEA-3167004F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40829-962E-459D-1AE9-7F706A9A8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674EF-A6F4-D1A4-D013-EE5BFD0A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2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7E089-E23D-63AA-0F61-C7CAA71E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96988-31D2-AED7-C302-3696BC072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179DC-903E-7528-A1D2-310CA52D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95624C-ACAC-020E-BA0B-957BB70B3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261B56"/>
                </a:solidFill>
              </a:defRPr>
            </a:lvl1pPr>
            <a:lvl2pPr>
              <a:defRPr>
                <a:solidFill>
                  <a:srgbClr val="261B56"/>
                </a:solidFill>
              </a:defRPr>
            </a:lvl2pPr>
            <a:lvl3pPr>
              <a:defRPr>
                <a:solidFill>
                  <a:srgbClr val="261B56"/>
                </a:solidFill>
              </a:defRPr>
            </a:lvl3pPr>
            <a:lvl4pPr>
              <a:defRPr>
                <a:solidFill>
                  <a:srgbClr val="261B56"/>
                </a:solidFill>
              </a:defRPr>
            </a:lvl4pPr>
            <a:lvl5pPr>
              <a:defRPr>
                <a:solidFill>
                  <a:srgbClr val="261B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5E4A1F-B0F7-0CF4-93BF-16CB78060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03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rry image of a train going through a tunnel&#10;&#10;Description automatically generated">
            <a:extLst>
              <a:ext uri="{FF2B5EF4-FFF2-40B4-BE49-F238E27FC236}">
                <a16:creationId xmlns:a16="http://schemas.microsoft.com/office/drawing/2014/main" id="{310C92A8-0A2D-984D-6DFA-C89DA0D61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7E089-E23D-63AA-0F61-C7CAA71E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96988-31D2-AED7-C302-3696BC072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179DC-903E-7528-A1D2-310CA52D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95624C-ACAC-020E-BA0B-957BB70B3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6678"/>
            <a:ext cx="10515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5E4A1F-B0F7-0CF4-93BF-16CB78060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578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962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CEFCD7-6D37-58AB-69DC-A1CDB620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87832-76C4-042F-B2BF-D308FE96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7A1AB-3BEA-1AFC-2541-610B568F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8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CEFCD7-6D37-58AB-69DC-A1CDB620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87832-76C4-042F-B2BF-D308FE96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7A1AB-3BEA-1AFC-2541-610B568F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03F33-CDE5-9963-B49B-1CF5FD5E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ED8AD-784C-9D03-4902-13A843F54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61660-CF9A-B079-31C4-6EBB467A4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32D23-D36E-1040-AFFF-4312BC34683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9431F-61A3-9158-59AD-37BD19ADD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6156B-673E-040A-AC22-9ED5BEE48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CCB011-B04A-5E25-26B9-3E0DFF9A7E2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78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20D6C6-D06E-E456-2364-C619559128E5}"/>
              </a:ext>
            </a:extLst>
          </p:cNvPr>
          <p:cNvSpPr/>
          <p:nvPr userDrawn="1"/>
        </p:nvSpPr>
        <p:spPr>
          <a:xfrm>
            <a:off x="0" y="0"/>
            <a:ext cx="12190784" cy="1312985"/>
          </a:xfrm>
          <a:prstGeom prst="rect">
            <a:avLst/>
          </a:prstGeom>
          <a:solidFill>
            <a:srgbClr val="261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1EE934-5280-C855-6083-018A3AD02DF7}"/>
              </a:ext>
            </a:extLst>
          </p:cNvPr>
          <p:cNvSpPr/>
          <p:nvPr userDrawn="1"/>
        </p:nvSpPr>
        <p:spPr>
          <a:xfrm>
            <a:off x="0" y="1312985"/>
            <a:ext cx="12190784" cy="188851"/>
          </a:xfrm>
          <a:prstGeom prst="rect">
            <a:avLst/>
          </a:prstGeom>
          <a:solidFill>
            <a:srgbClr val="F9A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EB34ACF4-E3DF-6D51-EBF2-DE57E69F3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1836"/>
            <a:ext cx="12192000" cy="53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1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3.png@01DAEE51.803FD6C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21.png"/><Relationship Id="rId4" Type="http://schemas.openxmlformats.org/officeDocument/2006/relationships/image" Target="cid:image003.png@01DAEE51.803FD6C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emf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D256-B5B4-086F-0902-76AE88292F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2847C-493E-F128-1C45-C7FDDFF2A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110BF1-417D-8844-2239-57D24780A7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530" y="100988"/>
            <a:ext cx="12190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2372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train going through a tunnel&#10;&#10;Description automatically generated">
            <a:extLst>
              <a:ext uri="{FF2B5EF4-FFF2-40B4-BE49-F238E27FC236}">
                <a16:creationId xmlns:a16="http://schemas.microsoft.com/office/drawing/2014/main" id="{0CDBA5D9-D85D-799E-2C28-5B180D595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7" y="307045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889C12-76DF-14C1-4AC8-6EA888ED7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7578"/>
            <a:ext cx="11214100" cy="1325563"/>
          </a:xfrm>
        </p:spPr>
        <p:txBody>
          <a:bodyPr/>
          <a:lstStyle/>
          <a:p>
            <a:r>
              <a:rPr lang="en-US" dirty="0"/>
              <a:t>MAP 2.0  |  Our Clients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DEBIT Member Engagement - </a:t>
            </a:r>
            <a:r>
              <a:rPr lang="en-US" dirty="0">
                <a:solidFill>
                  <a:srgbClr val="F9A733"/>
                </a:solidFill>
              </a:rPr>
              <a:t>By the Numbers</a:t>
            </a:r>
            <a:endParaRPr lang="en-US" dirty="0">
              <a:solidFill>
                <a:srgbClr val="F9A7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1F033D-CDF2-D922-199B-59EAC9B22F37}"/>
              </a:ext>
            </a:extLst>
          </p:cNvPr>
          <p:cNvSpPr/>
          <p:nvPr/>
        </p:nvSpPr>
        <p:spPr>
          <a:xfrm>
            <a:off x="0" y="0"/>
            <a:ext cx="12192000" cy="144379"/>
          </a:xfrm>
          <a:prstGeom prst="rect">
            <a:avLst/>
          </a:prstGeom>
          <a:solidFill>
            <a:srgbClr val="F9A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325D32-5EE6-6D3A-E5B2-4C363ADB4429}"/>
              </a:ext>
            </a:extLst>
          </p:cNvPr>
          <p:cNvGrpSpPr/>
          <p:nvPr/>
        </p:nvGrpSpPr>
        <p:grpSpPr>
          <a:xfrm>
            <a:off x="685800" y="2698797"/>
            <a:ext cx="11214100" cy="3149849"/>
            <a:chOff x="1159042" y="2393996"/>
            <a:chExt cx="9708298" cy="31498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4BA4AEB-A2BF-C160-D8AD-4F0597C49783}"/>
                </a:ext>
              </a:extLst>
            </p:cNvPr>
            <p:cNvSpPr/>
            <p:nvPr/>
          </p:nvSpPr>
          <p:spPr>
            <a:xfrm>
              <a:off x="1159042" y="2822812"/>
              <a:ext cx="3082908" cy="27210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7C46B8-DFC1-05FF-6785-274BE0D76224}"/>
                </a:ext>
              </a:extLst>
            </p:cNvPr>
            <p:cNvSpPr/>
            <p:nvPr/>
          </p:nvSpPr>
          <p:spPr>
            <a:xfrm>
              <a:off x="4471737" y="2393996"/>
              <a:ext cx="3082908" cy="31498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485692-1E91-0697-FCFA-049696AFD06B}"/>
                </a:ext>
              </a:extLst>
            </p:cNvPr>
            <p:cNvSpPr/>
            <p:nvPr/>
          </p:nvSpPr>
          <p:spPr>
            <a:xfrm>
              <a:off x="7784432" y="2936634"/>
              <a:ext cx="3082908" cy="26072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4" descr="Login · Family Savings Credit Union">
            <a:extLst>
              <a:ext uri="{FF2B5EF4-FFF2-40B4-BE49-F238E27FC236}">
                <a16:creationId xmlns:a16="http://schemas.microsoft.com/office/drawing/2014/main" id="{64ECB34A-12BA-C673-79FA-1984C48E1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3" r="15274"/>
          <a:stretch/>
        </p:blipFill>
        <p:spPr bwMode="auto">
          <a:xfrm>
            <a:off x="5006357" y="4616042"/>
            <a:ext cx="2572985" cy="107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Total Community CU - Become a member of ...">
            <a:extLst>
              <a:ext uri="{FF2B5EF4-FFF2-40B4-BE49-F238E27FC236}">
                <a16:creationId xmlns:a16="http://schemas.microsoft.com/office/drawing/2014/main" id="{FF3DE984-3A43-3569-D91E-AB70B094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01" y="4823659"/>
            <a:ext cx="2584398" cy="81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Join Eagle One Federal Credit Union ...">
            <a:extLst>
              <a:ext uri="{FF2B5EF4-FFF2-40B4-BE49-F238E27FC236}">
                <a16:creationId xmlns:a16="http://schemas.microsoft.com/office/drawing/2014/main" id="{3ACE583B-09AD-C7D6-918C-D0E44942C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521" y="5200323"/>
            <a:ext cx="1554613" cy="5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Allied FCU">
            <a:extLst>
              <a:ext uri="{FF2B5EF4-FFF2-40B4-BE49-F238E27FC236}">
                <a16:creationId xmlns:a16="http://schemas.microsoft.com/office/drawing/2014/main" id="{91B89D46-3CBB-DDE9-3589-48D1FE1E0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58" y="5153929"/>
            <a:ext cx="1741045" cy="5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E155FD-8F7D-AEB2-C181-B4F7840746ED}"/>
              </a:ext>
            </a:extLst>
          </p:cNvPr>
          <p:cNvSpPr txBox="1"/>
          <p:nvPr/>
        </p:nvSpPr>
        <p:spPr>
          <a:xfrm>
            <a:off x="875505" y="3643865"/>
            <a:ext cx="31545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252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940221-220B-DAF5-11D6-6AFF9478298F}"/>
              </a:ext>
            </a:extLst>
          </p:cNvPr>
          <p:cNvSpPr txBox="1"/>
          <p:nvPr/>
        </p:nvSpPr>
        <p:spPr>
          <a:xfrm>
            <a:off x="8538780" y="3758135"/>
            <a:ext cx="31545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252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CBA113-0880-B3F4-D05E-7E20A197DE4D}"/>
              </a:ext>
            </a:extLst>
          </p:cNvPr>
          <p:cNvSpPr txBox="1"/>
          <p:nvPr/>
        </p:nvSpPr>
        <p:spPr>
          <a:xfrm>
            <a:off x="4700282" y="3491889"/>
            <a:ext cx="31545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252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</a:p>
        </p:txBody>
      </p:sp>
      <p:pic>
        <p:nvPicPr>
          <p:cNvPr id="7" name="Picture 6" descr="A circle with a number and a medal&#10;&#10;Description automatically generated">
            <a:extLst>
              <a:ext uri="{FF2B5EF4-FFF2-40B4-BE49-F238E27FC236}">
                <a16:creationId xmlns:a16="http://schemas.microsoft.com/office/drawing/2014/main" id="{C07A551A-CBEF-0694-D261-E693AD5BFA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6937" y="1813107"/>
            <a:ext cx="1835803" cy="182655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8FFF8FC-BDAC-9298-4C40-9BF23F889DF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3" r="13"/>
          <a:stretch/>
        </p:blipFill>
        <p:spPr>
          <a:xfrm>
            <a:off x="1570694" y="1988817"/>
            <a:ext cx="1835341" cy="18265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84D4919-BA53-3EDE-DDDF-D625C319560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3" r="13"/>
          <a:stretch/>
        </p:blipFill>
        <p:spPr>
          <a:xfrm>
            <a:off x="9225388" y="2214292"/>
            <a:ext cx="1835341" cy="182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8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097F0A-6FCB-1098-9D3E-7727939EC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291"/>
            <a:ext cx="10515600" cy="43366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252058"/>
                </a:solidFill>
              </a:rPr>
              <a:t>Quality is Imperative, and our Partners are Critical to Delivering It</a:t>
            </a:r>
          </a:p>
          <a:p>
            <a:pPr algn="ctr"/>
            <a:endParaRPr lang="en-US" sz="3200" b="1" dirty="0">
              <a:solidFill>
                <a:srgbClr val="252058"/>
              </a:solidFill>
            </a:endParaRPr>
          </a:p>
          <a:p>
            <a:pPr algn="ctr"/>
            <a:endParaRPr lang="en-US" sz="3200" b="1" dirty="0">
              <a:solidFill>
                <a:srgbClr val="252058"/>
              </a:solidFill>
            </a:endParaRPr>
          </a:p>
          <a:p>
            <a:pPr algn="ctr"/>
            <a:endParaRPr lang="en-US" sz="3200" b="1" dirty="0">
              <a:solidFill>
                <a:srgbClr val="252058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889C12-76DF-14C1-4AC8-6EA888ED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MAP | </a:t>
            </a:r>
            <a:r>
              <a:rPr lang="en-US" dirty="0">
                <a:solidFill>
                  <a:srgbClr val="F9A733"/>
                </a:solidFill>
                <a:latin typeface="+mn-lt"/>
              </a:rPr>
              <a:t>Partners</a:t>
            </a:r>
          </a:p>
        </p:txBody>
      </p:sp>
      <p:pic>
        <p:nvPicPr>
          <p:cNvPr id="1026" name="Picture 2" descr="Visa Home">
            <a:extLst>
              <a:ext uri="{FF2B5EF4-FFF2-40B4-BE49-F238E27FC236}">
                <a16:creationId xmlns:a16="http://schemas.microsoft.com/office/drawing/2014/main" id="{8082E2C0-99E0-3773-007E-274AC9892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93" y="2980461"/>
            <a:ext cx="4531891" cy="148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2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621CDB0-76CB-A766-D02C-6B2A7F146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704" y="1593716"/>
            <a:ext cx="2108325" cy="126182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097F0A-6FCB-1098-9D3E-7727939EC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					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94CC7F-44A6-E3BF-0880-E0188E658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168" y="2051532"/>
            <a:ext cx="2485505" cy="461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873880-2E5D-6313-9C5A-4F340276C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716" y="1492376"/>
            <a:ext cx="1388455" cy="1388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280077-BAF1-F7A6-7E36-AFE9F2C51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534" y="4586643"/>
            <a:ext cx="1948830" cy="595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54FC18-FF2C-65CE-2921-C3A6DC39E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482" y="3349893"/>
            <a:ext cx="2175977" cy="606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BEBB8D-2C3A-4BD2-0346-B09AB52B2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5391" y="3062600"/>
            <a:ext cx="1388455" cy="901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302492-C777-E74F-149B-05F2EC7017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286" y="1566997"/>
            <a:ext cx="1617074" cy="11304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FF29E3-E782-84B0-C8B4-F21D2C63CF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646" y="4586174"/>
            <a:ext cx="1698959" cy="790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9883CB-2DB0-5CE1-081F-20788C3636C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3973" b="3973"/>
          <a:stretch/>
        </p:blipFill>
        <p:spPr>
          <a:xfrm>
            <a:off x="9298698" y="3134568"/>
            <a:ext cx="2112110" cy="822307"/>
          </a:xfrm>
          <a:prstGeom prst="rect">
            <a:avLst/>
          </a:prstGeom>
        </p:spPr>
      </p:pic>
      <p:pic>
        <p:nvPicPr>
          <p:cNvPr id="1026" name="Picture 2" descr="Learn More About Us and Our Core Values | i2c Inc.">
            <a:extLst>
              <a:ext uri="{FF2B5EF4-FFF2-40B4-BE49-F238E27FC236}">
                <a16:creationId xmlns:a16="http://schemas.microsoft.com/office/drawing/2014/main" id="{4A1B6AEF-E822-10ED-AF31-3F5A7A59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47" y="2622403"/>
            <a:ext cx="1849239" cy="17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SM corporate logo">
            <a:extLst>
              <a:ext uri="{FF2B5EF4-FFF2-40B4-BE49-F238E27FC236}">
                <a16:creationId xmlns:a16="http://schemas.microsoft.com/office/drawing/2014/main" id="{86CD02C8-5C69-7CD8-450B-CE2A8919E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91" y="4675213"/>
            <a:ext cx="1439846" cy="6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49A8A5F-2741-0BA2-06C0-03AAAB928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551" y="4598718"/>
            <a:ext cx="1644489" cy="61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2">
            <a:extLst>
              <a:ext uri="{FF2B5EF4-FFF2-40B4-BE49-F238E27FC236}">
                <a16:creationId xmlns:a16="http://schemas.microsoft.com/office/drawing/2014/main" id="{5C97909E-B263-6B16-8F7A-1E2CF860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MAP | </a:t>
            </a:r>
            <a:r>
              <a:rPr lang="en-US" dirty="0">
                <a:solidFill>
                  <a:srgbClr val="F9A733"/>
                </a:solidFill>
                <a:latin typeface="+mn-lt"/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2211915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DF3756-2F3B-CEBD-0FB3-04B0C85BA4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07" b="7007"/>
          <a:stretch/>
        </p:blipFill>
        <p:spPr>
          <a:xfrm>
            <a:off x="1003430" y="1906667"/>
            <a:ext cx="2697818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A05841-5BD8-9ED7-C9F1-4F6E04610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870" y="1906667"/>
            <a:ext cx="2368713" cy="1112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3FBE87-CAD4-E23B-3EA2-9A3BEF2C2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05" y="1989931"/>
            <a:ext cx="2816842" cy="982714"/>
          </a:xfrm>
          <a:prstGeom prst="rect">
            <a:avLst/>
          </a:prstGeom>
        </p:spPr>
      </p:pic>
      <p:pic>
        <p:nvPicPr>
          <p:cNvPr id="7" name="Picture 6" descr="A logo for a community credit union&#10;&#10;Description automatically generated">
            <a:extLst>
              <a:ext uri="{FF2B5EF4-FFF2-40B4-BE49-F238E27FC236}">
                <a16:creationId xmlns:a16="http://schemas.microsoft.com/office/drawing/2014/main" id="{1BAEC137-8291-2E74-9824-837576E77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907" y="3697259"/>
            <a:ext cx="1751036" cy="1513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1892A1-25AF-E5C3-1932-9B50A579DFB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225" b="4225"/>
          <a:stretch/>
        </p:blipFill>
        <p:spPr>
          <a:xfrm>
            <a:off x="1054552" y="4107308"/>
            <a:ext cx="2815093" cy="939253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3040A31D-5548-01A0-3B4A-FB0AE4977A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05" y="3733623"/>
            <a:ext cx="2940462" cy="1325563"/>
          </a:xfrm>
          <a:prstGeom prst="rect">
            <a:avLst/>
          </a:prstGeom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id="{960FAF93-51D8-C5C0-FABE-C9344A1F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MAP | </a:t>
            </a:r>
            <a:r>
              <a:rPr lang="en-US" dirty="0">
                <a:solidFill>
                  <a:srgbClr val="F9A733"/>
                </a:solidFill>
                <a:latin typeface="+mn-lt"/>
              </a:rPr>
              <a:t>Owners</a:t>
            </a:r>
          </a:p>
        </p:txBody>
      </p:sp>
    </p:spTree>
    <p:extLst>
      <p:ext uri="{BB962C8B-B14F-4D97-AF65-F5344CB8AC3E}">
        <p14:creationId xmlns:p14="http://schemas.microsoft.com/office/powerpoint/2010/main" val="3273083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B1EC0C-A5A3-AC31-3BAF-46302C32BA29}"/>
              </a:ext>
            </a:extLst>
          </p:cNvPr>
          <p:cNvSpPr/>
          <p:nvPr/>
        </p:nvSpPr>
        <p:spPr>
          <a:xfrm>
            <a:off x="0" y="0"/>
            <a:ext cx="12192000" cy="231494"/>
          </a:xfrm>
          <a:prstGeom prst="rect">
            <a:avLst/>
          </a:prstGeom>
          <a:solidFill>
            <a:srgbClr val="1E3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26F7746-A7CC-6B69-9295-B95D766A2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370" y="2625853"/>
            <a:ext cx="3036803" cy="1266047"/>
          </a:xfrm>
          <a:prstGeom prst="rect">
            <a:avLst/>
          </a:prstGeom>
        </p:spPr>
      </p:pic>
      <p:pic>
        <p:nvPicPr>
          <p:cNvPr id="5" name="Picture 4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48C92E57-97E5-E55D-0AC4-09888BADA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509" y="2837175"/>
            <a:ext cx="3242195" cy="908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7C2564-9069-49E9-6536-0FAEED400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539" y="4101935"/>
            <a:ext cx="2680922" cy="1386233"/>
          </a:xfrm>
          <a:prstGeom prst="rect">
            <a:avLst/>
          </a:prstGeom>
        </p:spPr>
      </p:pic>
      <p:pic>
        <p:nvPicPr>
          <p:cNvPr id="11" name="Picture 2" descr="JMAFCU SAFE Mobile - Apps on Google Play">
            <a:extLst>
              <a:ext uri="{FF2B5EF4-FFF2-40B4-BE49-F238E27FC236}">
                <a16:creationId xmlns:a16="http://schemas.microsoft.com/office/drawing/2014/main" id="{0B9ADAE5-80D7-BDEC-66B5-797F3FAB7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" y="3979907"/>
            <a:ext cx="2932465" cy="143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FB3FC00-2FB2-8F4D-F731-8F3735099D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9215" b="38632"/>
          <a:stretch/>
        </p:blipFill>
        <p:spPr>
          <a:xfrm>
            <a:off x="8940607" y="4376687"/>
            <a:ext cx="2680923" cy="593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613BA9-B799-A181-2604-644C93F49A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9772" y="400334"/>
            <a:ext cx="6092456" cy="24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66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FCBC320-6B53-C96E-177A-0839CA05CD0B}"/>
              </a:ext>
            </a:extLst>
          </p:cNvPr>
          <p:cNvSpPr/>
          <p:nvPr/>
        </p:nvSpPr>
        <p:spPr>
          <a:xfrm>
            <a:off x="576631" y="2030900"/>
            <a:ext cx="2033734" cy="777111"/>
          </a:xfrm>
          <a:prstGeom prst="rect">
            <a:avLst/>
          </a:prstGeom>
          <a:solidFill>
            <a:srgbClr val="252058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F80166-728A-CEB9-43E2-D29521FCCFDD}"/>
              </a:ext>
            </a:extLst>
          </p:cNvPr>
          <p:cNvSpPr/>
          <p:nvPr/>
        </p:nvSpPr>
        <p:spPr>
          <a:xfrm>
            <a:off x="576631" y="2877398"/>
            <a:ext cx="2033734" cy="777111"/>
          </a:xfrm>
          <a:prstGeom prst="rect">
            <a:avLst/>
          </a:prstGeom>
          <a:solidFill>
            <a:srgbClr val="818284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22614A-7764-57F8-900A-C35020168DA9}"/>
              </a:ext>
            </a:extLst>
          </p:cNvPr>
          <p:cNvSpPr/>
          <p:nvPr/>
        </p:nvSpPr>
        <p:spPr>
          <a:xfrm>
            <a:off x="588058" y="3723896"/>
            <a:ext cx="2033734" cy="777111"/>
          </a:xfrm>
          <a:prstGeom prst="rect">
            <a:avLst/>
          </a:prstGeom>
          <a:solidFill>
            <a:srgbClr val="9BCEF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A1C4D8-0958-5CFB-9383-F77BA7E3A928}"/>
              </a:ext>
            </a:extLst>
          </p:cNvPr>
          <p:cNvSpPr/>
          <p:nvPr/>
        </p:nvSpPr>
        <p:spPr>
          <a:xfrm>
            <a:off x="588058" y="4570394"/>
            <a:ext cx="2033734" cy="777111"/>
          </a:xfrm>
          <a:prstGeom prst="rect">
            <a:avLst/>
          </a:prstGeom>
          <a:solidFill>
            <a:schemeClr val="bg1">
              <a:lumMod val="85000"/>
              <a:alpha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D4EC253-1E97-84A3-18DC-79D78702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73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MAP 2.0 | </a:t>
            </a:r>
            <a:r>
              <a:rPr lang="en-US" dirty="0">
                <a:solidFill>
                  <a:srgbClr val="F9A733"/>
                </a:solidFill>
                <a:latin typeface="+mn-lt"/>
              </a:rPr>
              <a:t>The Future is NOW!</a:t>
            </a:r>
          </a:p>
        </p:txBody>
      </p:sp>
      <p:pic>
        <p:nvPicPr>
          <p:cNvPr id="9" name="Picture 8" descr="A logo with text and a shield&#10;&#10;Description automatically generated with medium confidence">
            <a:extLst>
              <a:ext uri="{FF2B5EF4-FFF2-40B4-BE49-F238E27FC236}">
                <a16:creationId xmlns:a16="http://schemas.microsoft.com/office/drawing/2014/main" id="{6B72718A-0B29-5E67-482E-D75DD3F43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14" y="2103645"/>
            <a:ext cx="1725696" cy="704366"/>
          </a:xfrm>
          <a:prstGeom prst="rect">
            <a:avLst/>
          </a:prstGeom>
        </p:spPr>
      </p:pic>
      <p:pic>
        <p:nvPicPr>
          <p:cNvPr id="11" name="Picture 10" descr="A logo with a lock and a check mark&#10;&#10;Description automatically generated">
            <a:extLst>
              <a:ext uri="{FF2B5EF4-FFF2-40B4-BE49-F238E27FC236}">
                <a16:creationId xmlns:a16="http://schemas.microsoft.com/office/drawing/2014/main" id="{C2B5054E-EFF7-ECCA-DB6F-86C8AEF8E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77" y="3734459"/>
            <a:ext cx="1647433" cy="8374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0FD1AF-56BD-B18E-2E8E-A898443B81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0" b="110"/>
          <a:stretch/>
        </p:blipFill>
        <p:spPr>
          <a:xfrm>
            <a:off x="708502" y="2832065"/>
            <a:ext cx="1600085" cy="88437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5D22299-9907-7BC4-F2BA-AA3B3C2F56FF}"/>
              </a:ext>
            </a:extLst>
          </p:cNvPr>
          <p:cNvGrpSpPr/>
          <p:nvPr/>
        </p:nvGrpSpPr>
        <p:grpSpPr>
          <a:xfrm>
            <a:off x="2700989" y="2030900"/>
            <a:ext cx="8829465" cy="3316605"/>
            <a:chOff x="2700990" y="2030900"/>
            <a:chExt cx="5337090" cy="331660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3520144-840A-B4E2-A421-B1F9B359E012}"/>
                </a:ext>
              </a:extLst>
            </p:cNvPr>
            <p:cNvSpPr/>
            <p:nvPr/>
          </p:nvSpPr>
          <p:spPr>
            <a:xfrm>
              <a:off x="6300957" y="2030900"/>
              <a:ext cx="1725696" cy="777111"/>
            </a:xfrm>
            <a:prstGeom prst="rect">
              <a:avLst/>
            </a:prstGeom>
            <a:solidFill>
              <a:srgbClr val="1E3C7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VDM, Core, OB Asset Catalog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Standard Offerings - All Clients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Advanced AI Integrated Solutions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CCF84F-E34F-288A-64DD-E601A0D37277}"/>
                </a:ext>
              </a:extLst>
            </p:cNvPr>
            <p:cNvSpPr/>
            <p:nvPr/>
          </p:nvSpPr>
          <p:spPr>
            <a:xfrm>
              <a:off x="6300957" y="3726483"/>
              <a:ext cx="1725696" cy="777111"/>
            </a:xfrm>
            <a:prstGeom prst="rect">
              <a:avLst/>
            </a:prstGeom>
            <a:solidFill>
              <a:srgbClr val="81828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Advanced AI Integrated Solutions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Market Leading Fraud Forum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Market Leading Fraud Training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6AB342-6AE2-FE0C-4BCD-FE89DFC901B1}"/>
                </a:ext>
              </a:extLst>
            </p:cNvPr>
            <p:cNvSpPr/>
            <p:nvPr/>
          </p:nvSpPr>
          <p:spPr>
            <a:xfrm>
              <a:off x="6312384" y="2885696"/>
              <a:ext cx="1725696" cy="777111"/>
            </a:xfrm>
            <a:prstGeom prst="rect">
              <a:avLst/>
            </a:prstGeom>
            <a:solidFill>
              <a:srgbClr val="9BCE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7475" marR="0" lvl="0" indent="-1174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194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CAB Directed VDE SDK Functions</a:t>
              </a:r>
            </a:p>
            <a:p>
              <a:pPr marL="117475" marR="0" lvl="0" indent="-1174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194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Enhanced Faster Pmts Capabilities</a:t>
              </a:r>
            </a:p>
            <a:p>
              <a:pPr marL="117475" marR="0" lvl="0" indent="-1174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194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Enhanced Fraud Capabilities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FAE483-2932-6593-9265-F7D21C39B1FB}"/>
                </a:ext>
              </a:extLst>
            </p:cNvPr>
            <p:cNvSpPr/>
            <p:nvPr/>
          </p:nvSpPr>
          <p:spPr>
            <a:xfrm>
              <a:off x="6312384" y="4570394"/>
              <a:ext cx="1725696" cy="777111"/>
            </a:xfrm>
            <a:prstGeom prst="rect">
              <a:avLst/>
            </a:prstGeom>
            <a:solidFill>
              <a:srgbClr val="25205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3</a:t>
              </a:r>
              <a:r>
                <a:rPr lang="en-US" sz="1400" baseline="30000" dirty="0">
                  <a:solidFill>
                    <a:srgbClr val="2E1945"/>
                  </a:solidFill>
                </a:rPr>
                <a:t>rd</a:t>
              </a:r>
              <a:r>
                <a:rPr lang="en-US" sz="1400" dirty="0">
                  <a:solidFill>
                    <a:srgbClr val="2E1945"/>
                  </a:solidFill>
                </a:rPr>
                <a:t>, 4</a:t>
              </a:r>
              <a:r>
                <a:rPr lang="en-US" sz="1400" baseline="30000" dirty="0">
                  <a:solidFill>
                    <a:srgbClr val="2E1945"/>
                  </a:solidFill>
                </a:rPr>
                <a:t>th</a:t>
              </a:r>
              <a:r>
                <a:rPr lang="en-US" sz="1400" dirty="0">
                  <a:solidFill>
                    <a:srgbClr val="2E1945"/>
                  </a:solidFill>
                </a:rPr>
                <a:t> Core Models &amp; Integrations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Implementations @ Full Scale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Complex Portfolio Readiness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3A09B6-A0C7-C4D6-4B78-9CC00951C3F7}"/>
                </a:ext>
              </a:extLst>
            </p:cNvPr>
            <p:cNvSpPr/>
            <p:nvPr/>
          </p:nvSpPr>
          <p:spPr>
            <a:xfrm>
              <a:off x="4506687" y="2030900"/>
              <a:ext cx="1725696" cy="777111"/>
            </a:xfrm>
            <a:prstGeom prst="rect">
              <a:avLst/>
            </a:prstGeom>
            <a:solidFill>
              <a:srgbClr val="1E3C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ETL, SDK, API Library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Transport (RPA, Scheduler) Assets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AI Solution Integration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6991B9-5170-E225-2753-24578B9A8858}"/>
                </a:ext>
              </a:extLst>
            </p:cNvPr>
            <p:cNvSpPr/>
            <p:nvPr/>
          </p:nvSpPr>
          <p:spPr>
            <a:xfrm>
              <a:off x="4506687" y="3726483"/>
              <a:ext cx="1725696" cy="777111"/>
            </a:xfrm>
            <a:prstGeom prst="rect">
              <a:avLst/>
            </a:prstGeom>
            <a:solidFill>
              <a:srgbClr val="818284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6192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CU Fraud Reporting Dashboards</a:t>
              </a:r>
            </a:p>
            <a:p>
              <a:pPr marL="171450" indent="-16192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Rules Assist Standard Offering</a:t>
              </a:r>
            </a:p>
            <a:p>
              <a:pPr marL="171450" indent="-16192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Enumeration Attack Offering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8A9461F-18EF-0A20-519D-4E9778884D6F}"/>
                </a:ext>
              </a:extLst>
            </p:cNvPr>
            <p:cNvSpPr/>
            <p:nvPr/>
          </p:nvSpPr>
          <p:spPr>
            <a:xfrm>
              <a:off x="4518114" y="2885696"/>
              <a:ext cx="1725696" cy="777111"/>
            </a:xfrm>
            <a:prstGeom prst="rect">
              <a:avLst/>
            </a:prstGeom>
            <a:solidFill>
              <a:srgbClr val="9BCEF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CAB Directed VDE SDK Functions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Enhanced Faster Pmts Capabilities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Enhanced Fraud Capabilities</a:t>
              </a:r>
              <a:endParaRPr lang="en-US" sz="14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E901446-7C5F-1EF9-A468-9F394364779A}"/>
                </a:ext>
              </a:extLst>
            </p:cNvPr>
            <p:cNvSpPr/>
            <p:nvPr/>
          </p:nvSpPr>
          <p:spPr>
            <a:xfrm>
              <a:off x="4518114" y="4570394"/>
              <a:ext cx="1725696" cy="777111"/>
            </a:xfrm>
            <a:prstGeom prst="rect">
              <a:avLst/>
            </a:prstGeom>
            <a:solidFill>
              <a:srgbClr val="252058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1</a:t>
              </a:r>
              <a:r>
                <a:rPr lang="en-US" sz="1400" baseline="30000" dirty="0">
                  <a:solidFill>
                    <a:srgbClr val="2E1945"/>
                  </a:solidFill>
                </a:rPr>
                <a:t>st</a:t>
              </a:r>
              <a:r>
                <a:rPr lang="en-US" sz="1400" dirty="0">
                  <a:solidFill>
                    <a:srgbClr val="2E1945"/>
                  </a:solidFill>
                </a:rPr>
                <a:t> Core - Scaled Implementations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2</a:t>
              </a:r>
              <a:r>
                <a:rPr lang="en-US" sz="1400" baseline="30000" dirty="0">
                  <a:solidFill>
                    <a:srgbClr val="2E1945"/>
                  </a:solidFill>
                </a:rPr>
                <a:t>nd</a:t>
              </a:r>
              <a:r>
                <a:rPr lang="en-US" sz="1400" dirty="0">
                  <a:solidFill>
                    <a:srgbClr val="2E1945"/>
                  </a:solidFill>
                </a:rPr>
                <a:t> Core – Models &amp; Integrations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2</a:t>
              </a:r>
              <a:r>
                <a:rPr lang="en-US" sz="1400" baseline="30000" dirty="0">
                  <a:solidFill>
                    <a:srgbClr val="2E1945"/>
                  </a:solidFill>
                </a:rPr>
                <a:t>nd</a:t>
              </a:r>
              <a:r>
                <a:rPr lang="en-US" sz="1400" dirty="0">
                  <a:solidFill>
                    <a:srgbClr val="2E1945"/>
                  </a:solidFill>
                </a:rPr>
                <a:t> Core Pilot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1B527A-0AC6-2368-4C7A-4DCE31F70F46}"/>
                </a:ext>
              </a:extLst>
            </p:cNvPr>
            <p:cNvSpPr/>
            <p:nvPr/>
          </p:nvSpPr>
          <p:spPr>
            <a:xfrm>
              <a:off x="2700990" y="2030900"/>
              <a:ext cx="1725696" cy="777111"/>
            </a:xfrm>
            <a:prstGeom prst="rect">
              <a:avLst/>
            </a:prstGeom>
            <a:solidFill>
              <a:srgbClr val="1E3C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CU Directed Use Cases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Asset / Accelerator Library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Microsoft Integrated Solutions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3263AA-4976-F9F6-D12D-6374D3F70F7F}"/>
                </a:ext>
              </a:extLst>
            </p:cNvPr>
            <p:cNvSpPr/>
            <p:nvPr/>
          </p:nvSpPr>
          <p:spPr>
            <a:xfrm>
              <a:off x="2700990" y="3726483"/>
              <a:ext cx="1725696" cy="777111"/>
            </a:xfrm>
            <a:prstGeom prst="rect">
              <a:avLst/>
            </a:prstGeom>
            <a:solidFill>
              <a:srgbClr val="81828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AI Modeled Scoring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Risk Product Solution Suite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Push Notification Fraud Alert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191583-AA1E-D0D6-B3B1-C0E2647B5944}"/>
                </a:ext>
              </a:extLst>
            </p:cNvPr>
            <p:cNvSpPr/>
            <p:nvPr/>
          </p:nvSpPr>
          <p:spPr>
            <a:xfrm>
              <a:off x="2712417" y="2885696"/>
              <a:ext cx="1725696" cy="777111"/>
            </a:xfrm>
            <a:prstGeom prst="rect">
              <a:avLst/>
            </a:prstGeom>
            <a:solidFill>
              <a:srgbClr val="9BCEF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Digital Issuance – VDE SDK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CAB Directed VDE SDK Functions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DPS API’s – Activation / PIN Mgmt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BB42E38-5F5E-C596-6F03-BF0433E8E229}"/>
                </a:ext>
              </a:extLst>
            </p:cNvPr>
            <p:cNvSpPr/>
            <p:nvPr/>
          </p:nvSpPr>
          <p:spPr>
            <a:xfrm>
              <a:off x="2712417" y="4570394"/>
              <a:ext cx="1725696" cy="777111"/>
            </a:xfrm>
            <a:prstGeom prst="rect">
              <a:avLst/>
            </a:prstGeom>
            <a:solidFill>
              <a:srgbClr val="25205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Operating &amp; Financial Models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1</a:t>
              </a:r>
              <a:r>
                <a:rPr lang="en-US" sz="1400" baseline="30000" dirty="0">
                  <a:solidFill>
                    <a:srgbClr val="2E1945"/>
                  </a:solidFill>
                </a:rPr>
                <a:t>st</a:t>
              </a:r>
              <a:r>
                <a:rPr lang="en-US" sz="1400" dirty="0">
                  <a:solidFill>
                    <a:srgbClr val="2E1945"/>
                  </a:solidFill>
                </a:rPr>
                <a:t> Integrated Core - SW / Network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E1945"/>
                  </a:solidFill>
                </a:rPr>
                <a:t>Pilot Credit Union in Production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D32ADD7-920E-5896-5B45-010131FE4A0B}"/>
              </a:ext>
            </a:extLst>
          </p:cNvPr>
          <p:cNvSpPr txBox="1"/>
          <p:nvPr/>
        </p:nvSpPr>
        <p:spPr>
          <a:xfrm>
            <a:off x="838200" y="4638672"/>
            <a:ext cx="1749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52058"/>
                </a:solidFill>
              </a:rPr>
              <a:t>NEXT GEN</a:t>
            </a:r>
          </a:p>
          <a:p>
            <a:pPr algn="ctr"/>
            <a:r>
              <a:rPr lang="en-US" b="1" dirty="0">
                <a:solidFill>
                  <a:srgbClr val="252058"/>
                </a:solidFill>
              </a:rPr>
              <a:t>PLATFORM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35A1AE-7EA8-4611-664C-D5763188CD00}"/>
              </a:ext>
            </a:extLst>
          </p:cNvPr>
          <p:cNvSpPr txBox="1"/>
          <p:nvPr/>
        </p:nvSpPr>
        <p:spPr>
          <a:xfrm>
            <a:off x="2712416" y="1665650"/>
            <a:ext cx="2843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52058"/>
                </a:solidFill>
              </a:rPr>
              <a:t>2025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58967F-F0AA-13A3-CAB2-EA9FCFE877AD}"/>
              </a:ext>
            </a:extLst>
          </p:cNvPr>
          <p:cNvSpPr txBox="1"/>
          <p:nvPr/>
        </p:nvSpPr>
        <p:spPr>
          <a:xfrm>
            <a:off x="5688261" y="1665650"/>
            <a:ext cx="2873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52058"/>
                </a:solidFill>
              </a:rPr>
              <a:t>2026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80C5CC-79E8-2939-F1E6-1AC9235F428E}"/>
              </a:ext>
            </a:extLst>
          </p:cNvPr>
          <p:cNvSpPr txBox="1"/>
          <p:nvPr/>
        </p:nvSpPr>
        <p:spPr>
          <a:xfrm>
            <a:off x="8622448" y="1665650"/>
            <a:ext cx="2908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52058"/>
                </a:solidFill>
              </a:rPr>
              <a:t>2027</a:t>
            </a:r>
          </a:p>
        </p:txBody>
      </p:sp>
    </p:spTree>
    <p:extLst>
      <p:ext uri="{BB962C8B-B14F-4D97-AF65-F5344CB8AC3E}">
        <p14:creationId xmlns:p14="http://schemas.microsoft.com/office/powerpoint/2010/main" val="99120263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8EA4BB-0CCA-303C-20AC-6804A8F6CFD8}"/>
              </a:ext>
            </a:extLst>
          </p:cNvPr>
          <p:cNvSpPr txBox="1"/>
          <p:nvPr/>
        </p:nvSpPr>
        <p:spPr>
          <a:xfrm>
            <a:off x="1128532" y="2197406"/>
            <a:ext cx="1139720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52058"/>
                </a:solidFill>
              </a:rPr>
              <a:t>Partnerships with CU Industry Leaders</a:t>
            </a:r>
          </a:p>
          <a:p>
            <a:pPr>
              <a:spcAft>
                <a:spcPts val="1200"/>
              </a:spcAft>
            </a:pPr>
            <a:r>
              <a:rPr lang="en-US" sz="2800" b="1" i="1" dirty="0">
                <a:solidFill>
                  <a:srgbClr val="252058"/>
                </a:solidFill>
              </a:rPr>
              <a:t>Accelerate Delivering</a:t>
            </a:r>
            <a:r>
              <a:rPr lang="en-US" sz="2800" dirty="0">
                <a:solidFill>
                  <a:srgbClr val="252058"/>
                </a:solidFill>
              </a:rPr>
              <a:t> Data Solutions </a:t>
            </a:r>
            <a:r>
              <a:rPr lang="en-US" sz="2800" b="1" i="1" dirty="0">
                <a:solidFill>
                  <a:srgbClr val="252058"/>
                </a:solidFill>
              </a:rPr>
              <a:t>Now</a:t>
            </a:r>
            <a:r>
              <a:rPr lang="en-US" sz="2800" dirty="0">
                <a:solidFill>
                  <a:srgbClr val="252058"/>
                </a:solidFill>
              </a:rPr>
              <a:t>!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52058"/>
                </a:solidFill>
              </a:rPr>
              <a:t>MAP Products, Paper, and Secure Data Infrastructure (PCI Certified)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52058"/>
                </a:solidFill>
              </a:rPr>
              <a:t>Start Small or Go Big – Tailor to Your Objectives and Budget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52058"/>
                </a:solidFill>
              </a:rPr>
              <a:t>Re-Usable, Use Case Assets - Lower Cost and Risk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52058"/>
                </a:solidFill>
              </a:rPr>
              <a:t>Our Partners are Presenting Today and Tomorrow!</a:t>
            </a:r>
          </a:p>
          <a:p>
            <a:endParaRPr lang="en-US" dirty="0">
              <a:solidFill>
                <a:srgbClr val="252058"/>
              </a:solidFill>
            </a:endParaRPr>
          </a:p>
        </p:txBody>
      </p:sp>
      <p:pic>
        <p:nvPicPr>
          <p:cNvPr id="8" name="Picture 7" descr="A logo with text and a shield&#10;&#10;Description automatically generated with medium confidence">
            <a:extLst>
              <a:ext uri="{FF2B5EF4-FFF2-40B4-BE49-F238E27FC236}">
                <a16:creationId xmlns:a16="http://schemas.microsoft.com/office/drawing/2014/main" id="{996F342E-BE8E-998B-9AC7-CB9525141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938" y="587361"/>
            <a:ext cx="4076930" cy="16640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B1EC0C-A5A3-AC31-3BAF-46302C32BA29}"/>
              </a:ext>
            </a:extLst>
          </p:cNvPr>
          <p:cNvSpPr/>
          <p:nvPr/>
        </p:nvSpPr>
        <p:spPr>
          <a:xfrm>
            <a:off x="0" y="0"/>
            <a:ext cx="12192000" cy="231494"/>
          </a:xfrm>
          <a:prstGeom prst="rect">
            <a:avLst/>
          </a:prstGeom>
          <a:solidFill>
            <a:srgbClr val="1E3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7965EF6-CA2F-44E7-0524-ACF43B1F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32" y="756607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Introducing </a:t>
            </a:r>
            <a:endParaRPr lang="en-US" dirty="0">
              <a:solidFill>
                <a:srgbClr val="F9A733"/>
              </a:solidFill>
              <a:latin typeface="+mn-lt"/>
            </a:endParaRPr>
          </a:p>
        </p:txBody>
      </p:sp>
      <p:pic>
        <p:nvPicPr>
          <p:cNvPr id="12" name="Picture 11" descr="A yellow tick in a circle&#10;&#10;Description automatically generated">
            <a:extLst>
              <a:ext uri="{FF2B5EF4-FFF2-40B4-BE49-F238E27FC236}">
                <a16:creationId xmlns:a16="http://schemas.microsoft.com/office/drawing/2014/main" id="{A34A559D-4CFC-C023-7CBE-C0A0B4126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86" y="2289118"/>
            <a:ext cx="423440" cy="393194"/>
          </a:xfrm>
          <a:prstGeom prst="rect">
            <a:avLst/>
          </a:prstGeom>
        </p:spPr>
      </p:pic>
      <p:pic>
        <p:nvPicPr>
          <p:cNvPr id="13" name="Picture 12" descr="A yellow tick in a circle&#10;&#10;Description automatically generated">
            <a:extLst>
              <a:ext uri="{FF2B5EF4-FFF2-40B4-BE49-F238E27FC236}">
                <a16:creationId xmlns:a16="http://schemas.microsoft.com/office/drawing/2014/main" id="{7F48ECF0-C28E-46C2-7E18-8DD5E3356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86" y="2867286"/>
            <a:ext cx="423440" cy="393194"/>
          </a:xfrm>
          <a:prstGeom prst="rect">
            <a:avLst/>
          </a:prstGeom>
        </p:spPr>
      </p:pic>
      <p:pic>
        <p:nvPicPr>
          <p:cNvPr id="14" name="Picture 13" descr="A yellow tick in a circle&#10;&#10;Description automatically generated">
            <a:extLst>
              <a:ext uri="{FF2B5EF4-FFF2-40B4-BE49-F238E27FC236}">
                <a16:creationId xmlns:a16="http://schemas.microsoft.com/office/drawing/2014/main" id="{1D2094F4-6A5C-D066-0F63-8BC2DF7B1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86" y="3445454"/>
            <a:ext cx="423440" cy="393194"/>
          </a:xfrm>
          <a:prstGeom prst="rect">
            <a:avLst/>
          </a:prstGeom>
        </p:spPr>
      </p:pic>
      <p:pic>
        <p:nvPicPr>
          <p:cNvPr id="15" name="Picture 14" descr="A yellow tick in a circle&#10;&#10;Description automatically generated">
            <a:extLst>
              <a:ext uri="{FF2B5EF4-FFF2-40B4-BE49-F238E27FC236}">
                <a16:creationId xmlns:a16="http://schemas.microsoft.com/office/drawing/2014/main" id="{29D1D5CA-047A-7BB6-7C5A-C2FF46E17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86" y="4023622"/>
            <a:ext cx="423440" cy="393194"/>
          </a:xfrm>
          <a:prstGeom prst="rect">
            <a:avLst/>
          </a:prstGeom>
        </p:spPr>
      </p:pic>
      <p:pic>
        <p:nvPicPr>
          <p:cNvPr id="16" name="Picture 15" descr="A yellow tick in a circle&#10;&#10;Description automatically generated">
            <a:extLst>
              <a:ext uri="{FF2B5EF4-FFF2-40B4-BE49-F238E27FC236}">
                <a16:creationId xmlns:a16="http://schemas.microsoft.com/office/drawing/2014/main" id="{799E50AA-2DD6-A99B-3CAF-E3A27FD15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86" y="4601790"/>
            <a:ext cx="423440" cy="393194"/>
          </a:xfrm>
          <a:prstGeom prst="rect">
            <a:avLst/>
          </a:prstGeom>
        </p:spPr>
      </p:pic>
      <p:pic>
        <p:nvPicPr>
          <p:cNvPr id="17" name="Picture 16" descr="A yellow tick in a circle&#10;&#10;Description automatically generated">
            <a:extLst>
              <a:ext uri="{FF2B5EF4-FFF2-40B4-BE49-F238E27FC236}">
                <a16:creationId xmlns:a16="http://schemas.microsoft.com/office/drawing/2014/main" id="{200DE3B2-179D-F6B8-DE4E-B04C1F324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86" y="5179960"/>
            <a:ext cx="423440" cy="3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211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18CA1E6-CF1C-9EB3-2288-5591626F0101}"/>
              </a:ext>
            </a:extLst>
          </p:cNvPr>
          <p:cNvSpPr txBox="1"/>
          <p:nvPr/>
        </p:nvSpPr>
        <p:spPr>
          <a:xfrm>
            <a:off x="5630573" y="2593088"/>
            <a:ext cx="624766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261B56"/>
                </a:solidFill>
              </a:rPr>
              <a:t>New MAP Enterprise License, Enables: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rgbClr val="261B56"/>
                </a:solidFill>
              </a:rPr>
              <a:t>Use-Case + “Modularized” CU Solutions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rgbClr val="261B56"/>
                </a:solidFill>
              </a:rPr>
              <a:t>Subscription and License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rgbClr val="261B56"/>
                </a:solidFill>
              </a:rPr>
              <a:t>Repeatable / Scalable Use Case Assets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rgbClr val="261B56"/>
                </a:solidFill>
              </a:rPr>
              <a:t>Card Data Integration – Up and Down Stream!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n-US" sz="1600" dirty="0"/>
          </a:p>
        </p:txBody>
      </p:sp>
      <p:pic>
        <p:nvPicPr>
          <p:cNvPr id="8" name="Picture 7" descr="A logo with text and a shield&#10;&#10;Description automatically generated with medium confidence">
            <a:extLst>
              <a:ext uri="{FF2B5EF4-FFF2-40B4-BE49-F238E27FC236}">
                <a16:creationId xmlns:a16="http://schemas.microsoft.com/office/drawing/2014/main" id="{996F342E-BE8E-998B-9AC7-CB952514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938" y="587361"/>
            <a:ext cx="4076930" cy="16640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B1EC0C-A5A3-AC31-3BAF-46302C32BA29}"/>
              </a:ext>
            </a:extLst>
          </p:cNvPr>
          <p:cNvSpPr/>
          <p:nvPr/>
        </p:nvSpPr>
        <p:spPr>
          <a:xfrm>
            <a:off x="0" y="0"/>
            <a:ext cx="12192000" cy="231494"/>
          </a:xfrm>
          <a:prstGeom prst="rect">
            <a:avLst/>
          </a:prstGeom>
          <a:solidFill>
            <a:srgbClr val="1E3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7965EF6-CA2F-44E7-0524-ACF43B1F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32" y="756607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Visa Data Manager  </a:t>
            </a:r>
            <a:endParaRPr lang="en-US" dirty="0">
              <a:solidFill>
                <a:srgbClr val="F9A733"/>
              </a:solidFill>
              <a:latin typeface="+mn-lt"/>
            </a:endParaRPr>
          </a:p>
        </p:txBody>
      </p:sp>
      <p:pic>
        <p:nvPicPr>
          <p:cNvPr id="17" name="Picture 16" descr="A yellow tick in a circle&#10;&#10;Description automatically generated">
            <a:extLst>
              <a:ext uri="{FF2B5EF4-FFF2-40B4-BE49-F238E27FC236}">
                <a16:creationId xmlns:a16="http://schemas.microsoft.com/office/drawing/2014/main" id="{200DE3B2-179D-F6B8-DE4E-B04C1F324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529" y="3098689"/>
            <a:ext cx="443409" cy="411737"/>
          </a:xfrm>
          <a:prstGeom prst="rect">
            <a:avLst/>
          </a:prstGeom>
        </p:spPr>
      </p:pic>
      <p:pic>
        <p:nvPicPr>
          <p:cNvPr id="18" name="Picture 2" descr="DPS | Visa Data Manager | Visa">
            <a:extLst>
              <a:ext uri="{FF2B5EF4-FFF2-40B4-BE49-F238E27FC236}">
                <a16:creationId xmlns:a16="http://schemas.microsoft.com/office/drawing/2014/main" id="{D8304814-FC56-66CD-DEDC-A8A3588244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25" y="2800907"/>
            <a:ext cx="4128415" cy="232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yellow tick in a circle&#10;&#10;Description automatically generated">
            <a:extLst>
              <a:ext uri="{FF2B5EF4-FFF2-40B4-BE49-F238E27FC236}">
                <a16:creationId xmlns:a16="http://schemas.microsoft.com/office/drawing/2014/main" id="{4F524ACC-31F6-2695-A566-19C10FCB2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529" y="3568829"/>
            <a:ext cx="443409" cy="411737"/>
          </a:xfrm>
          <a:prstGeom prst="rect">
            <a:avLst/>
          </a:prstGeom>
        </p:spPr>
      </p:pic>
      <p:pic>
        <p:nvPicPr>
          <p:cNvPr id="21" name="Picture 20" descr="A yellow tick in a circle&#10;&#10;Description automatically generated">
            <a:extLst>
              <a:ext uri="{FF2B5EF4-FFF2-40B4-BE49-F238E27FC236}">
                <a16:creationId xmlns:a16="http://schemas.microsoft.com/office/drawing/2014/main" id="{015E4DD6-B497-283A-0942-EAE9674DC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529" y="4038969"/>
            <a:ext cx="443409" cy="411737"/>
          </a:xfrm>
          <a:prstGeom prst="rect">
            <a:avLst/>
          </a:prstGeom>
        </p:spPr>
      </p:pic>
      <p:pic>
        <p:nvPicPr>
          <p:cNvPr id="22" name="Picture 21" descr="A yellow tick in a circle&#10;&#10;Description automatically generated">
            <a:extLst>
              <a:ext uri="{FF2B5EF4-FFF2-40B4-BE49-F238E27FC236}">
                <a16:creationId xmlns:a16="http://schemas.microsoft.com/office/drawing/2014/main" id="{D7F39DF9-14F9-072C-EB36-A08EDD9AE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529" y="4509110"/>
            <a:ext cx="443409" cy="41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919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>
            <a:extLst>
              <a:ext uri="{FF2B5EF4-FFF2-40B4-BE49-F238E27FC236}">
                <a16:creationId xmlns:a16="http://schemas.microsoft.com/office/drawing/2014/main" id="{F3455BA8-BCBC-A489-0BE0-E319A4173192}"/>
              </a:ext>
            </a:extLst>
          </p:cNvPr>
          <p:cNvSpPr/>
          <p:nvPr/>
        </p:nvSpPr>
        <p:spPr>
          <a:xfrm>
            <a:off x="2251305" y="1826789"/>
            <a:ext cx="785812" cy="396512"/>
          </a:xfrm>
          <a:prstGeom prst="homePlate">
            <a:avLst/>
          </a:prstGeom>
          <a:solidFill>
            <a:srgbClr val="261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Pentagon 86">
            <a:extLst>
              <a:ext uri="{FF2B5EF4-FFF2-40B4-BE49-F238E27FC236}">
                <a16:creationId xmlns:a16="http://schemas.microsoft.com/office/drawing/2014/main" id="{2B30C005-785D-6F36-D027-0A55EE9E2F06}"/>
              </a:ext>
            </a:extLst>
          </p:cNvPr>
          <p:cNvSpPr/>
          <p:nvPr/>
        </p:nvSpPr>
        <p:spPr>
          <a:xfrm>
            <a:off x="2251305" y="3152352"/>
            <a:ext cx="785812" cy="396512"/>
          </a:xfrm>
          <a:prstGeom prst="homePlate">
            <a:avLst/>
          </a:prstGeom>
          <a:solidFill>
            <a:srgbClr val="261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entagon 87">
            <a:extLst>
              <a:ext uri="{FF2B5EF4-FFF2-40B4-BE49-F238E27FC236}">
                <a16:creationId xmlns:a16="http://schemas.microsoft.com/office/drawing/2014/main" id="{26CB7CD9-AEA0-B972-7E55-7C8314AB1720}"/>
              </a:ext>
            </a:extLst>
          </p:cNvPr>
          <p:cNvSpPr/>
          <p:nvPr/>
        </p:nvSpPr>
        <p:spPr>
          <a:xfrm>
            <a:off x="2251305" y="4506985"/>
            <a:ext cx="785812" cy="396512"/>
          </a:xfrm>
          <a:prstGeom prst="homePlate">
            <a:avLst/>
          </a:prstGeom>
          <a:solidFill>
            <a:srgbClr val="261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Pentagon 89">
            <a:extLst>
              <a:ext uri="{FF2B5EF4-FFF2-40B4-BE49-F238E27FC236}">
                <a16:creationId xmlns:a16="http://schemas.microsoft.com/office/drawing/2014/main" id="{D80F472B-7E61-91ED-CBFF-2E8AE6E0D950}"/>
              </a:ext>
            </a:extLst>
          </p:cNvPr>
          <p:cNvSpPr/>
          <p:nvPr/>
        </p:nvSpPr>
        <p:spPr>
          <a:xfrm>
            <a:off x="6576665" y="1560994"/>
            <a:ext cx="785812" cy="396512"/>
          </a:xfrm>
          <a:prstGeom prst="homePlate">
            <a:avLst/>
          </a:prstGeom>
          <a:solidFill>
            <a:srgbClr val="261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Pentagon 91">
            <a:extLst>
              <a:ext uri="{FF2B5EF4-FFF2-40B4-BE49-F238E27FC236}">
                <a16:creationId xmlns:a16="http://schemas.microsoft.com/office/drawing/2014/main" id="{1CBF9C87-C42A-11D0-AE4A-DC23A87A65B4}"/>
              </a:ext>
            </a:extLst>
          </p:cNvPr>
          <p:cNvSpPr/>
          <p:nvPr/>
        </p:nvSpPr>
        <p:spPr>
          <a:xfrm>
            <a:off x="6595000" y="4384806"/>
            <a:ext cx="785812" cy="396512"/>
          </a:xfrm>
          <a:prstGeom prst="homePlate">
            <a:avLst/>
          </a:prstGeom>
          <a:solidFill>
            <a:srgbClr val="261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5A7C94A-8386-F949-D71D-A9A86F2CAEA9}"/>
              </a:ext>
            </a:extLst>
          </p:cNvPr>
          <p:cNvSpPr/>
          <p:nvPr/>
        </p:nvSpPr>
        <p:spPr>
          <a:xfrm>
            <a:off x="7804612" y="3415172"/>
            <a:ext cx="3345521" cy="2031449"/>
          </a:xfrm>
          <a:prstGeom prst="rect">
            <a:avLst/>
          </a:prstGeom>
          <a:solidFill>
            <a:srgbClr val="1D3B73"/>
          </a:solidFill>
          <a:ln>
            <a:solidFill>
              <a:srgbClr val="261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73F854-70FA-494F-FDF3-45EDE55EA332}"/>
              </a:ext>
            </a:extLst>
          </p:cNvPr>
          <p:cNvSpPr/>
          <p:nvPr/>
        </p:nvSpPr>
        <p:spPr>
          <a:xfrm>
            <a:off x="888715" y="590108"/>
            <a:ext cx="1412772" cy="5734933"/>
          </a:xfrm>
          <a:prstGeom prst="rect">
            <a:avLst/>
          </a:prstGeom>
          <a:solidFill>
            <a:srgbClr val="C1C7D2"/>
          </a:solidFill>
          <a:ln w="28575">
            <a:solidFill>
              <a:srgbClr val="261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1EC0C-A5A3-AC31-3BAF-46302C32BA29}"/>
              </a:ext>
            </a:extLst>
          </p:cNvPr>
          <p:cNvSpPr/>
          <p:nvPr/>
        </p:nvSpPr>
        <p:spPr>
          <a:xfrm>
            <a:off x="0" y="16525"/>
            <a:ext cx="12192000" cy="231494"/>
          </a:xfrm>
          <a:prstGeom prst="rect">
            <a:avLst/>
          </a:prstGeom>
          <a:solidFill>
            <a:srgbClr val="1D3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1A33B1C-7EF3-3BBA-F174-0D7C698E215D}"/>
              </a:ext>
            </a:extLst>
          </p:cNvPr>
          <p:cNvGrpSpPr/>
          <p:nvPr/>
        </p:nvGrpSpPr>
        <p:grpSpPr>
          <a:xfrm>
            <a:off x="1353158" y="761504"/>
            <a:ext cx="506870" cy="755400"/>
            <a:chOff x="1308814" y="1206191"/>
            <a:chExt cx="506870" cy="7554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BCF5908-31C3-89BB-AD52-77355DED3B1C}"/>
                </a:ext>
              </a:extLst>
            </p:cNvPr>
            <p:cNvGrpSpPr/>
            <p:nvPr/>
          </p:nvGrpSpPr>
          <p:grpSpPr>
            <a:xfrm>
              <a:off x="1312971" y="1206191"/>
              <a:ext cx="498557" cy="466649"/>
              <a:chOff x="1874109" y="4066362"/>
              <a:chExt cx="547058" cy="547057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3039624-5FC5-AB63-E1D3-A747FDAEDB61}"/>
                  </a:ext>
                </a:extLst>
              </p:cNvPr>
              <p:cNvSpPr/>
              <p:nvPr/>
            </p:nvSpPr>
            <p:spPr>
              <a:xfrm>
                <a:off x="1874109" y="4066362"/>
                <a:ext cx="547058" cy="547057"/>
              </a:xfrm>
              <a:prstGeom prst="ellipse">
                <a:avLst/>
              </a:prstGeom>
              <a:solidFill>
                <a:srgbClr val="261B56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60" name="Freeform: Shape 132">
                <a:extLst>
                  <a:ext uri="{FF2B5EF4-FFF2-40B4-BE49-F238E27FC236}">
                    <a16:creationId xmlns:a16="http://schemas.microsoft.com/office/drawing/2014/main" id="{63CEF354-3E53-C2CB-D97D-E2ED75E95C8C}"/>
                  </a:ext>
                </a:extLst>
              </p:cNvPr>
              <p:cNvSpPr/>
              <p:nvPr/>
            </p:nvSpPr>
            <p:spPr>
              <a:xfrm>
                <a:off x="1975645" y="4172269"/>
                <a:ext cx="343986" cy="335240"/>
              </a:xfrm>
              <a:custGeom>
                <a:avLst/>
                <a:gdLst>
                  <a:gd name="connsiteX0" fmla="*/ 138180 w 343986"/>
                  <a:gd name="connsiteY0" fmla="*/ 315678 h 335240"/>
                  <a:gd name="connsiteX1" fmla="*/ 211987 w 343986"/>
                  <a:gd name="connsiteY1" fmla="*/ 315678 h 335240"/>
                  <a:gd name="connsiteX2" fmla="*/ 221768 w 343986"/>
                  <a:gd name="connsiteY2" fmla="*/ 334351 h 335240"/>
                  <a:gd name="connsiteX3" fmla="*/ 127510 w 343986"/>
                  <a:gd name="connsiteY3" fmla="*/ 334351 h 335240"/>
                  <a:gd name="connsiteX4" fmla="*/ 129287 w 343986"/>
                  <a:gd name="connsiteY4" fmla="*/ 230311 h 335240"/>
                  <a:gd name="connsiteX5" fmla="*/ 120395 w 343986"/>
                  <a:gd name="connsiteY5" fmla="*/ 239203 h 335240"/>
                  <a:gd name="connsiteX6" fmla="*/ 129287 w 343986"/>
                  <a:gd name="connsiteY6" fmla="*/ 248096 h 335240"/>
                  <a:gd name="connsiteX7" fmla="*/ 298241 w 343986"/>
                  <a:gd name="connsiteY7" fmla="*/ 248096 h 335240"/>
                  <a:gd name="connsiteX8" fmla="*/ 307133 w 343986"/>
                  <a:gd name="connsiteY8" fmla="*/ 239203 h 335240"/>
                  <a:gd name="connsiteX9" fmla="*/ 298241 w 343986"/>
                  <a:gd name="connsiteY9" fmla="*/ 230311 h 335240"/>
                  <a:gd name="connsiteX10" fmla="*/ 38586 w 343986"/>
                  <a:gd name="connsiteY10" fmla="*/ 230311 h 335240"/>
                  <a:gd name="connsiteX11" fmla="*/ 29693 w 343986"/>
                  <a:gd name="connsiteY11" fmla="*/ 239203 h 335240"/>
                  <a:gd name="connsiteX12" fmla="*/ 38586 w 343986"/>
                  <a:gd name="connsiteY12" fmla="*/ 248096 h 335240"/>
                  <a:gd name="connsiteX13" fmla="*/ 93718 w 343986"/>
                  <a:gd name="connsiteY13" fmla="*/ 248096 h 335240"/>
                  <a:gd name="connsiteX14" fmla="*/ 101721 w 343986"/>
                  <a:gd name="connsiteY14" fmla="*/ 239203 h 335240"/>
                  <a:gd name="connsiteX15" fmla="*/ 92829 w 343986"/>
                  <a:gd name="connsiteY15" fmla="*/ 230311 h 335240"/>
                  <a:gd name="connsiteX16" fmla="*/ 25248 w 343986"/>
                  <a:gd name="connsiteY16" fmla="*/ 211637 h 335240"/>
                  <a:gd name="connsiteX17" fmla="*/ 318693 w 343986"/>
                  <a:gd name="connsiteY17" fmla="*/ 211637 h 335240"/>
                  <a:gd name="connsiteX18" fmla="*/ 343592 w 343986"/>
                  <a:gd name="connsiteY18" fmla="*/ 323680 h 335240"/>
                  <a:gd name="connsiteX19" fmla="*/ 343592 w 343986"/>
                  <a:gd name="connsiteY19" fmla="*/ 331684 h 335240"/>
                  <a:gd name="connsiteX20" fmla="*/ 336478 w 343986"/>
                  <a:gd name="connsiteY20" fmla="*/ 335240 h 335240"/>
                  <a:gd name="connsiteX21" fmla="*/ 243998 w 343986"/>
                  <a:gd name="connsiteY21" fmla="*/ 335240 h 335240"/>
                  <a:gd name="connsiteX22" fmla="*/ 226213 w 343986"/>
                  <a:gd name="connsiteY22" fmla="*/ 303228 h 335240"/>
                  <a:gd name="connsiteX23" fmla="*/ 218210 w 343986"/>
                  <a:gd name="connsiteY23" fmla="*/ 298782 h 335240"/>
                  <a:gd name="connsiteX24" fmla="*/ 133734 w 343986"/>
                  <a:gd name="connsiteY24" fmla="*/ 298782 h 335240"/>
                  <a:gd name="connsiteX25" fmla="*/ 125730 w 343986"/>
                  <a:gd name="connsiteY25" fmla="*/ 303228 h 335240"/>
                  <a:gd name="connsiteX26" fmla="*/ 107946 w 343986"/>
                  <a:gd name="connsiteY26" fmla="*/ 335240 h 335240"/>
                  <a:gd name="connsiteX27" fmla="*/ 9242 w 343986"/>
                  <a:gd name="connsiteY27" fmla="*/ 335240 h 335240"/>
                  <a:gd name="connsiteX28" fmla="*/ 2128 w 343986"/>
                  <a:gd name="connsiteY28" fmla="*/ 331684 h 335240"/>
                  <a:gd name="connsiteX29" fmla="*/ 349 w 343986"/>
                  <a:gd name="connsiteY29" fmla="*/ 323680 h 335240"/>
                  <a:gd name="connsiteX30" fmla="*/ 54593 w 343986"/>
                  <a:gd name="connsiteY30" fmla="*/ 26678 h 335240"/>
                  <a:gd name="connsiteX31" fmla="*/ 290239 w 343986"/>
                  <a:gd name="connsiteY31" fmla="*/ 26678 h 335240"/>
                  <a:gd name="connsiteX32" fmla="*/ 290239 w 343986"/>
                  <a:gd name="connsiteY32" fmla="*/ 167176 h 335240"/>
                  <a:gd name="connsiteX33" fmla="*/ 54593 w 343986"/>
                  <a:gd name="connsiteY33" fmla="*/ 167176 h 335240"/>
                  <a:gd name="connsiteX34" fmla="*/ 54592 w 343986"/>
                  <a:gd name="connsiteY34" fmla="*/ 8892 h 335240"/>
                  <a:gd name="connsiteX35" fmla="*/ 36807 w 343986"/>
                  <a:gd name="connsiteY35" fmla="*/ 26677 h 335240"/>
                  <a:gd name="connsiteX36" fmla="*/ 36807 w 343986"/>
                  <a:gd name="connsiteY36" fmla="*/ 176067 h 335240"/>
                  <a:gd name="connsiteX37" fmla="*/ 45700 w 343986"/>
                  <a:gd name="connsiteY37" fmla="*/ 184959 h 335240"/>
                  <a:gd name="connsiteX38" fmla="*/ 298241 w 343986"/>
                  <a:gd name="connsiteY38" fmla="*/ 184959 h 335240"/>
                  <a:gd name="connsiteX39" fmla="*/ 307133 w 343986"/>
                  <a:gd name="connsiteY39" fmla="*/ 176067 h 335240"/>
                  <a:gd name="connsiteX40" fmla="*/ 308022 w 343986"/>
                  <a:gd name="connsiteY40" fmla="*/ 176067 h 335240"/>
                  <a:gd name="connsiteX41" fmla="*/ 308022 w 343986"/>
                  <a:gd name="connsiteY41" fmla="*/ 26677 h 335240"/>
                  <a:gd name="connsiteX42" fmla="*/ 290238 w 343986"/>
                  <a:gd name="connsiteY42" fmla="*/ 8892 h 335240"/>
                  <a:gd name="connsiteX43" fmla="*/ 27026 w 343986"/>
                  <a:gd name="connsiteY43" fmla="*/ 0 h 335240"/>
                  <a:gd name="connsiteX44" fmla="*/ 316914 w 343986"/>
                  <a:gd name="connsiteY44" fmla="*/ 0 h 335240"/>
                  <a:gd name="connsiteX45" fmla="*/ 316914 w 343986"/>
                  <a:gd name="connsiteY45" fmla="*/ 193852 h 335240"/>
                  <a:gd name="connsiteX46" fmla="*/ 27026 w 343986"/>
                  <a:gd name="connsiteY46" fmla="*/ 193852 h 33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43986" h="335240">
                    <a:moveTo>
                      <a:pt x="138180" y="315678"/>
                    </a:moveTo>
                    <a:lnTo>
                      <a:pt x="211987" y="315678"/>
                    </a:lnTo>
                    <a:lnTo>
                      <a:pt x="221768" y="334351"/>
                    </a:lnTo>
                    <a:lnTo>
                      <a:pt x="127510" y="334351"/>
                    </a:lnTo>
                    <a:close/>
                    <a:moveTo>
                      <a:pt x="129287" y="230311"/>
                    </a:moveTo>
                    <a:cubicBezTo>
                      <a:pt x="123952" y="230311"/>
                      <a:pt x="120395" y="234757"/>
                      <a:pt x="120395" y="239203"/>
                    </a:cubicBezTo>
                    <a:cubicBezTo>
                      <a:pt x="120395" y="243650"/>
                      <a:pt x="123952" y="248096"/>
                      <a:pt x="129287" y="248096"/>
                    </a:cubicBezTo>
                    <a:lnTo>
                      <a:pt x="298241" y="248096"/>
                    </a:lnTo>
                    <a:cubicBezTo>
                      <a:pt x="303575" y="248096"/>
                      <a:pt x="307133" y="243650"/>
                      <a:pt x="307133" y="239203"/>
                    </a:cubicBezTo>
                    <a:cubicBezTo>
                      <a:pt x="307133" y="234757"/>
                      <a:pt x="303575" y="230311"/>
                      <a:pt x="298241" y="230311"/>
                    </a:cubicBezTo>
                    <a:close/>
                    <a:moveTo>
                      <a:pt x="38586" y="230311"/>
                    </a:moveTo>
                    <a:cubicBezTo>
                      <a:pt x="33250" y="230311"/>
                      <a:pt x="29693" y="234757"/>
                      <a:pt x="29693" y="239203"/>
                    </a:cubicBezTo>
                    <a:cubicBezTo>
                      <a:pt x="29693" y="243650"/>
                      <a:pt x="33250" y="248096"/>
                      <a:pt x="38586" y="248096"/>
                    </a:cubicBezTo>
                    <a:lnTo>
                      <a:pt x="93718" y="248096"/>
                    </a:lnTo>
                    <a:cubicBezTo>
                      <a:pt x="98165" y="248096"/>
                      <a:pt x="101721" y="243650"/>
                      <a:pt x="101721" y="239203"/>
                    </a:cubicBezTo>
                    <a:cubicBezTo>
                      <a:pt x="101721" y="234757"/>
                      <a:pt x="98165" y="230311"/>
                      <a:pt x="92829" y="230311"/>
                    </a:cubicBezTo>
                    <a:close/>
                    <a:moveTo>
                      <a:pt x="25248" y="211637"/>
                    </a:moveTo>
                    <a:lnTo>
                      <a:pt x="318693" y="211637"/>
                    </a:lnTo>
                    <a:lnTo>
                      <a:pt x="343592" y="323680"/>
                    </a:lnTo>
                    <a:cubicBezTo>
                      <a:pt x="344480" y="326348"/>
                      <a:pt x="343592" y="329015"/>
                      <a:pt x="343592" y="331684"/>
                    </a:cubicBezTo>
                    <a:cubicBezTo>
                      <a:pt x="341813" y="334351"/>
                      <a:pt x="339145" y="335240"/>
                      <a:pt x="336478" y="335240"/>
                    </a:cubicBezTo>
                    <a:lnTo>
                      <a:pt x="243998" y="335240"/>
                    </a:lnTo>
                    <a:lnTo>
                      <a:pt x="226213" y="303228"/>
                    </a:lnTo>
                    <a:cubicBezTo>
                      <a:pt x="224435" y="300560"/>
                      <a:pt x="221766" y="298782"/>
                      <a:pt x="218210" y="298782"/>
                    </a:cubicBezTo>
                    <a:lnTo>
                      <a:pt x="133734" y="298782"/>
                    </a:lnTo>
                    <a:cubicBezTo>
                      <a:pt x="130177" y="298782"/>
                      <a:pt x="127509" y="300560"/>
                      <a:pt x="125730" y="303228"/>
                    </a:cubicBezTo>
                    <a:lnTo>
                      <a:pt x="107946" y="335240"/>
                    </a:lnTo>
                    <a:lnTo>
                      <a:pt x="9242" y="335240"/>
                    </a:lnTo>
                    <a:cubicBezTo>
                      <a:pt x="6573" y="335240"/>
                      <a:pt x="3906" y="333462"/>
                      <a:pt x="2128" y="331684"/>
                    </a:cubicBezTo>
                    <a:cubicBezTo>
                      <a:pt x="349" y="329015"/>
                      <a:pt x="-541" y="326348"/>
                      <a:pt x="349" y="323680"/>
                    </a:cubicBezTo>
                    <a:close/>
                    <a:moveTo>
                      <a:pt x="54593" y="26678"/>
                    </a:moveTo>
                    <a:lnTo>
                      <a:pt x="290239" y="26678"/>
                    </a:lnTo>
                    <a:lnTo>
                      <a:pt x="290239" y="167176"/>
                    </a:lnTo>
                    <a:lnTo>
                      <a:pt x="54593" y="167176"/>
                    </a:lnTo>
                    <a:close/>
                    <a:moveTo>
                      <a:pt x="54592" y="8892"/>
                    </a:moveTo>
                    <a:cubicBezTo>
                      <a:pt x="44810" y="8892"/>
                      <a:pt x="36807" y="16895"/>
                      <a:pt x="36807" y="26677"/>
                    </a:cubicBezTo>
                    <a:lnTo>
                      <a:pt x="36807" y="176067"/>
                    </a:lnTo>
                    <a:cubicBezTo>
                      <a:pt x="36807" y="180514"/>
                      <a:pt x="40364" y="184959"/>
                      <a:pt x="45700" y="184959"/>
                    </a:cubicBezTo>
                    <a:lnTo>
                      <a:pt x="298241" y="184959"/>
                    </a:lnTo>
                    <a:cubicBezTo>
                      <a:pt x="303575" y="184959"/>
                      <a:pt x="307133" y="180514"/>
                      <a:pt x="307133" y="176067"/>
                    </a:cubicBezTo>
                    <a:lnTo>
                      <a:pt x="308022" y="176067"/>
                    </a:lnTo>
                    <a:lnTo>
                      <a:pt x="308022" y="26677"/>
                    </a:lnTo>
                    <a:cubicBezTo>
                      <a:pt x="308022" y="16895"/>
                      <a:pt x="300019" y="8892"/>
                      <a:pt x="290238" y="8892"/>
                    </a:cubicBezTo>
                    <a:close/>
                    <a:moveTo>
                      <a:pt x="27026" y="0"/>
                    </a:moveTo>
                    <a:lnTo>
                      <a:pt x="316914" y="0"/>
                    </a:lnTo>
                    <a:lnTo>
                      <a:pt x="316914" y="193852"/>
                    </a:lnTo>
                    <a:lnTo>
                      <a:pt x="27026" y="1938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E729090-3F7D-A786-C4AC-2302D47B095D}"/>
                </a:ext>
              </a:extLst>
            </p:cNvPr>
            <p:cNvSpPr txBox="1"/>
            <p:nvPr/>
          </p:nvSpPr>
          <p:spPr>
            <a:xfrm>
              <a:off x="1308814" y="1684592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Core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D1C50E-94E5-68EB-D6DC-98F736243A62}"/>
              </a:ext>
            </a:extLst>
          </p:cNvPr>
          <p:cNvGrpSpPr/>
          <p:nvPr/>
        </p:nvGrpSpPr>
        <p:grpSpPr>
          <a:xfrm>
            <a:off x="1110304" y="1548251"/>
            <a:ext cx="992579" cy="755400"/>
            <a:chOff x="390388" y="1865189"/>
            <a:chExt cx="992579" cy="75540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1DB4277-94FB-17E5-D67B-CEF794871E62}"/>
                </a:ext>
              </a:extLst>
            </p:cNvPr>
            <p:cNvGrpSpPr/>
            <p:nvPr/>
          </p:nvGrpSpPr>
          <p:grpSpPr>
            <a:xfrm>
              <a:off x="637399" y="1865189"/>
              <a:ext cx="498557" cy="466649"/>
              <a:chOff x="1874109" y="4066362"/>
              <a:chExt cx="547058" cy="5470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B08A0037-1A6D-9906-D7D8-2E7B3FE28109}"/>
                  </a:ext>
                </a:extLst>
              </p:cNvPr>
              <p:cNvSpPr/>
              <p:nvPr/>
            </p:nvSpPr>
            <p:spPr>
              <a:xfrm>
                <a:off x="1874109" y="4066362"/>
                <a:ext cx="547058" cy="547057"/>
              </a:xfrm>
              <a:prstGeom prst="ellipse">
                <a:avLst/>
              </a:prstGeom>
              <a:solidFill>
                <a:srgbClr val="261B56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56" name="Freeform: Shape 132">
                <a:extLst>
                  <a:ext uri="{FF2B5EF4-FFF2-40B4-BE49-F238E27FC236}">
                    <a16:creationId xmlns:a16="http://schemas.microsoft.com/office/drawing/2014/main" id="{F7BCB3CB-2879-627F-267F-0782206FFCF9}"/>
                  </a:ext>
                </a:extLst>
              </p:cNvPr>
              <p:cNvSpPr/>
              <p:nvPr/>
            </p:nvSpPr>
            <p:spPr>
              <a:xfrm>
                <a:off x="1975645" y="4172269"/>
                <a:ext cx="343986" cy="335240"/>
              </a:xfrm>
              <a:custGeom>
                <a:avLst/>
                <a:gdLst>
                  <a:gd name="connsiteX0" fmla="*/ 138180 w 343986"/>
                  <a:gd name="connsiteY0" fmla="*/ 315678 h 335240"/>
                  <a:gd name="connsiteX1" fmla="*/ 211987 w 343986"/>
                  <a:gd name="connsiteY1" fmla="*/ 315678 h 335240"/>
                  <a:gd name="connsiteX2" fmla="*/ 221768 w 343986"/>
                  <a:gd name="connsiteY2" fmla="*/ 334351 h 335240"/>
                  <a:gd name="connsiteX3" fmla="*/ 127510 w 343986"/>
                  <a:gd name="connsiteY3" fmla="*/ 334351 h 335240"/>
                  <a:gd name="connsiteX4" fmla="*/ 129287 w 343986"/>
                  <a:gd name="connsiteY4" fmla="*/ 230311 h 335240"/>
                  <a:gd name="connsiteX5" fmla="*/ 120395 w 343986"/>
                  <a:gd name="connsiteY5" fmla="*/ 239203 h 335240"/>
                  <a:gd name="connsiteX6" fmla="*/ 129287 w 343986"/>
                  <a:gd name="connsiteY6" fmla="*/ 248096 h 335240"/>
                  <a:gd name="connsiteX7" fmla="*/ 298241 w 343986"/>
                  <a:gd name="connsiteY7" fmla="*/ 248096 h 335240"/>
                  <a:gd name="connsiteX8" fmla="*/ 307133 w 343986"/>
                  <a:gd name="connsiteY8" fmla="*/ 239203 h 335240"/>
                  <a:gd name="connsiteX9" fmla="*/ 298241 w 343986"/>
                  <a:gd name="connsiteY9" fmla="*/ 230311 h 335240"/>
                  <a:gd name="connsiteX10" fmla="*/ 38586 w 343986"/>
                  <a:gd name="connsiteY10" fmla="*/ 230311 h 335240"/>
                  <a:gd name="connsiteX11" fmla="*/ 29693 w 343986"/>
                  <a:gd name="connsiteY11" fmla="*/ 239203 h 335240"/>
                  <a:gd name="connsiteX12" fmla="*/ 38586 w 343986"/>
                  <a:gd name="connsiteY12" fmla="*/ 248096 h 335240"/>
                  <a:gd name="connsiteX13" fmla="*/ 93718 w 343986"/>
                  <a:gd name="connsiteY13" fmla="*/ 248096 h 335240"/>
                  <a:gd name="connsiteX14" fmla="*/ 101721 w 343986"/>
                  <a:gd name="connsiteY14" fmla="*/ 239203 h 335240"/>
                  <a:gd name="connsiteX15" fmla="*/ 92829 w 343986"/>
                  <a:gd name="connsiteY15" fmla="*/ 230311 h 335240"/>
                  <a:gd name="connsiteX16" fmla="*/ 25248 w 343986"/>
                  <a:gd name="connsiteY16" fmla="*/ 211637 h 335240"/>
                  <a:gd name="connsiteX17" fmla="*/ 318693 w 343986"/>
                  <a:gd name="connsiteY17" fmla="*/ 211637 h 335240"/>
                  <a:gd name="connsiteX18" fmla="*/ 343592 w 343986"/>
                  <a:gd name="connsiteY18" fmla="*/ 323680 h 335240"/>
                  <a:gd name="connsiteX19" fmla="*/ 343592 w 343986"/>
                  <a:gd name="connsiteY19" fmla="*/ 331684 h 335240"/>
                  <a:gd name="connsiteX20" fmla="*/ 336478 w 343986"/>
                  <a:gd name="connsiteY20" fmla="*/ 335240 h 335240"/>
                  <a:gd name="connsiteX21" fmla="*/ 243998 w 343986"/>
                  <a:gd name="connsiteY21" fmla="*/ 335240 h 335240"/>
                  <a:gd name="connsiteX22" fmla="*/ 226213 w 343986"/>
                  <a:gd name="connsiteY22" fmla="*/ 303228 h 335240"/>
                  <a:gd name="connsiteX23" fmla="*/ 218210 w 343986"/>
                  <a:gd name="connsiteY23" fmla="*/ 298782 h 335240"/>
                  <a:gd name="connsiteX24" fmla="*/ 133734 w 343986"/>
                  <a:gd name="connsiteY24" fmla="*/ 298782 h 335240"/>
                  <a:gd name="connsiteX25" fmla="*/ 125730 w 343986"/>
                  <a:gd name="connsiteY25" fmla="*/ 303228 h 335240"/>
                  <a:gd name="connsiteX26" fmla="*/ 107946 w 343986"/>
                  <a:gd name="connsiteY26" fmla="*/ 335240 h 335240"/>
                  <a:gd name="connsiteX27" fmla="*/ 9242 w 343986"/>
                  <a:gd name="connsiteY27" fmla="*/ 335240 h 335240"/>
                  <a:gd name="connsiteX28" fmla="*/ 2128 w 343986"/>
                  <a:gd name="connsiteY28" fmla="*/ 331684 h 335240"/>
                  <a:gd name="connsiteX29" fmla="*/ 349 w 343986"/>
                  <a:gd name="connsiteY29" fmla="*/ 323680 h 335240"/>
                  <a:gd name="connsiteX30" fmla="*/ 54593 w 343986"/>
                  <a:gd name="connsiteY30" fmla="*/ 26678 h 335240"/>
                  <a:gd name="connsiteX31" fmla="*/ 290239 w 343986"/>
                  <a:gd name="connsiteY31" fmla="*/ 26678 h 335240"/>
                  <a:gd name="connsiteX32" fmla="*/ 290239 w 343986"/>
                  <a:gd name="connsiteY32" fmla="*/ 167176 h 335240"/>
                  <a:gd name="connsiteX33" fmla="*/ 54593 w 343986"/>
                  <a:gd name="connsiteY33" fmla="*/ 167176 h 335240"/>
                  <a:gd name="connsiteX34" fmla="*/ 54592 w 343986"/>
                  <a:gd name="connsiteY34" fmla="*/ 8892 h 335240"/>
                  <a:gd name="connsiteX35" fmla="*/ 36807 w 343986"/>
                  <a:gd name="connsiteY35" fmla="*/ 26677 h 335240"/>
                  <a:gd name="connsiteX36" fmla="*/ 36807 w 343986"/>
                  <a:gd name="connsiteY36" fmla="*/ 176067 h 335240"/>
                  <a:gd name="connsiteX37" fmla="*/ 45700 w 343986"/>
                  <a:gd name="connsiteY37" fmla="*/ 184959 h 335240"/>
                  <a:gd name="connsiteX38" fmla="*/ 298241 w 343986"/>
                  <a:gd name="connsiteY38" fmla="*/ 184959 h 335240"/>
                  <a:gd name="connsiteX39" fmla="*/ 307133 w 343986"/>
                  <a:gd name="connsiteY39" fmla="*/ 176067 h 335240"/>
                  <a:gd name="connsiteX40" fmla="*/ 308022 w 343986"/>
                  <a:gd name="connsiteY40" fmla="*/ 176067 h 335240"/>
                  <a:gd name="connsiteX41" fmla="*/ 308022 w 343986"/>
                  <a:gd name="connsiteY41" fmla="*/ 26677 h 335240"/>
                  <a:gd name="connsiteX42" fmla="*/ 290238 w 343986"/>
                  <a:gd name="connsiteY42" fmla="*/ 8892 h 335240"/>
                  <a:gd name="connsiteX43" fmla="*/ 27026 w 343986"/>
                  <a:gd name="connsiteY43" fmla="*/ 0 h 335240"/>
                  <a:gd name="connsiteX44" fmla="*/ 316914 w 343986"/>
                  <a:gd name="connsiteY44" fmla="*/ 0 h 335240"/>
                  <a:gd name="connsiteX45" fmla="*/ 316914 w 343986"/>
                  <a:gd name="connsiteY45" fmla="*/ 193852 h 335240"/>
                  <a:gd name="connsiteX46" fmla="*/ 27026 w 343986"/>
                  <a:gd name="connsiteY46" fmla="*/ 193852 h 33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43986" h="335240">
                    <a:moveTo>
                      <a:pt x="138180" y="315678"/>
                    </a:moveTo>
                    <a:lnTo>
                      <a:pt x="211987" y="315678"/>
                    </a:lnTo>
                    <a:lnTo>
                      <a:pt x="221768" y="334351"/>
                    </a:lnTo>
                    <a:lnTo>
                      <a:pt x="127510" y="334351"/>
                    </a:lnTo>
                    <a:close/>
                    <a:moveTo>
                      <a:pt x="129287" y="230311"/>
                    </a:moveTo>
                    <a:cubicBezTo>
                      <a:pt x="123952" y="230311"/>
                      <a:pt x="120395" y="234757"/>
                      <a:pt x="120395" y="239203"/>
                    </a:cubicBezTo>
                    <a:cubicBezTo>
                      <a:pt x="120395" y="243650"/>
                      <a:pt x="123952" y="248096"/>
                      <a:pt x="129287" y="248096"/>
                    </a:cubicBezTo>
                    <a:lnTo>
                      <a:pt x="298241" y="248096"/>
                    </a:lnTo>
                    <a:cubicBezTo>
                      <a:pt x="303575" y="248096"/>
                      <a:pt x="307133" y="243650"/>
                      <a:pt x="307133" y="239203"/>
                    </a:cubicBezTo>
                    <a:cubicBezTo>
                      <a:pt x="307133" y="234757"/>
                      <a:pt x="303575" y="230311"/>
                      <a:pt x="298241" y="230311"/>
                    </a:cubicBezTo>
                    <a:close/>
                    <a:moveTo>
                      <a:pt x="38586" y="230311"/>
                    </a:moveTo>
                    <a:cubicBezTo>
                      <a:pt x="33250" y="230311"/>
                      <a:pt x="29693" y="234757"/>
                      <a:pt x="29693" y="239203"/>
                    </a:cubicBezTo>
                    <a:cubicBezTo>
                      <a:pt x="29693" y="243650"/>
                      <a:pt x="33250" y="248096"/>
                      <a:pt x="38586" y="248096"/>
                    </a:cubicBezTo>
                    <a:lnTo>
                      <a:pt x="93718" y="248096"/>
                    </a:lnTo>
                    <a:cubicBezTo>
                      <a:pt x="98165" y="248096"/>
                      <a:pt x="101721" y="243650"/>
                      <a:pt x="101721" y="239203"/>
                    </a:cubicBezTo>
                    <a:cubicBezTo>
                      <a:pt x="101721" y="234757"/>
                      <a:pt x="98165" y="230311"/>
                      <a:pt x="92829" y="230311"/>
                    </a:cubicBezTo>
                    <a:close/>
                    <a:moveTo>
                      <a:pt x="25248" y="211637"/>
                    </a:moveTo>
                    <a:lnTo>
                      <a:pt x="318693" y="211637"/>
                    </a:lnTo>
                    <a:lnTo>
                      <a:pt x="343592" y="323680"/>
                    </a:lnTo>
                    <a:cubicBezTo>
                      <a:pt x="344480" y="326348"/>
                      <a:pt x="343592" y="329015"/>
                      <a:pt x="343592" y="331684"/>
                    </a:cubicBezTo>
                    <a:cubicBezTo>
                      <a:pt x="341813" y="334351"/>
                      <a:pt x="339145" y="335240"/>
                      <a:pt x="336478" y="335240"/>
                    </a:cubicBezTo>
                    <a:lnTo>
                      <a:pt x="243998" y="335240"/>
                    </a:lnTo>
                    <a:lnTo>
                      <a:pt x="226213" y="303228"/>
                    </a:lnTo>
                    <a:cubicBezTo>
                      <a:pt x="224435" y="300560"/>
                      <a:pt x="221766" y="298782"/>
                      <a:pt x="218210" y="298782"/>
                    </a:cubicBezTo>
                    <a:lnTo>
                      <a:pt x="133734" y="298782"/>
                    </a:lnTo>
                    <a:cubicBezTo>
                      <a:pt x="130177" y="298782"/>
                      <a:pt x="127509" y="300560"/>
                      <a:pt x="125730" y="303228"/>
                    </a:cubicBezTo>
                    <a:lnTo>
                      <a:pt x="107946" y="335240"/>
                    </a:lnTo>
                    <a:lnTo>
                      <a:pt x="9242" y="335240"/>
                    </a:lnTo>
                    <a:cubicBezTo>
                      <a:pt x="6573" y="335240"/>
                      <a:pt x="3906" y="333462"/>
                      <a:pt x="2128" y="331684"/>
                    </a:cubicBezTo>
                    <a:cubicBezTo>
                      <a:pt x="349" y="329015"/>
                      <a:pt x="-541" y="326348"/>
                      <a:pt x="349" y="323680"/>
                    </a:cubicBezTo>
                    <a:close/>
                    <a:moveTo>
                      <a:pt x="54593" y="26678"/>
                    </a:moveTo>
                    <a:lnTo>
                      <a:pt x="290239" y="26678"/>
                    </a:lnTo>
                    <a:lnTo>
                      <a:pt x="290239" y="167176"/>
                    </a:lnTo>
                    <a:lnTo>
                      <a:pt x="54593" y="167176"/>
                    </a:lnTo>
                    <a:close/>
                    <a:moveTo>
                      <a:pt x="54592" y="8892"/>
                    </a:moveTo>
                    <a:cubicBezTo>
                      <a:pt x="44810" y="8892"/>
                      <a:pt x="36807" y="16895"/>
                      <a:pt x="36807" y="26677"/>
                    </a:cubicBezTo>
                    <a:lnTo>
                      <a:pt x="36807" y="176067"/>
                    </a:lnTo>
                    <a:cubicBezTo>
                      <a:pt x="36807" y="180514"/>
                      <a:pt x="40364" y="184959"/>
                      <a:pt x="45700" y="184959"/>
                    </a:cubicBezTo>
                    <a:lnTo>
                      <a:pt x="298241" y="184959"/>
                    </a:lnTo>
                    <a:cubicBezTo>
                      <a:pt x="303575" y="184959"/>
                      <a:pt x="307133" y="180514"/>
                      <a:pt x="307133" y="176067"/>
                    </a:cubicBezTo>
                    <a:lnTo>
                      <a:pt x="308022" y="176067"/>
                    </a:lnTo>
                    <a:lnTo>
                      <a:pt x="308022" y="26677"/>
                    </a:lnTo>
                    <a:cubicBezTo>
                      <a:pt x="308022" y="16895"/>
                      <a:pt x="300019" y="8892"/>
                      <a:pt x="290238" y="8892"/>
                    </a:cubicBezTo>
                    <a:close/>
                    <a:moveTo>
                      <a:pt x="27026" y="0"/>
                    </a:moveTo>
                    <a:lnTo>
                      <a:pt x="316914" y="0"/>
                    </a:lnTo>
                    <a:lnTo>
                      <a:pt x="316914" y="193852"/>
                    </a:lnTo>
                    <a:lnTo>
                      <a:pt x="27026" y="1938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F5D4951-BC0F-27B5-1D4D-D3CFEF2CF481}"/>
                </a:ext>
              </a:extLst>
            </p:cNvPr>
            <p:cNvSpPr txBox="1"/>
            <p:nvPr/>
          </p:nvSpPr>
          <p:spPr>
            <a:xfrm>
              <a:off x="390388" y="2343590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Mobile / OB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3D802C5-809D-C659-3E02-C230FCDB76DC}"/>
              </a:ext>
            </a:extLst>
          </p:cNvPr>
          <p:cNvGrpSpPr/>
          <p:nvPr/>
        </p:nvGrpSpPr>
        <p:grpSpPr>
          <a:xfrm>
            <a:off x="1357315" y="2334997"/>
            <a:ext cx="498557" cy="755400"/>
            <a:chOff x="477229" y="2632341"/>
            <a:chExt cx="498557" cy="75540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C06B314-19AD-C4E0-655F-AE4555EF8F76}"/>
                </a:ext>
              </a:extLst>
            </p:cNvPr>
            <p:cNvGrpSpPr/>
            <p:nvPr/>
          </p:nvGrpSpPr>
          <p:grpSpPr>
            <a:xfrm>
              <a:off x="477229" y="2632341"/>
              <a:ext cx="498557" cy="466649"/>
              <a:chOff x="1874109" y="4066362"/>
              <a:chExt cx="547058" cy="547057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F79413A-2817-D1AB-D51F-303007DC3DE0}"/>
                  </a:ext>
                </a:extLst>
              </p:cNvPr>
              <p:cNvSpPr/>
              <p:nvPr/>
            </p:nvSpPr>
            <p:spPr>
              <a:xfrm>
                <a:off x="1874109" y="4066362"/>
                <a:ext cx="547058" cy="547057"/>
              </a:xfrm>
              <a:prstGeom prst="ellipse">
                <a:avLst/>
              </a:prstGeom>
              <a:solidFill>
                <a:srgbClr val="261B56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52" name="Freeform: Shape 132">
                <a:extLst>
                  <a:ext uri="{FF2B5EF4-FFF2-40B4-BE49-F238E27FC236}">
                    <a16:creationId xmlns:a16="http://schemas.microsoft.com/office/drawing/2014/main" id="{1CC0EC47-AD64-4565-84FB-125EC7200E1D}"/>
                  </a:ext>
                </a:extLst>
              </p:cNvPr>
              <p:cNvSpPr/>
              <p:nvPr/>
            </p:nvSpPr>
            <p:spPr>
              <a:xfrm>
                <a:off x="1975645" y="4172269"/>
                <a:ext cx="343986" cy="335240"/>
              </a:xfrm>
              <a:custGeom>
                <a:avLst/>
                <a:gdLst>
                  <a:gd name="connsiteX0" fmla="*/ 138180 w 343986"/>
                  <a:gd name="connsiteY0" fmla="*/ 315678 h 335240"/>
                  <a:gd name="connsiteX1" fmla="*/ 211987 w 343986"/>
                  <a:gd name="connsiteY1" fmla="*/ 315678 h 335240"/>
                  <a:gd name="connsiteX2" fmla="*/ 221768 w 343986"/>
                  <a:gd name="connsiteY2" fmla="*/ 334351 h 335240"/>
                  <a:gd name="connsiteX3" fmla="*/ 127510 w 343986"/>
                  <a:gd name="connsiteY3" fmla="*/ 334351 h 335240"/>
                  <a:gd name="connsiteX4" fmla="*/ 129287 w 343986"/>
                  <a:gd name="connsiteY4" fmla="*/ 230311 h 335240"/>
                  <a:gd name="connsiteX5" fmla="*/ 120395 w 343986"/>
                  <a:gd name="connsiteY5" fmla="*/ 239203 h 335240"/>
                  <a:gd name="connsiteX6" fmla="*/ 129287 w 343986"/>
                  <a:gd name="connsiteY6" fmla="*/ 248096 h 335240"/>
                  <a:gd name="connsiteX7" fmla="*/ 298241 w 343986"/>
                  <a:gd name="connsiteY7" fmla="*/ 248096 h 335240"/>
                  <a:gd name="connsiteX8" fmla="*/ 307133 w 343986"/>
                  <a:gd name="connsiteY8" fmla="*/ 239203 h 335240"/>
                  <a:gd name="connsiteX9" fmla="*/ 298241 w 343986"/>
                  <a:gd name="connsiteY9" fmla="*/ 230311 h 335240"/>
                  <a:gd name="connsiteX10" fmla="*/ 38586 w 343986"/>
                  <a:gd name="connsiteY10" fmla="*/ 230311 h 335240"/>
                  <a:gd name="connsiteX11" fmla="*/ 29693 w 343986"/>
                  <a:gd name="connsiteY11" fmla="*/ 239203 h 335240"/>
                  <a:gd name="connsiteX12" fmla="*/ 38586 w 343986"/>
                  <a:gd name="connsiteY12" fmla="*/ 248096 h 335240"/>
                  <a:gd name="connsiteX13" fmla="*/ 93718 w 343986"/>
                  <a:gd name="connsiteY13" fmla="*/ 248096 h 335240"/>
                  <a:gd name="connsiteX14" fmla="*/ 101721 w 343986"/>
                  <a:gd name="connsiteY14" fmla="*/ 239203 h 335240"/>
                  <a:gd name="connsiteX15" fmla="*/ 92829 w 343986"/>
                  <a:gd name="connsiteY15" fmla="*/ 230311 h 335240"/>
                  <a:gd name="connsiteX16" fmla="*/ 25248 w 343986"/>
                  <a:gd name="connsiteY16" fmla="*/ 211637 h 335240"/>
                  <a:gd name="connsiteX17" fmla="*/ 318693 w 343986"/>
                  <a:gd name="connsiteY17" fmla="*/ 211637 h 335240"/>
                  <a:gd name="connsiteX18" fmla="*/ 343592 w 343986"/>
                  <a:gd name="connsiteY18" fmla="*/ 323680 h 335240"/>
                  <a:gd name="connsiteX19" fmla="*/ 343592 w 343986"/>
                  <a:gd name="connsiteY19" fmla="*/ 331684 h 335240"/>
                  <a:gd name="connsiteX20" fmla="*/ 336478 w 343986"/>
                  <a:gd name="connsiteY20" fmla="*/ 335240 h 335240"/>
                  <a:gd name="connsiteX21" fmla="*/ 243998 w 343986"/>
                  <a:gd name="connsiteY21" fmla="*/ 335240 h 335240"/>
                  <a:gd name="connsiteX22" fmla="*/ 226213 w 343986"/>
                  <a:gd name="connsiteY22" fmla="*/ 303228 h 335240"/>
                  <a:gd name="connsiteX23" fmla="*/ 218210 w 343986"/>
                  <a:gd name="connsiteY23" fmla="*/ 298782 h 335240"/>
                  <a:gd name="connsiteX24" fmla="*/ 133734 w 343986"/>
                  <a:gd name="connsiteY24" fmla="*/ 298782 h 335240"/>
                  <a:gd name="connsiteX25" fmla="*/ 125730 w 343986"/>
                  <a:gd name="connsiteY25" fmla="*/ 303228 h 335240"/>
                  <a:gd name="connsiteX26" fmla="*/ 107946 w 343986"/>
                  <a:gd name="connsiteY26" fmla="*/ 335240 h 335240"/>
                  <a:gd name="connsiteX27" fmla="*/ 9242 w 343986"/>
                  <a:gd name="connsiteY27" fmla="*/ 335240 h 335240"/>
                  <a:gd name="connsiteX28" fmla="*/ 2128 w 343986"/>
                  <a:gd name="connsiteY28" fmla="*/ 331684 h 335240"/>
                  <a:gd name="connsiteX29" fmla="*/ 349 w 343986"/>
                  <a:gd name="connsiteY29" fmla="*/ 323680 h 335240"/>
                  <a:gd name="connsiteX30" fmla="*/ 54593 w 343986"/>
                  <a:gd name="connsiteY30" fmla="*/ 26678 h 335240"/>
                  <a:gd name="connsiteX31" fmla="*/ 290239 w 343986"/>
                  <a:gd name="connsiteY31" fmla="*/ 26678 h 335240"/>
                  <a:gd name="connsiteX32" fmla="*/ 290239 w 343986"/>
                  <a:gd name="connsiteY32" fmla="*/ 167176 h 335240"/>
                  <a:gd name="connsiteX33" fmla="*/ 54593 w 343986"/>
                  <a:gd name="connsiteY33" fmla="*/ 167176 h 335240"/>
                  <a:gd name="connsiteX34" fmla="*/ 54592 w 343986"/>
                  <a:gd name="connsiteY34" fmla="*/ 8892 h 335240"/>
                  <a:gd name="connsiteX35" fmla="*/ 36807 w 343986"/>
                  <a:gd name="connsiteY35" fmla="*/ 26677 h 335240"/>
                  <a:gd name="connsiteX36" fmla="*/ 36807 w 343986"/>
                  <a:gd name="connsiteY36" fmla="*/ 176067 h 335240"/>
                  <a:gd name="connsiteX37" fmla="*/ 45700 w 343986"/>
                  <a:gd name="connsiteY37" fmla="*/ 184959 h 335240"/>
                  <a:gd name="connsiteX38" fmla="*/ 298241 w 343986"/>
                  <a:gd name="connsiteY38" fmla="*/ 184959 h 335240"/>
                  <a:gd name="connsiteX39" fmla="*/ 307133 w 343986"/>
                  <a:gd name="connsiteY39" fmla="*/ 176067 h 335240"/>
                  <a:gd name="connsiteX40" fmla="*/ 308022 w 343986"/>
                  <a:gd name="connsiteY40" fmla="*/ 176067 h 335240"/>
                  <a:gd name="connsiteX41" fmla="*/ 308022 w 343986"/>
                  <a:gd name="connsiteY41" fmla="*/ 26677 h 335240"/>
                  <a:gd name="connsiteX42" fmla="*/ 290238 w 343986"/>
                  <a:gd name="connsiteY42" fmla="*/ 8892 h 335240"/>
                  <a:gd name="connsiteX43" fmla="*/ 27026 w 343986"/>
                  <a:gd name="connsiteY43" fmla="*/ 0 h 335240"/>
                  <a:gd name="connsiteX44" fmla="*/ 316914 w 343986"/>
                  <a:gd name="connsiteY44" fmla="*/ 0 h 335240"/>
                  <a:gd name="connsiteX45" fmla="*/ 316914 w 343986"/>
                  <a:gd name="connsiteY45" fmla="*/ 193852 h 335240"/>
                  <a:gd name="connsiteX46" fmla="*/ 27026 w 343986"/>
                  <a:gd name="connsiteY46" fmla="*/ 193852 h 33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43986" h="335240">
                    <a:moveTo>
                      <a:pt x="138180" y="315678"/>
                    </a:moveTo>
                    <a:lnTo>
                      <a:pt x="211987" y="315678"/>
                    </a:lnTo>
                    <a:lnTo>
                      <a:pt x="221768" y="334351"/>
                    </a:lnTo>
                    <a:lnTo>
                      <a:pt x="127510" y="334351"/>
                    </a:lnTo>
                    <a:close/>
                    <a:moveTo>
                      <a:pt x="129287" y="230311"/>
                    </a:moveTo>
                    <a:cubicBezTo>
                      <a:pt x="123952" y="230311"/>
                      <a:pt x="120395" y="234757"/>
                      <a:pt x="120395" y="239203"/>
                    </a:cubicBezTo>
                    <a:cubicBezTo>
                      <a:pt x="120395" y="243650"/>
                      <a:pt x="123952" y="248096"/>
                      <a:pt x="129287" y="248096"/>
                    </a:cubicBezTo>
                    <a:lnTo>
                      <a:pt x="298241" y="248096"/>
                    </a:lnTo>
                    <a:cubicBezTo>
                      <a:pt x="303575" y="248096"/>
                      <a:pt x="307133" y="243650"/>
                      <a:pt x="307133" y="239203"/>
                    </a:cubicBezTo>
                    <a:cubicBezTo>
                      <a:pt x="307133" y="234757"/>
                      <a:pt x="303575" y="230311"/>
                      <a:pt x="298241" y="230311"/>
                    </a:cubicBezTo>
                    <a:close/>
                    <a:moveTo>
                      <a:pt x="38586" y="230311"/>
                    </a:moveTo>
                    <a:cubicBezTo>
                      <a:pt x="33250" y="230311"/>
                      <a:pt x="29693" y="234757"/>
                      <a:pt x="29693" y="239203"/>
                    </a:cubicBezTo>
                    <a:cubicBezTo>
                      <a:pt x="29693" y="243650"/>
                      <a:pt x="33250" y="248096"/>
                      <a:pt x="38586" y="248096"/>
                    </a:cubicBezTo>
                    <a:lnTo>
                      <a:pt x="93718" y="248096"/>
                    </a:lnTo>
                    <a:cubicBezTo>
                      <a:pt x="98165" y="248096"/>
                      <a:pt x="101721" y="243650"/>
                      <a:pt x="101721" y="239203"/>
                    </a:cubicBezTo>
                    <a:cubicBezTo>
                      <a:pt x="101721" y="234757"/>
                      <a:pt x="98165" y="230311"/>
                      <a:pt x="92829" y="230311"/>
                    </a:cubicBezTo>
                    <a:close/>
                    <a:moveTo>
                      <a:pt x="25248" y="211637"/>
                    </a:moveTo>
                    <a:lnTo>
                      <a:pt x="318693" y="211637"/>
                    </a:lnTo>
                    <a:lnTo>
                      <a:pt x="343592" y="323680"/>
                    </a:lnTo>
                    <a:cubicBezTo>
                      <a:pt x="344480" y="326348"/>
                      <a:pt x="343592" y="329015"/>
                      <a:pt x="343592" y="331684"/>
                    </a:cubicBezTo>
                    <a:cubicBezTo>
                      <a:pt x="341813" y="334351"/>
                      <a:pt x="339145" y="335240"/>
                      <a:pt x="336478" y="335240"/>
                    </a:cubicBezTo>
                    <a:lnTo>
                      <a:pt x="243998" y="335240"/>
                    </a:lnTo>
                    <a:lnTo>
                      <a:pt x="226213" y="303228"/>
                    </a:lnTo>
                    <a:cubicBezTo>
                      <a:pt x="224435" y="300560"/>
                      <a:pt x="221766" y="298782"/>
                      <a:pt x="218210" y="298782"/>
                    </a:cubicBezTo>
                    <a:lnTo>
                      <a:pt x="133734" y="298782"/>
                    </a:lnTo>
                    <a:cubicBezTo>
                      <a:pt x="130177" y="298782"/>
                      <a:pt x="127509" y="300560"/>
                      <a:pt x="125730" y="303228"/>
                    </a:cubicBezTo>
                    <a:lnTo>
                      <a:pt x="107946" y="335240"/>
                    </a:lnTo>
                    <a:lnTo>
                      <a:pt x="9242" y="335240"/>
                    </a:lnTo>
                    <a:cubicBezTo>
                      <a:pt x="6573" y="335240"/>
                      <a:pt x="3906" y="333462"/>
                      <a:pt x="2128" y="331684"/>
                    </a:cubicBezTo>
                    <a:cubicBezTo>
                      <a:pt x="349" y="329015"/>
                      <a:pt x="-541" y="326348"/>
                      <a:pt x="349" y="323680"/>
                    </a:cubicBezTo>
                    <a:close/>
                    <a:moveTo>
                      <a:pt x="54593" y="26678"/>
                    </a:moveTo>
                    <a:lnTo>
                      <a:pt x="290239" y="26678"/>
                    </a:lnTo>
                    <a:lnTo>
                      <a:pt x="290239" y="167176"/>
                    </a:lnTo>
                    <a:lnTo>
                      <a:pt x="54593" y="167176"/>
                    </a:lnTo>
                    <a:close/>
                    <a:moveTo>
                      <a:pt x="54592" y="8892"/>
                    </a:moveTo>
                    <a:cubicBezTo>
                      <a:pt x="44810" y="8892"/>
                      <a:pt x="36807" y="16895"/>
                      <a:pt x="36807" y="26677"/>
                    </a:cubicBezTo>
                    <a:lnTo>
                      <a:pt x="36807" y="176067"/>
                    </a:lnTo>
                    <a:cubicBezTo>
                      <a:pt x="36807" y="180514"/>
                      <a:pt x="40364" y="184959"/>
                      <a:pt x="45700" y="184959"/>
                    </a:cubicBezTo>
                    <a:lnTo>
                      <a:pt x="298241" y="184959"/>
                    </a:lnTo>
                    <a:cubicBezTo>
                      <a:pt x="303575" y="184959"/>
                      <a:pt x="307133" y="180514"/>
                      <a:pt x="307133" y="176067"/>
                    </a:cubicBezTo>
                    <a:lnTo>
                      <a:pt x="308022" y="176067"/>
                    </a:lnTo>
                    <a:lnTo>
                      <a:pt x="308022" y="26677"/>
                    </a:lnTo>
                    <a:cubicBezTo>
                      <a:pt x="308022" y="16895"/>
                      <a:pt x="300019" y="8892"/>
                      <a:pt x="290238" y="8892"/>
                    </a:cubicBezTo>
                    <a:close/>
                    <a:moveTo>
                      <a:pt x="27026" y="0"/>
                    </a:moveTo>
                    <a:lnTo>
                      <a:pt x="316914" y="0"/>
                    </a:lnTo>
                    <a:lnTo>
                      <a:pt x="316914" y="193852"/>
                    </a:lnTo>
                    <a:lnTo>
                      <a:pt x="27026" y="1938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A67DD49-1F70-2525-B93D-571C0145DE6C}"/>
                </a:ext>
              </a:extLst>
            </p:cNvPr>
            <p:cNvSpPr txBox="1"/>
            <p:nvPr/>
          </p:nvSpPr>
          <p:spPr>
            <a:xfrm>
              <a:off x="493911" y="3110742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LOS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F3096B1-061B-909D-DD82-134475942F9B}"/>
              </a:ext>
            </a:extLst>
          </p:cNvPr>
          <p:cNvGrpSpPr/>
          <p:nvPr/>
        </p:nvGrpSpPr>
        <p:grpSpPr>
          <a:xfrm>
            <a:off x="1132746" y="3121743"/>
            <a:ext cx="947695" cy="755400"/>
            <a:chOff x="272820" y="3399493"/>
            <a:chExt cx="947695" cy="75540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CD86082-CD3F-3E8B-E9C1-86D9355D1E46}"/>
                </a:ext>
              </a:extLst>
            </p:cNvPr>
            <p:cNvGrpSpPr/>
            <p:nvPr/>
          </p:nvGrpSpPr>
          <p:grpSpPr>
            <a:xfrm>
              <a:off x="497389" y="3399493"/>
              <a:ext cx="498557" cy="466649"/>
              <a:chOff x="1874109" y="4066362"/>
              <a:chExt cx="547058" cy="547057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AF24173-5E69-A51C-8E7D-DE0E4285B13F}"/>
                  </a:ext>
                </a:extLst>
              </p:cNvPr>
              <p:cNvSpPr/>
              <p:nvPr/>
            </p:nvSpPr>
            <p:spPr>
              <a:xfrm>
                <a:off x="1874109" y="4066362"/>
                <a:ext cx="547058" cy="547057"/>
              </a:xfrm>
              <a:prstGeom prst="ellipse">
                <a:avLst/>
              </a:prstGeom>
              <a:solidFill>
                <a:srgbClr val="261B56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48" name="Freeform: Shape 132">
                <a:extLst>
                  <a:ext uri="{FF2B5EF4-FFF2-40B4-BE49-F238E27FC236}">
                    <a16:creationId xmlns:a16="http://schemas.microsoft.com/office/drawing/2014/main" id="{2F06D1E1-FD74-D54F-C38A-B8DF7E7F59DE}"/>
                  </a:ext>
                </a:extLst>
              </p:cNvPr>
              <p:cNvSpPr/>
              <p:nvPr/>
            </p:nvSpPr>
            <p:spPr>
              <a:xfrm>
                <a:off x="1975645" y="4172269"/>
                <a:ext cx="343986" cy="335240"/>
              </a:xfrm>
              <a:custGeom>
                <a:avLst/>
                <a:gdLst>
                  <a:gd name="connsiteX0" fmla="*/ 138180 w 343986"/>
                  <a:gd name="connsiteY0" fmla="*/ 315678 h 335240"/>
                  <a:gd name="connsiteX1" fmla="*/ 211987 w 343986"/>
                  <a:gd name="connsiteY1" fmla="*/ 315678 h 335240"/>
                  <a:gd name="connsiteX2" fmla="*/ 221768 w 343986"/>
                  <a:gd name="connsiteY2" fmla="*/ 334351 h 335240"/>
                  <a:gd name="connsiteX3" fmla="*/ 127510 w 343986"/>
                  <a:gd name="connsiteY3" fmla="*/ 334351 h 335240"/>
                  <a:gd name="connsiteX4" fmla="*/ 129287 w 343986"/>
                  <a:gd name="connsiteY4" fmla="*/ 230311 h 335240"/>
                  <a:gd name="connsiteX5" fmla="*/ 120395 w 343986"/>
                  <a:gd name="connsiteY5" fmla="*/ 239203 h 335240"/>
                  <a:gd name="connsiteX6" fmla="*/ 129287 w 343986"/>
                  <a:gd name="connsiteY6" fmla="*/ 248096 h 335240"/>
                  <a:gd name="connsiteX7" fmla="*/ 298241 w 343986"/>
                  <a:gd name="connsiteY7" fmla="*/ 248096 h 335240"/>
                  <a:gd name="connsiteX8" fmla="*/ 307133 w 343986"/>
                  <a:gd name="connsiteY8" fmla="*/ 239203 h 335240"/>
                  <a:gd name="connsiteX9" fmla="*/ 298241 w 343986"/>
                  <a:gd name="connsiteY9" fmla="*/ 230311 h 335240"/>
                  <a:gd name="connsiteX10" fmla="*/ 38586 w 343986"/>
                  <a:gd name="connsiteY10" fmla="*/ 230311 h 335240"/>
                  <a:gd name="connsiteX11" fmla="*/ 29693 w 343986"/>
                  <a:gd name="connsiteY11" fmla="*/ 239203 h 335240"/>
                  <a:gd name="connsiteX12" fmla="*/ 38586 w 343986"/>
                  <a:gd name="connsiteY12" fmla="*/ 248096 h 335240"/>
                  <a:gd name="connsiteX13" fmla="*/ 93718 w 343986"/>
                  <a:gd name="connsiteY13" fmla="*/ 248096 h 335240"/>
                  <a:gd name="connsiteX14" fmla="*/ 101721 w 343986"/>
                  <a:gd name="connsiteY14" fmla="*/ 239203 h 335240"/>
                  <a:gd name="connsiteX15" fmla="*/ 92829 w 343986"/>
                  <a:gd name="connsiteY15" fmla="*/ 230311 h 335240"/>
                  <a:gd name="connsiteX16" fmla="*/ 25248 w 343986"/>
                  <a:gd name="connsiteY16" fmla="*/ 211637 h 335240"/>
                  <a:gd name="connsiteX17" fmla="*/ 318693 w 343986"/>
                  <a:gd name="connsiteY17" fmla="*/ 211637 h 335240"/>
                  <a:gd name="connsiteX18" fmla="*/ 343592 w 343986"/>
                  <a:gd name="connsiteY18" fmla="*/ 323680 h 335240"/>
                  <a:gd name="connsiteX19" fmla="*/ 343592 w 343986"/>
                  <a:gd name="connsiteY19" fmla="*/ 331684 h 335240"/>
                  <a:gd name="connsiteX20" fmla="*/ 336478 w 343986"/>
                  <a:gd name="connsiteY20" fmla="*/ 335240 h 335240"/>
                  <a:gd name="connsiteX21" fmla="*/ 243998 w 343986"/>
                  <a:gd name="connsiteY21" fmla="*/ 335240 h 335240"/>
                  <a:gd name="connsiteX22" fmla="*/ 226213 w 343986"/>
                  <a:gd name="connsiteY22" fmla="*/ 303228 h 335240"/>
                  <a:gd name="connsiteX23" fmla="*/ 218210 w 343986"/>
                  <a:gd name="connsiteY23" fmla="*/ 298782 h 335240"/>
                  <a:gd name="connsiteX24" fmla="*/ 133734 w 343986"/>
                  <a:gd name="connsiteY24" fmla="*/ 298782 h 335240"/>
                  <a:gd name="connsiteX25" fmla="*/ 125730 w 343986"/>
                  <a:gd name="connsiteY25" fmla="*/ 303228 h 335240"/>
                  <a:gd name="connsiteX26" fmla="*/ 107946 w 343986"/>
                  <a:gd name="connsiteY26" fmla="*/ 335240 h 335240"/>
                  <a:gd name="connsiteX27" fmla="*/ 9242 w 343986"/>
                  <a:gd name="connsiteY27" fmla="*/ 335240 h 335240"/>
                  <a:gd name="connsiteX28" fmla="*/ 2128 w 343986"/>
                  <a:gd name="connsiteY28" fmla="*/ 331684 h 335240"/>
                  <a:gd name="connsiteX29" fmla="*/ 349 w 343986"/>
                  <a:gd name="connsiteY29" fmla="*/ 323680 h 335240"/>
                  <a:gd name="connsiteX30" fmla="*/ 54593 w 343986"/>
                  <a:gd name="connsiteY30" fmla="*/ 26678 h 335240"/>
                  <a:gd name="connsiteX31" fmla="*/ 290239 w 343986"/>
                  <a:gd name="connsiteY31" fmla="*/ 26678 h 335240"/>
                  <a:gd name="connsiteX32" fmla="*/ 290239 w 343986"/>
                  <a:gd name="connsiteY32" fmla="*/ 167176 h 335240"/>
                  <a:gd name="connsiteX33" fmla="*/ 54593 w 343986"/>
                  <a:gd name="connsiteY33" fmla="*/ 167176 h 335240"/>
                  <a:gd name="connsiteX34" fmla="*/ 54592 w 343986"/>
                  <a:gd name="connsiteY34" fmla="*/ 8892 h 335240"/>
                  <a:gd name="connsiteX35" fmla="*/ 36807 w 343986"/>
                  <a:gd name="connsiteY35" fmla="*/ 26677 h 335240"/>
                  <a:gd name="connsiteX36" fmla="*/ 36807 w 343986"/>
                  <a:gd name="connsiteY36" fmla="*/ 176067 h 335240"/>
                  <a:gd name="connsiteX37" fmla="*/ 45700 w 343986"/>
                  <a:gd name="connsiteY37" fmla="*/ 184959 h 335240"/>
                  <a:gd name="connsiteX38" fmla="*/ 298241 w 343986"/>
                  <a:gd name="connsiteY38" fmla="*/ 184959 h 335240"/>
                  <a:gd name="connsiteX39" fmla="*/ 307133 w 343986"/>
                  <a:gd name="connsiteY39" fmla="*/ 176067 h 335240"/>
                  <a:gd name="connsiteX40" fmla="*/ 308022 w 343986"/>
                  <a:gd name="connsiteY40" fmla="*/ 176067 h 335240"/>
                  <a:gd name="connsiteX41" fmla="*/ 308022 w 343986"/>
                  <a:gd name="connsiteY41" fmla="*/ 26677 h 335240"/>
                  <a:gd name="connsiteX42" fmla="*/ 290238 w 343986"/>
                  <a:gd name="connsiteY42" fmla="*/ 8892 h 335240"/>
                  <a:gd name="connsiteX43" fmla="*/ 27026 w 343986"/>
                  <a:gd name="connsiteY43" fmla="*/ 0 h 335240"/>
                  <a:gd name="connsiteX44" fmla="*/ 316914 w 343986"/>
                  <a:gd name="connsiteY44" fmla="*/ 0 h 335240"/>
                  <a:gd name="connsiteX45" fmla="*/ 316914 w 343986"/>
                  <a:gd name="connsiteY45" fmla="*/ 193852 h 335240"/>
                  <a:gd name="connsiteX46" fmla="*/ 27026 w 343986"/>
                  <a:gd name="connsiteY46" fmla="*/ 193852 h 33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43986" h="335240">
                    <a:moveTo>
                      <a:pt x="138180" y="315678"/>
                    </a:moveTo>
                    <a:lnTo>
                      <a:pt x="211987" y="315678"/>
                    </a:lnTo>
                    <a:lnTo>
                      <a:pt x="221768" y="334351"/>
                    </a:lnTo>
                    <a:lnTo>
                      <a:pt x="127510" y="334351"/>
                    </a:lnTo>
                    <a:close/>
                    <a:moveTo>
                      <a:pt x="129287" y="230311"/>
                    </a:moveTo>
                    <a:cubicBezTo>
                      <a:pt x="123952" y="230311"/>
                      <a:pt x="120395" y="234757"/>
                      <a:pt x="120395" y="239203"/>
                    </a:cubicBezTo>
                    <a:cubicBezTo>
                      <a:pt x="120395" y="243650"/>
                      <a:pt x="123952" y="248096"/>
                      <a:pt x="129287" y="248096"/>
                    </a:cubicBezTo>
                    <a:lnTo>
                      <a:pt x="298241" y="248096"/>
                    </a:lnTo>
                    <a:cubicBezTo>
                      <a:pt x="303575" y="248096"/>
                      <a:pt x="307133" y="243650"/>
                      <a:pt x="307133" y="239203"/>
                    </a:cubicBezTo>
                    <a:cubicBezTo>
                      <a:pt x="307133" y="234757"/>
                      <a:pt x="303575" y="230311"/>
                      <a:pt x="298241" y="230311"/>
                    </a:cubicBezTo>
                    <a:close/>
                    <a:moveTo>
                      <a:pt x="38586" y="230311"/>
                    </a:moveTo>
                    <a:cubicBezTo>
                      <a:pt x="33250" y="230311"/>
                      <a:pt x="29693" y="234757"/>
                      <a:pt x="29693" y="239203"/>
                    </a:cubicBezTo>
                    <a:cubicBezTo>
                      <a:pt x="29693" y="243650"/>
                      <a:pt x="33250" y="248096"/>
                      <a:pt x="38586" y="248096"/>
                    </a:cubicBezTo>
                    <a:lnTo>
                      <a:pt x="93718" y="248096"/>
                    </a:lnTo>
                    <a:cubicBezTo>
                      <a:pt x="98165" y="248096"/>
                      <a:pt x="101721" y="243650"/>
                      <a:pt x="101721" y="239203"/>
                    </a:cubicBezTo>
                    <a:cubicBezTo>
                      <a:pt x="101721" y="234757"/>
                      <a:pt x="98165" y="230311"/>
                      <a:pt x="92829" y="230311"/>
                    </a:cubicBezTo>
                    <a:close/>
                    <a:moveTo>
                      <a:pt x="25248" y="211637"/>
                    </a:moveTo>
                    <a:lnTo>
                      <a:pt x="318693" y="211637"/>
                    </a:lnTo>
                    <a:lnTo>
                      <a:pt x="343592" y="323680"/>
                    </a:lnTo>
                    <a:cubicBezTo>
                      <a:pt x="344480" y="326348"/>
                      <a:pt x="343592" y="329015"/>
                      <a:pt x="343592" y="331684"/>
                    </a:cubicBezTo>
                    <a:cubicBezTo>
                      <a:pt x="341813" y="334351"/>
                      <a:pt x="339145" y="335240"/>
                      <a:pt x="336478" y="335240"/>
                    </a:cubicBezTo>
                    <a:lnTo>
                      <a:pt x="243998" y="335240"/>
                    </a:lnTo>
                    <a:lnTo>
                      <a:pt x="226213" y="303228"/>
                    </a:lnTo>
                    <a:cubicBezTo>
                      <a:pt x="224435" y="300560"/>
                      <a:pt x="221766" y="298782"/>
                      <a:pt x="218210" y="298782"/>
                    </a:cubicBezTo>
                    <a:lnTo>
                      <a:pt x="133734" y="298782"/>
                    </a:lnTo>
                    <a:cubicBezTo>
                      <a:pt x="130177" y="298782"/>
                      <a:pt x="127509" y="300560"/>
                      <a:pt x="125730" y="303228"/>
                    </a:cubicBezTo>
                    <a:lnTo>
                      <a:pt x="107946" y="335240"/>
                    </a:lnTo>
                    <a:lnTo>
                      <a:pt x="9242" y="335240"/>
                    </a:lnTo>
                    <a:cubicBezTo>
                      <a:pt x="6573" y="335240"/>
                      <a:pt x="3906" y="333462"/>
                      <a:pt x="2128" y="331684"/>
                    </a:cubicBezTo>
                    <a:cubicBezTo>
                      <a:pt x="349" y="329015"/>
                      <a:pt x="-541" y="326348"/>
                      <a:pt x="349" y="323680"/>
                    </a:cubicBezTo>
                    <a:close/>
                    <a:moveTo>
                      <a:pt x="54593" y="26678"/>
                    </a:moveTo>
                    <a:lnTo>
                      <a:pt x="290239" y="26678"/>
                    </a:lnTo>
                    <a:lnTo>
                      <a:pt x="290239" y="167176"/>
                    </a:lnTo>
                    <a:lnTo>
                      <a:pt x="54593" y="167176"/>
                    </a:lnTo>
                    <a:close/>
                    <a:moveTo>
                      <a:pt x="54592" y="8892"/>
                    </a:moveTo>
                    <a:cubicBezTo>
                      <a:pt x="44810" y="8892"/>
                      <a:pt x="36807" y="16895"/>
                      <a:pt x="36807" y="26677"/>
                    </a:cubicBezTo>
                    <a:lnTo>
                      <a:pt x="36807" y="176067"/>
                    </a:lnTo>
                    <a:cubicBezTo>
                      <a:pt x="36807" y="180514"/>
                      <a:pt x="40364" y="184959"/>
                      <a:pt x="45700" y="184959"/>
                    </a:cubicBezTo>
                    <a:lnTo>
                      <a:pt x="298241" y="184959"/>
                    </a:lnTo>
                    <a:cubicBezTo>
                      <a:pt x="303575" y="184959"/>
                      <a:pt x="307133" y="180514"/>
                      <a:pt x="307133" y="176067"/>
                    </a:cubicBezTo>
                    <a:lnTo>
                      <a:pt x="308022" y="176067"/>
                    </a:lnTo>
                    <a:lnTo>
                      <a:pt x="308022" y="26677"/>
                    </a:lnTo>
                    <a:cubicBezTo>
                      <a:pt x="308022" y="16895"/>
                      <a:pt x="300019" y="8892"/>
                      <a:pt x="290238" y="8892"/>
                    </a:cubicBezTo>
                    <a:close/>
                    <a:moveTo>
                      <a:pt x="27026" y="0"/>
                    </a:moveTo>
                    <a:lnTo>
                      <a:pt x="316914" y="0"/>
                    </a:lnTo>
                    <a:lnTo>
                      <a:pt x="316914" y="193852"/>
                    </a:lnTo>
                    <a:lnTo>
                      <a:pt x="27026" y="1938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700CDD4-4E3E-555D-8783-F510CF76D55A}"/>
                </a:ext>
              </a:extLst>
            </p:cNvPr>
            <p:cNvSpPr txBox="1"/>
            <p:nvPr/>
          </p:nvSpPr>
          <p:spPr>
            <a:xfrm>
              <a:off x="272820" y="3877894"/>
              <a:ext cx="9476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Collections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77F897-420E-F414-6FF6-04AC62BC6E50}"/>
              </a:ext>
            </a:extLst>
          </p:cNvPr>
          <p:cNvGrpSpPr/>
          <p:nvPr/>
        </p:nvGrpSpPr>
        <p:grpSpPr>
          <a:xfrm>
            <a:off x="1070228" y="3908489"/>
            <a:ext cx="1072730" cy="755400"/>
            <a:chOff x="305209" y="4166645"/>
            <a:chExt cx="1072730" cy="7554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C08E4A9-6D63-631E-D316-2728CFD011BC}"/>
                </a:ext>
              </a:extLst>
            </p:cNvPr>
            <p:cNvGrpSpPr/>
            <p:nvPr/>
          </p:nvGrpSpPr>
          <p:grpSpPr>
            <a:xfrm>
              <a:off x="623313" y="4166645"/>
              <a:ext cx="498557" cy="466649"/>
              <a:chOff x="1874109" y="4066362"/>
              <a:chExt cx="547058" cy="547057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020CFC9-3346-2ADA-3ADA-9F3E20950FED}"/>
                  </a:ext>
                </a:extLst>
              </p:cNvPr>
              <p:cNvSpPr/>
              <p:nvPr/>
            </p:nvSpPr>
            <p:spPr>
              <a:xfrm>
                <a:off x="1874109" y="4066362"/>
                <a:ext cx="547058" cy="547057"/>
              </a:xfrm>
              <a:prstGeom prst="ellipse">
                <a:avLst/>
              </a:prstGeom>
              <a:solidFill>
                <a:srgbClr val="261B56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44" name="Freeform: Shape 132">
                <a:extLst>
                  <a:ext uri="{FF2B5EF4-FFF2-40B4-BE49-F238E27FC236}">
                    <a16:creationId xmlns:a16="http://schemas.microsoft.com/office/drawing/2014/main" id="{2B639D99-0930-79FD-ECF2-F08EC1455BC9}"/>
                  </a:ext>
                </a:extLst>
              </p:cNvPr>
              <p:cNvSpPr/>
              <p:nvPr/>
            </p:nvSpPr>
            <p:spPr>
              <a:xfrm>
                <a:off x="1975645" y="4172269"/>
                <a:ext cx="343986" cy="335240"/>
              </a:xfrm>
              <a:custGeom>
                <a:avLst/>
                <a:gdLst>
                  <a:gd name="connsiteX0" fmla="*/ 138180 w 343986"/>
                  <a:gd name="connsiteY0" fmla="*/ 315678 h 335240"/>
                  <a:gd name="connsiteX1" fmla="*/ 211987 w 343986"/>
                  <a:gd name="connsiteY1" fmla="*/ 315678 h 335240"/>
                  <a:gd name="connsiteX2" fmla="*/ 221768 w 343986"/>
                  <a:gd name="connsiteY2" fmla="*/ 334351 h 335240"/>
                  <a:gd name="connsiteX3" fmla="*/ 127510 w 343986"/>
                  <a:gd name="connsiteY3" fmla="*/ 334351 h 335240"/>
                  <a:gd name="connsiteX4" fmla="*/ 129287 w 343986"/>
                  <a:gd name="connsiteY4" fmla="*/ 230311 h 335240"/>
                  <a:gd name="connsiteX5" fmla="*/ 120395 w 343986"/>
                  <a:gd name="connsiteY5" fmla="*/ 239203 h 335240"/>
                  <a:gd name="connsiteX6" fmla="*/ 129287 w 343986"/>
                  <a:gd name="connsiteY6" fmla="*/ 248096 h 335240"/>
                  <a:gd name="connsiteX7" fmla="*/ 298241 w 343986"/>
                  <a:gd name="connsiteY7" fmla="*/ 248096 h 335240"/>
                  <a:gd name="connsiteX8" fmla="*/ 307133 w 343986"/>
                  <a:gd name="connsiteY8" fmla="*/ 239203 h 335240"/>
                  <a:gd name="connsiteX9" fmla="*/ 298241 w 343986"/>
                  <a:gd name="connsiteY9" fmla="*/ 230311 h 335240"/>
                  <a:gd name="connsiteX10" fmla="*/ 38586 w 343986"/>
                  <a:gd name="connsiteY10" fmla="*/ 230311 h 335240"/>
                  <a:gd name="connsiteX11" fmla="*/ 29693 w 343986"/>
                  <a:gd name="connsiteY11" fmla="*/ 239203 h 335240"/>
                  <a:gd name="connsiteX12" fmla="*/ 38586 w 343986"/>
                  <a:gd name="connsiteY12" fmla="*/ 248096 h 335240"/>
                  <a:gd name="connsiteX13" fmla="*/ 93718 w 343986"/>
                  <a:gd name="connsiteY13" fmla="*/ 248096 h 335240"/>
                  <a:gd name="connsiteX14" fmla="*/ 101721 w 343986"/>
                  <a:gd name="connsiteY14" fmla="*/ 239203 h 335240"/>
                  <a:gd name="connsiteX15" fmla="*/ 92829 w 343986"/>
                  <a:gd name="connsiteY15" fmla="*/ 230311 h 335240"/>
                  <a:gd name="connsiteX16" fmla="*/ 25248 w 343986"/>
                  <a:gd name="connsiteY16" fmla="*/ 211637 h 335240"/>
                  <a:gd name="connsiteX17" fmla="*/ 318693 w 343986"/>
                  <a:gd name="connsiteY17" fmla="*/ 211637 h 335240"/>
                  <a:gd name="connsiteX18" fmla="*/ 343592 w 343986"/>
                  <a:gd name="connsiteY18" fmla="*/ 323680 h 335240"/>
                  <a:gd name="connsiteX19" fmla="*/ 343592 w 343986"/>
                  <a:gd name="connsiteY19" fmla="*/ 331684 h 335240"/>
                  <a:gd name="connsiteX20" fmla="*/ 336478 w 343986"/>
                  <a:gd name="connsiteY20" fmla="*/ 335240 h 335240"/>
                  <a:gd name="connsiteX21" fmla="*/ 243998 w 343986"/>
                  <a:gd name="connsiteY21" fmla="*/ 335240 h 335240"/>
                  <a:gd name="connsiteX22" fmla="*/ 226213 w 343986"/>
                  <a:gd name="connsiteY22" fmla="*/ 303228 h 335240"/>
                  <a:gd name="connsiteX23" fmla="*/ 218210 w 343986"/>
                  <a:gd name="connsiteY23" fmla="*/ 298782 h 335240"/>
                  <a:gd name="connsiteX24" fmla="*/ 133734 w 343986"/>
                  <a:gd name="connsiteY24" fmla="*/ 298782 h 335240"/>
                  <a:gd name="connsiteX25" fmla="*/ 125730 w 343986"/>
                  <a:gd name="connsiteY25" fmla="*/ 303228 h 335240"/>
                  <a:gd name="connsiteX26" fmla="*/ 107946 w 343986"/>
                  <a:gd name="connsiteY26" fmla="*/ 335240 h 335240"/>
                  <a:gd name="connsiteX27" fmla="*/ 9242 w 343986"/>
                  <a:gd name="connsiteY27" fmla="*/ 335240 h 335240"/>
                  <a:gd name="connsiteX28" fmla="*/ 2128 w 343986"/>
                  <a:gd name="connsiteY28" fmla="*/ 331684 h 335240"/>
                  <a:gd name="connsiteX29" fmla="*/ 349 w 343986"/>
                  <a:gd name="connsiteY29" fmla="*/ 323680 h 335240"/>
                  <a:gd name="connsiteX30" fmla="*/ 54593 w 343986"/>
                  <a:gd name="connsiteY30" fmla="*/ 26678 h 335240"/>
                  <a:gd name="connsiteX31" fmla="*/ 290239 w 343986"/>
                  <a:gd name="connsiteY31" fmla="*/ 26678 h 335240"/>
                  <a:gd name="connsiteX32" fmla="*/ 290239 w 343986"/>
                  <a:gd name="connsiteY32" fmla="*/ 167176 h 335240"/>
                  <a:gd name="connsiteX33" fmla="*/ 54593 w 343986"/>
                  <a:gd name="connsiteY33" fmla="*/ 167176 h 335240"/>
                  <a:gd name="connsiteX34" fmla="*/ 54592 w 343986"/>
                  <a:gd name="connsiteY34" fmla="*/ 8892 h 335240"/>
                  <a:gd name="connsiteX35" fmla="*/ 36807 w 343986"/>
                  <a:gd name="connsiteY35" fmla="*/ 26677 h 335240"/>
                  <a:gd name="connsiteX36" fmla="*/ 36807 w 343986"/>
                  <a:gd name="connsiteY36" fmla="*/ 176067 h 335240"/>
                  <a:gd name="connsiteX37" fmla="*/ 45700 w 343986"/>
                  <a:gd name="connsiteY37" fmla="*/ 184959 h 335240"/>
                  <a:gd name="connsiteX38" fmla="*/ 298241 w 343986"/>
                  <a:gd name="connsiteY38" fmla="*/ 184959 h 335240"/>
                  <a:gd name="connsiteX39" fmla="*/ 307133 w 343986"/>
                  <a:gd name="connsiteY39" fmla="*/ 176067 h 335240"/>
                  <a:gd name="connsiteX40" fmla="*/ 308022 w 343986"/>
                  <a:gd name="connsiteY40" fmla="*/ 176067 h 335240"/>
                  <a:gd name="connsiteX41" fmla="*/ 308022 w 343986"/>
                  <a:gd name="connsiteY41" fmla="*/ 26677 h 335240"/>
                  <a:gd name="connsiteX42" fmla="*/ 290238 w 343986"/>
                  <a:gd name="connsiteY42" fmla="*/ 8892 h 335240"/>
                  <a:gd name="connsiteX43" fmla="*/ 27026 w 343986"/>
                  <a:gd name="connsiteY43" fmla="*/ 0 h 335240"/>
                  <a:gd name="connsiteX44" fmla="*/ 316914 w 343986"/>
                  <a:gd name="connsiteY44" fmla="*/ 0 h 335240"/>
                  <a:gd name="connsiteX45" fmla="*/ 316914 w 343986"/>
                  <a:gd name="connsiteY45" fmla="*/ 193852 h 335240"/>
                  <a:gd name="connsiteX46" fmla="*/ 27026 w 343986"/>
                  <a:gd name="connsiteY46" fmla="*/ 193852 h 33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43986" h="335240">
                    <a:moveTo>
                      <a:pt x="138180" y="315678"/>
                    </a:moveTo>
                    <a:lnTo>
                      <a:pt x="211987" y="315678"/>
                    </a:lnTo>
                    <a:lnTo>
                      <a:pt x="221768" y="334351"/>
                    </a:lnTo>
                    <a:lnTo>
                      <a:pt x="127510" y="334351"/>
                    </a:lnTo>
                    <a:close/>
                    <a:moveTo>
                      <a:pt x="129287" y="230311"/>
                    </a:moveTo>
                    <a:cubicBezTo>
                      <a:pt x="123952" y="230311"/>
                      <a:pt x="120395" y="234757"/>
                      <a:pt x="120395" y="239203"/>
                    </a:cubicBezTo>
                    <a:cubicBezTo>
                      <a:pt x="120395" y="243650"/>
                      <a:pt x="123952" y="248096"/>
                      <a:pt x="129287" y="248096"/>
                    </a:cubicBezTo>
                    <a:lnTo>
                      <a:pt x="298241" y="248096"/>
                    </a:lnTo>
                    <a:cubicBezTo>
                      <a:pt x="303575" y="248096"/>
                      <a:pt x="307133" y="243650"/>
                      <a:pt x="307133" y="239203"/>
                    </a:cubicBezTo>
                    <a:cubicBezTo>
                      <a:pt x="307133" y="234757"/>
                      <a:pt x="303575" y="230311"/>
                      <a:pt x="298241" y="230311"/>
                    </a:cubicBezTo>
                    <a:close/>
                    <a:moveTo>
                      <a:pt x="38586" y="230311"/>
                    </a:moveTo>
                    <a:cubicBezTo>
                      <a:pt x="33250" y="230311"/>
                      <a:pt x="29693" y="234757"/>
                      <a:pt x="29693" y="239203"/>
                    </a:cubicBezTo>
                    <a:cubicBezTo>
                      <a:pt x="29693" y="243650"/>
                      <a:pt x="33250" y="248096"/>
                      <a:pt x="38586" y="248096"/>
                    </a:cubicBezTo>
                    <a:lnTo>
                      <a:pt x="93718" y="248096"/>
                    </a:lnTo>
                    <a:cubicBezTo>
                      <a:pt x="98165" y="248096"/>
                      <a:pt x="101721" y="243650"/>
                      <a:pt x="101721" y="239203"/>
                    </a:cubicBezTo>
                    <a:cubicBezTo>
                      <a:pt x="101721" y="234757"/>
                      <a:pt x="98165" y="230311"/>
                      <a:pt x="92829" y="230311"/>
                    </a:cubicBezTo>
                    <a:close/>
                    <a:moveTo>
                      <a:pt x="25248" y="211637"/>
                    </a:moveTo>
                    <a:lnTo>
                      <a:pt x="318693" y="211637"/>
                    </a:lnTo>
                    <a:lnTo>
                      <a:pt x="343592" y="323680"/>
                    </a:lnTo>
                    <a:cubicBezTo>
                      <a:pt x="344480" y="326348"/>
                      <a:pt x="343592" y="329015"/>
                      <a:pt x="343592" y="331684"/>
                    </a:cubicBezTo>
                    <a:cubicBezTo>
                      <a:pt x="341813" y="334351"/>
                      <a:pt x="339145" y="335240"/>
                      <a:pt x="336478" y="335240"/>
                    </a:cubicBezTo>
                    <a:lnTo>
                      <a:pt x="243998" y="335240"/>
                    </a:lnTo>
                    <a:lnTo>
                      <a:pt x="226213" y="303228"/>
                    </a:lnTo>
                    <a:cubicBezTo>
                      <a:pt x="224435" y="300560"/>
                      <a:pt x="221766" y="298782"/>
                      <a:pt x="218210" y="298782"/>
                    </a:cubicBezTo>
                    <a:lnTo>
                      <a:pt x="133734" y="298782"/>
                    </a:lnTo>
                    <a:cubicBezTo>
                      <a:pt x="130177" y="298782"/>
                      <a:pt x="127509" y="300560"/>
                      <a:pt x="125730" y="303228"/>
                    </a:cubicBezTo>
                    <a:lnTo>
                      <a:pt x="107946" y="335240"/>
                    </a:lnTo>
                    <a:lnTo>
                      <a:pt x="9242" y="335240"/>
                    </a:lnTo>
                    <a:cubicBezTo>
                      <a:pt x="6573" y="335240"/>
                      <a:pt x="3906" y="333462"/>
                      <a:pt x="2128" y="331684"/>
                    </a:cubicBezTo>
                    <a:cubicBezTo>
                      <a:pt x="349" y="329015"/>
                      <a:pt x="-541" y="326348"/>
                      <a:pt x="349" y="323680"/>
                    </a:cubicBezTo>
                    <a:close/>
                    <a:moveTo>
                      <a:pt x="54593" y="26678"/>
                    </a:moveTo>
                    <a:lnTo>
                      <a:pt x="290239" y="26678"/>
                    </a:lnTo>
                    <a:lnTo>
                      <a:pt x="290239" y="167176"/>
                    </a:lnTo>
                    <a:lnTo>
                      <a:pt x="54593" y="167176"/>
                    </a:lnTo>
                    <a:close/>
                    <a:moveTo>
                      <a:pt x="54592" y="8892"/>
                    </a:moveTo>
                    <a:cubicBezTo>
                      <a:pt x="44810" y="8892"/>
                      <a:pt x="36807" y="16895"/>
                      <a:pt x="36807" y="26677"/>
                    </a:cubicBezTo>
                    <a:lnTo>
                      <a:pt x="36807" y="176067"/>
                    </a:lnTo>
                    <a:cubicBezTo>
                      <a:pt x="36807" y="180514"/>
                      <a:pt x="40364" y="184959"/>
                      <a:pt x="45700" y="184959"/>
                    </a:cubicBezTo>
                    <a:lnTo>
                      <a:pt x="298241" y="184959"/>
                    </a:lnTo>
                    <a:cubicBezTo>
                      <a:pt x="303575" y="184959"/>
                      <a:pt x="307133" y="180514"/>
                      <a:pt x="307133" y="176067"/>
                    </a:cubicBezTo>
                    <a:lnTo>
                      <a:pt x="308022" y="176067"/>
                    </a:lnTo>
                    <a:lnTo>
                      <a:pt x="308022" y="26677"/>
                    </a:lnTo>
                    <a:cubicBezTo>
                      <a:pt x="308022" y="16895"/>
                      <a:pt x="300019" y="8892"/>
                      <a:pt x="290238" y="8892"/>
                    </a:cubicBezTo>
                    <a:close/>
                    <a:moveTo>
                      <a:pt x="27026" y="0"/>
                    </a:moveTo>
                    <a:lnTo>
                      <a:pt x="316914" y="0"/>
                    </a:lnTo>
                    <a:lnTo>
                      <a:pt x="316914" y="193852"/>
                    </a:lnTo>
                    <a:lnTo>
                      <a:pt x="27026" y="1938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5F6657-69C3-D121-22F7-FE173B8DEAC2}"/>
                </a:ext>
              </a:extLst>
            </p:cNvPr>
            <p:cNvSpPr txBox="1"/>
            <p:nvPr/>
          </p:nvSpPr>
          <p:spPr>
            <a:xfrm>
              <a:off x="305209" y="4645046"/>
              <a:ext cx="1072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Cards Dr / Cr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C5AFC8-4F64-A1F9-8156-BBFF5BAC2A95}"/>
              </a:ext>
            </a:extLst>
          </p:cNvPr>
          <p:cNvGrpSpPr/>
          <p:nvPr/>
        </p:nvGrpSpPr>
        <p:grpSpPr>
          <a:xfrm>
            <a:off x="1349952" y="4695235"/>
            <a:ext cx="513282" cy="755400"/>
            <a:chOff x="739304" y="4933797"/>
            <a:chExt cx="513282" cy="7554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9C69B52-A777-C965-657D-84331CCE0A55}"/>
                </a:ext>
              </a:extLst>
            </p:cNvPr>
            <p:cNvGrpSpPr/>
            <p:nvPr/>
          </p:nvGrpSpPr>
          <p:grpSpPr>
            <a:xfrm>
              <a:off x="746667" y="4933797"/>
              <a:ext cx="498557" cy="466649"/>
              <a:chOff x="1874109" y="4066362"/>
              <a:chExt cx="547058" cy="54705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B1B6C3F-C5DB-67EF-9192-DC67A56F0DE2}"/>
                  </a:ext>
                </a:extLst>
              </p:cNvPr>
              <p:cNvSpPr/>
              <p:nvPr/>
            </p:nvSpPr>
            <p:spPr>
              <a:xfrm>
                <a:off x="1874109" y="4066362"/>
                <a:ext cx="547058" cy="547057"/>
              </a:xfrm>
              <a:prstGeom prst="ellipse">
                <a:avLst/>
              </a:prstGeom>
              <a:solidFill>
                <a:srgbClr val="261B56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40" name="Freeform: Shape 132">
                <a:extLst>
                  <a:ext uri="{FF2B5EF4-FFF2-40B4-BE49-F238E27FC236}">
                    <a16:creationId xmlns:a16="http://schemas.microsoft.com/office/drawing/2014/main" id="{B9731DFD-F092-05D6-E624-A3753961CCB6}"/>
                  </a:ext>
                </a:extLst>
              </p:cNvPr>
              <p:cNvSpPr/>
              <p:nvPr/>
            </p:nvSpPr>
            <p:spPr>
              <a:xfrm>
                <a:off x="1975645" y="4172269"/>
                <a:ext cx="343986" cy="335240"/>
              </a:xfrm>
              <a:custGeom>
                <a:avLst/>
                <a:gdLst>
                  <a:gd name="connsiteX0" fmla="*/ 138180 w 343986"/>
                  <a:gd name="connsiteY0" fmla="*/ 315678 h 335240"/>
                  <a:gd name="connsiteX1" fmla="*/ 211987 w 343986"/>
                  <a:gd name="connsiteY1" fmla="*/ 315678 h 335240"/>
                  <a:gd name="connsiteX2" fmla="*/ 221768 w 343986"/>
                  <a:gd name="connsiteY2" fmla="*/ 334351 h 335240"/>
                  <a:gd name="connsiteX3" fmla="*/ 127510 w 343986"/>
                  <a:gd name="connsiteY3" fmla="*/ 334351 h 335240"/>
                  <a:gd name="connsiteX4" fmla="*/ 129287 w 343986"/>
                  <a:gd name="connsiteY4" fmla="*/ 230311 h 335240"/>
                  <a:gd name="connsiteX5" fmla="*/ 120395 w 343986"/>
                  <a:gd name="connsiteY5" fmla="*/ 239203 h 335240"/>
                  <a:gd name="connsiteX6" fmla="*/ 129287 w 343986"/>
                  <a:gd name="connsiteY6" fmla="*/ 248096 h 335240"/>
                  <a:gd name="connsiteX7" fmla="*/ 298241 w 343986"/>
                  <a:gd name="connsiteY7" fmla="*/ 248096 h 335240"/>
                  <a:gd name="connsiteX8" fmla="*/ 307133 w 343986"/>
                  <a:gd name="connsiteY8" fmla="*/ 239203 h 335240"/>
                  <a:gd name="connsiteX9" fmla="*/ 298241 w 343986"/>
                  <a:gd name="connsiteY9" fmla="*/ 230311 h 335240"/>
                  <a:gd name="connsiteX10" fmla="*/ 38586 w 343986"/>
                  <a:gd name="connsiteY10" fmla="*/ 230311 h 335240"/>
                  <a:gd name="connsiteX11" fmla="*/ 29693 w 343986"/>
                  <a:gd name="connsiteY11" fmla="*/ 239203 h 335240"/>
                  <a:gd name="connsiteX12" fmla="*/ 38586 w 343986"/>
                  <a:gd name="connsiteY12" fmla="*/ 248096 h 335240"/>
                  <a:gd name="connsiteX13" fmla="*/ 93718 w 343986"/>
                  <a:gd name="connsiteY13" fmla="*/ 248096 h 335240"/>
                  <a:gd name="connsiteX14" fmla="*/ 101721 w 343986"/>
                  <a:gd name="connsiteY14" fmla="*/ 239203 h 335240"/>
                  <a:gd name="connsiteX15" fmla="*/ 92829 w 343986"/>
                  <a:gd name="connsiteY15" fmla="*/ 230311 h 335240"/>
                  <a:gd name="connsiteX16" fmla="*/ 25248 w 343986"/>
                  <a:gd name="connsiteY16" fmla="*/ 211637 h 335240"/>
                  <a:gd name="connsiteX17" fmla="*/ 318693 w 343986"/>
                  <a:gd name="connsiteY17" fmla="*/ 211637 h 335240"/>
                  <a:gd name="connsiteX18" fmla="*/ 343592 w 343986"/>
                  <a:gd name="connsiteY18" fmla="*/ 323680 h 335240"/>
                  <a:gd name="connsiteX19" fmla="*/ 343592 w 343986"/>
                  <a:gd name="connsiteY19" fmla="*/ 331684 h 335240"/>
                  <a:gd name="connsiteX20" fmla="*/ 336478 w 343986"/>
                  <a:gd name="connsiteY20" fmla="*/ 335240 h 335240"/>
                  <a:gd name="connsiteX21" fmla="*/ 243998 w 343986"/>
                  <a:gd name="connsiteY21" fmla="*/ 335240 h 335240"/>
                  <a:gd name="connsiteX22" fmla="*/ 226213 w 343986"/>
                  <a:gd name="connsiteY22" fmla="*/ 303228 h 335240"/>
                  <a:gd name="connsiteX23" fmla="*/ 218210 w 343986"/>
                  <a:gd name="connsiteY23" fmla="*/ 298782 h 335240"/>
                  <a:gd name="connsiteX24" fmla="*/ 133734 w 343986"/>
                  <a:gd name="connsiteY24" fmla="*/ 298782 h 335240"/>
                  <a:gd name="connsiteX25" fmla="*/ 125730 w 343986"/>
                  <a:gd name="connsiteY25" fmla="*/ 303228 h 335240"/>
                  <a:gd name="connsiteX26" fmla="*/ 107946 w 343986"/>
                  <a:gd name="connsiteY26" fmla="*/ 335240 h 335240"/>
                  <a:gd name="connsiteX27" fmla="*/ 9242 w 343986"/>
                  <a:gd name="connsiteY27" fmla="*/ 335240 h 335240"/>
                  <a:gd name="connsiteX28" fmla="*/ 2128 w 343986"/>
                  <a:gd name="connsiteY28" fmla="*/ 331684 h 335240"/>
                  <a:gd name="connsiteX29" fmla="*/ 349 w 343986"/>
                  <a:gd name="connsiteY29" fmla="*/ 323680 h 335240"/>
                  <a:gd name="connsiteX30" fmla="*/ 54593 w 343986"/>
                  <a:gd name="connsiteY30" fmla="*/ 26678 h 335240"/>
                  <a:gd name="connsiteX31" fmla="*/ 290239 w 343986"/>
                  <a:gd name="connsiteY31" fmla="*/ 26678 h 335240"/>
                  <a:gd name="connsiteX32" fmla="*/ 290239 w 343986"/>
                  <a:gd name="connsiteY32" fmla="*/ 167176 h 335240"/>
                  <a:gd name="connsiteX33" fmla="*/ 54593 w 343986"/>
                  <a:gd name="connsiteY33" fmla="*/ 167176 h 335240"/>
                  <a:gd name="connsiteX34" fmla="*/ 54592 w 343986"/>
                  <a:gd name="connsiteY34" fmla="*/ 8892 h 335240"/>
                  <a:gd name="connsiteX35" fmla="*/ 36807 w 343986"/>
                  <a:gd name="connsiteY35" fmla="*/ 26677 h 335240"/>
                  <a:gd name="connsiteX36" fmla="*/ 36807 w 343986"/>
                  <a:gd name="connsiteY36" fmla="*/ 176067 h 335240"/>
                  <a:gd name="connsiteX37" fmla="*/ 45700 w 343986"/>
                  <a:gd name="connsiteY37" fmla="*/ 184959 h 335240"/>
                  <a:gd name="connsiteX38" fmla="*/ 298241 w 343986"/>
                  <a:gd name="connsiteY38" fmla="*/ 184959 h 335240"/>
                  <a:gd name="connsiteX39" fmla="*/ 307133 w 343986"/>
                  <a:gd name="connsiteY39" fmla="*/ 176067 h 335240"/>
                  <a:gd name="connsiteX40" fmla="*/ 308022 w 343986"/>
                  <a:gd name="connsiteY40" fmla="*/ 176067 h 335240"/>
                  <a:gd name="connsiteX41" fmla="*/ 308022 w 343986"/>
                  <a:gd name="connsiteY41" fmla="*/ 26677 h 335240"/>
                  <a:gd name="connsiteX42" fmla="*/ 290238 w 343986"/>
                  <a:gd name="connsiteY42" fmla="*/ 8892 h 335240"/>
                  <a:gd name="connsiteX43" fmla="*/ 27026 w 343986"/>
                  <a:gd name="connsiteY43" fmla="*/ 0 h 335240"/>
                  <a:gd name="connsiteX44" fmla="*/ 316914 w 343986"/>
                  <a:gd name="connsiteY44" fmla="*/ 0 h 335240"/>
                  <a:gd name="connsiteX45" fmla="*/ 316914 w 343986"/>
                  <a:gd name="connsiteY45" fmla="*/ 193852 h 335240"/>
                  <a:gd name="connsiteX46" fmla="*/ 27026 w 343986"/>
                  <a:gd name="connsiteY46" fmla="*/ 193852 h 33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43986" h="335240">
                    <a:moveTo>
                      <a:pt x="138180" y="315678"/>
                    </a:moveTo>
                    <a:lnTo>
                      <a:pt x="211987" y="315678"/>
                    </a:lnTo>
                    <a:lnTo>
                      <a:pt x="221768" y="334351"/>
                    </a:lnTo>
                    <a:lnTo>
                      <a:pt x="127510" y="334351"/>
                    </a:lnTo>
                    <a:close/>
                    <a:moveTo>
                      <a:pt x="129287" y="230311"/>
                    </a:moveTo>
                    <a:cubicBezTo>
                      <a:pt x="123952" y="230311"/>
                      <a:pt x="120395" y="234757"/>
                      <a:pt x="120395" y="239203"/>
                    </a:cubicBezTo>
                    <a:cubicBezTo>
                      <a:pt x="120395" y="243650"/>
                      <a:pt x="123952" y="248096"/>
                      <a:pt x="129287" y="248096"/>
                    </a:cubicBezTo>
                    <a:lnTo>
                      <a:pt x="298241" y="248096"/>
                    </a:lnTo>
                    <a:cubicBezTo>
                      <a:pt x="303575" y="248096"/>
                      <a:pt x="307133" y="243650"/>
                      <a:pt x="307133" y="239203"/>
                    </a:cubicBezTo>
                    <a:cubicBezTo>
                      <a:pt x="307133" y="234757"/>
                      <a:pt x="303575" y="230311"/>
                      <a:pt x="298241" y="230311"/>
                    </a:cubicBezTo>
                    <a:close/>
                    <a:moveTo>
                      <a:pt x="38586" y="230311"/>
                    </a:moveTo>
                    <a:cubicBezTo>
                      <a:pt x="33250" y="230311"/>
                      <a:pt x="29693" y="234757"/>
                      <a:pt x="29693" y="239203"/>
                    </a:cubicBezTo>
                    <a:cubicBezTo>
                      <a:pt x="29693" y="243650"/>
                      <a:pt x="33250" y="248096"/>
                      <a:pt x="38586" y="248096"/>
                    </a:cubicBezTo>
                    <a:lnTo>
                      <a:pt x="93718" y="248096"/>
                    </a:lnTo>
                    <a:cubicBezTo>
                      <a:pt x="98165" y="248096"/>
                      <a:pt x="101721" y="243650"/>
                      <a:pt x="101721" y="239203"/>
                    </a:cubicBezTo>
                    <a:cubicBezTo>
                      <a:pt x="101721" y="234757"/>
                      <a:pt x="98165" y="230311"/>
                      <a:pt x="92829" y="230311"/>
                    </a:cubicBezTo>
                    <a:close/>
                    <a:moveTo>
                      <a:pt x="25248" y="211637"/>
                    </a:moveTo>
                    <a:lnTo>
                      <a:pt x="318693" y="211637"/>
                    </a:lnTo>
                    <a:lnTo>
                      <a:pt x="343592" y="323680"/>
                    </a:lnTo>
                    <a:cubicBezTo>
                      <a:pt x="344480" y="326348"/>
                      <a:pt x="343592" y="329015"/>
                      <a:pt x="343592" y="331684"/>
                    </a:cubicBezTo>
                    <a:cubicBezTo>
                      <a:pt x="341813" y="334351"/>
                      <a:pt x="339145" y="335240"/>
                      <a:pt x="336478" y="335240"/>
                    </a:cubicBezTo>
                    <a:lnTo>
                      <a:pt x="243998" y="335240"/>
                    </a:lnTo>
                    <a:lnTo>
                      <a:pt x="226213" y="303228"/>
                    </a:lnTo>
                    <a:cubicBezTo>
                      <a:pt x="224435" y="300560"/>
                      <a:pt x="221766" y="298782"/>
                      <a:pt x="218210" y="298782"/>
                    </a:cubicBezTo>
                    <a:lnTo>
                      <a:pt x="133734" y="298782"/>
                    </a:lnTo>
                    <a:cubicBezTo>
                      <a:pt x="130177" y="298782"/>
                      <a:pt x="127509" y="300560"/>
                      <a:pt x="125730" y="303228"/>
                    </a:cubicBezTo>
                    <a:lnTo>
                      <a:pt x="107946" y="335240"/>
                    </a:lnTo>
                    <a:lnTo>
                      <a:pt x="9242" y="335240"/>
                    </a:lnTo>
                    <a:cubicBezTo>
                      <a:pt x="6573" y="335240"/>
                      <a:pt x="3906" y="333462"/>
                      <a:pt x="2128" y="331684"/>
                    </a:cubicBezTo>
                    <a:cubicBezTo>
                      <a:pt x="349" y="329015"/>
                      <a:pt x="-541" y="326348"/>
                      <a:pt x="349" y="323680"/>
                    </a:cubicBezTo>
                    <a:close/>
                    <a:moveTo>
                      <a:pt x="54593" y="26678"/>
                    </a:moveTo>
                    <a:lnTo>
                      <a:pt x="290239" y="26678"/>
                    </a:lnTo>
                    <a:lnTo>
                      <a:pt x="290239" y="167176"/>
                    </a:lnTo>
                    <a:lnTo>
                      <a:pt x="54593" y="167176"/>
                    </a:lnTo>
                    <a:close/>
                    <a:moveTo>
                      <a:pt x="54592" y="8892"/>
                    </a:moveTo>
                    <a:cubicBezTo>
                      <a:pt x="44810" y="8892"/>
                      <a:pt x="36807" y="16895"/>
                      <a:pt x="36807" y="26677"/>
                    </a:cubicBezTo>
                    <a:lnTo>
                      <a:pt x="36807" y="176067"/>
                    </a:lnTo>
                    <a:cubicBezTo>
                      <a:pt x="36807" y="180514"/>
                      <a:pt x="40364" y="184959"/>
                      <a:pt x="45700" y="184959"/>
                    </a:cubicBezTo>
                    <a:lnTo>
                      <a:pt x="298241" y="184959"/>
                    </a:lnTo>
                    <a:cubicBezTo>
                      <a:pt x="303575" y="184959"/>
                      <a:pt x="307133" y="180514"/>
                      <a:pt x="307133" y="176067"/>
                    </a:cubicBezTo>
                    <a:lnTo>
                      <a:pt x="308022" y="176067"/>
                    </a:lnTo>
                    <a:lnTo>
                      <a:pt x="308022" y="26677"/>
                    </a:lnTo>
                    <a:cubicBezTo>
                      <a:pt x="308022" y="16895"/>
                      <a:pt x="300019" y="8892"/>
                      <a:pt x="290238" y="8892"/>
                    </a:cubicBezTo>
                    <a:close/>
                    <a:moveTo>
                      <a:pt x="27026" y="0"/>
                    </a:moveTo>
                    <a:lnTo>
                      <a:pt x="316914" y="0"/>
                    </a:lnTo>
                    <a:lnTo>
                      <a:pt x="316914" y="193852"/>
                    </a:lnTo>
                    <a:lnTo>
                      <a:pt x="27026" y="1938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E424D9A-611E-D206-2122-73C333CC1005}"/>
                </a:ext>
              </a:extLst>
            </p:cNvPr>
            <p:cNvSpPr txBox="1"/>
            <p:nvPr/>
          </p:nvSpPr>
          <p:spPr>
            <a:xfrm>
              <a:off x="739304" y="5412198"/>
              <a:ext cx="51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CRM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1D7EBF1-5BF6-9AA2-D238-4A83BE99769D}"/>
              </a:ext>
            </a:extLst>
          </p:cNvPr>
          <p:cNvGrpSpPr/>
          <p:nvPr/>
        </p:nvGrpSpPr>
        <p:grpSpPr>
          <a:xfrm>
            <a:off x="1357315" y="5481983"/>
            <a:ext cx="498557" cy="755402"/>
            <a:chOff x="1312971" y="5573131"/>
            <a:chExt cx="498557" cy="75540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D6CED71-F3AC-E31E-5A55-D82301E04585}"/>
                </a:ext>
              </a:extLst>
            </p:cNvPr>
            <p:cNvGrpSpPr/>
            <p:nvPr/>
          </p:nvGrpSpPr>
          <p:grpSpPr>
            <a:xfrm>
              <a:off x="1312971" y="5573131"/>
              <a:ext cx="498557" cy="466649"/>
              <a:chOff x="1874109" y="4066362"/>
              <a:chExt cx="547058" cy="54705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5A0DED5-A41F-12A2-3EE3-1066B4032C5C}"/>
                  </a:ext>
                </a:extLst>
              </p:cNvPr>
              <p:cNvSpPr/>
              <p:nvPr/>
            </p:nvSpPr>
            <p:spPr>
              <a:xfrm>
                <a:off x="1874109" y="4066362"/>
                <a:ext cx="547058" cy="547057"/>
              </a:xfrm>
              <a:prstGeom prst="ellipse">
                <a:avLst/>
              </a:prstGeom>
              <a:solidFill>
                <a:srgbClr val="261B56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36" name="Freeform: Shape 132">
                <a:extLst>
                  <a:ext uri="{FF2B5EF4-FFF2-40B4-BE49-F238E27FC236}">
                    <a16:creationId xmlns:a16="http://schemas.microsoft.com/office/drawing/2014/main" id="{C640D2F5-E72B-9268-CD39-4A5C04DA7BD2}"/>
                  </a:ext>
                </a:extLst>
              </p:cNvPr>
              <p:cNvSpPr/>
              <p:nvPr/>
            </p:nvSpPr>
            <p:spPr>
              <a:xfrm>
                <a:off x="1975645" y="4172269"/>
                <a:ext cx="343986" cy="335240"/>
              </a:xfrm>
              <a:custGeom>
                <a:avLst/>
                <a:gdLst>
                  <a:gd name="connsiteX0" fmla="*/ 138180 w 343986"/>
                  <a:gd name="connsiteY0" fmla="*/ 315678 h 335240"/>
                  <a:gd name="connsiteX1" fmla="*/ 211987 w 343986"/>
                  <a:gd name="connsiteY1" fmla="*/ 315678 h 335240"/>
                  <a:gd name="connsiteX2" fmla="*/ 221768 w 343986"/>
                  <a:gd name="connsiteY2" fmla="*/ 334351 h 335240"/>
                  <a:gd name="connsiteX3" fmla="*/ 127510 w 343986"/>
                  <a:gd name="connsiteY3" fmla="*/ 334351 h 335240"/>
                  <a:gd name="connsiteX4" fmla="*/ 129287 w 343986"/>
                  <a:gd name="connsiteY4" fmla="*/ 230311 h 335240"/>
                  <a:gd name="connsiteX5" fmla="*/ 120395 w 343986"/>
                  <a:gd name="connsiteY5" fmla="*/ 239203 h 335240"/>
                  <a:gd name="connsiteX6" fmla="*/ 129287 w 343986"/>
                  <a:gd name="connsiteY6" fmla="*/ 248096 h 335240"/>
                  <a:gd name="connsiteX7" fmla="*/ 298241 w 343986"/>
                  <a:gd name="connsiteY7" fmla="*/ 248096 h 335240"/>
                  <a:gd name="connsiteX8" fmla="*/ 307133 w 343986"/>
                  <a:gd name="connsiteY8" fmla="*/ 239203 h 335240"/>
                  <a:gd name="connsiteX9" fmla="*/ 298241 w 343986"/>
                  <a:gd name="connsiteY9" fmla="*/ 230311 h 335240"/>
                  <a:gd name="connsiteX10" fmla="*/ 38586 w 343986"/>
                  <a:gd name="connsiteY10" fmla="*/ 230311 h 335240"/>
                  <a:gd name="connsiteX11" fmla="*/ 29693 w 343986"/>
                  <a:gd name="connsiteY11" fmla="*/ 239203 h 335240"/>
                  <a:gd name="connsiteX12" fmla="*/ 38586 w 343986"/>
                  <a:gd name="connsiteY12" fmla="*/ 248096 h 335240"/>
                  <a:gd name="connsiteX13" fmla="*/ 93718 w 343986"/>
                  <a:gd name="connsiteY13" fmla="*/ 248096 h 335240"/>
                  <a:gd name="connsiteX14" fmla="*/ 101721 w 343986"/>
                  <a:gd name="connsiteY14" fmla="*/ 239203 h 335240"/>
                  <a:gd name="connsiteX15" fmla="*/ 92829 w 343986"/>
                  <a:gd name="connsiteY15" fmla="*/ 230311 h 335240"/>
                  <a:gd name="connsiteX16" fmla="*/ 25248 w 343986"/>
                  <a:gd name="connsiteY16" fmla="*/ 211637 h 335240"/>
                  <a:gd name="connsiteX17" fmla="*/ 318693 w 343986"/>
                  <a:gd name="connsiteY17" fmla="*/ 211637 h 335240"/>
                  <a:gd name="connsiteX18" fmla="*/ 343592 w 343986"/>
                  <a:gd name="connsiteY18" fmla="*/ 323680 h 335240"/>
                  <a:gd name="connsiteX19" fmla="*/ 343592 w 343986"/>
                  <a:gd name="connsiteY19" fmla="*/ 331684 h 335240"/>
                  <a:gd name="connsiteX20" fmla="*/ 336478 w 343986"/>
                  <a:gd name="connsiteY20" fmla="*/ 335240 h 335240"/>
                  <a:gd name="connsiteX21" fmla="*/ 243998 w 343986"/>
                  <a:gd name="connsiteY21" fmla="*/ 335240 h 335240"/>
                  <a:gd name="connsiteX22" fmla="*/ 226213 w 343986"/>
                  <a:gd name="connsiteY22" fmla="*/ 303228 h 335240"/>
                  <a:gd name="connsiteX23" fmla="*/ 218210 w 343986"/>
                  <a:gd name="connsiteY23" fmla="*/ 298782 h 335240"/>
                  <a:gd name="connsiteX24" fmla="*/ 133734 w 343986"/>
                  <a:gd name="connsiteY24" fmla="*/ 298782 h 335240"/>
                  <a:gd name="connsiteX25" fmla="*/ 125730 w 343986"/>
                  <a:gd name="connsiteY25" fmla="*/ 303228 h 335240"/>
                  <a:gd name="connsiteX26" fmla="*/ 107946 w 343986"/>
                  <a:gd name="connsiteY26" fmla="*/ 335240 h 335240"/>
                  <a:gd name="connsiteX27" fmla="*/ 9242 w 343986"/>
                  <a:gd name="connsiteY27" fmla="*/ 335240 h 335240"/>
                  <a:gd name="connsiteX28" fmla="*/ 2128 w 343986"/>
                  <a:gd name="connsiteY28" fmla="*/ 331684 h 335240"/>
                  <a:gd name="connsiteX29" fmla="*/ 349 w 343986"/>
                  <a:gd name="connsiteY29" fmla="*/ 323680 h 335240"/>
                  <a:gd name="connsiteX30" fmla="*/ 54593 w 343986"/>
                  <a:gd name="connsiteY30" fmla="*/ 26678 h 335240"/>
                  <a:gd name="connsiteX31" fmla="*/ 290239 w 343986"/>
                  <a:gd name="connsiteY31" fmla="*/ 26678 h 335240"/>
                  <a:gd name="connsiteX32" fmla="*/ 290239 w 343986"/>
                  <a:gd name="connsiteY32" fmla="*/ 167176 h 335240"/>
                  <a:gd name="connsiteX33" fmla="*/ 54593 w 343986"/>
                  <a:gd name="connsiteY33" fmla="*/ 167176 h 335240"/>
                  <a:gd name="connsiteX34" fmla="*/ 54592 w 343986"/>
                  <a:gd name="connsiteY34" fmla="*/ 8892 h 335240"/>
                  <a:gd name="connsiteX35" fmla="*/ 36807 w 343986"/>
                  <a:gd name="connsiteY35" fmla="*/ 26677 h 335240"/>
                  <a:gd name="connsiteX36" fmla="*/ 36807 w 343986"/>
                  <a:gd name="connsiteY36" fmla="*/ 176067 h 335240"/>
                  <a:gd name="connsiteX37" fmla="*/ 45700 w 343986"/>
                  <a:gd name="connsiteY37" fmla="*/ 184959 h 335240"/>
                  <a:gd name="connsiteX38" fmla="*/ 298241 w 343986"/>
                  <a:gd name="connsiteY38" fmla="*/ 184959 h 335240"/>
                  <a:gd name="connsiteX39" fmla="*/ 307133 w 343986"/>
                  <a:gd name="connsiteY39" fmla="*/ 176067 h 335240"/>
                  <a:gd name="connsiteX40" fmla="*/ 308022 w 343986"/>
                  <a:gd name="connsiteY40" fmla="*/ 176067 h 335240"/>
                  <a:gd name="connsiteX41" fmla="*/ 308022 w 343986"/>
                  <a:gd name="connsiteY41" fmla="*/ 26677 h 335240"/>
                  <a:gd name="connsiteX42" fmla="*/ 290238 w 343986"/>
                  <a:gd name="connsiteY42" fmla="*/ 8892 h 335240"/>
                  <a:gd name="connsiteX43" fmla="*/ 27026 w 343986"/>
                  <a:gd name="connsiteY43" fmla="*/ 0 h 335240"/>
                  <a:gd name="connsiteX44" fmla="*/ 316914 w 343986"/>
                  <a:gd name="connsiteY44" fmla="*/ 0 h 335240"/>
                  <a:gd name="connsiteX45" fmla="*/ 316914 w 343986"/>
                  <a:gd name="connsiteY45" fmla="*/ 193852 h 335240"/>
                  <a:gd name="connsiteX46" fmla="*/ 27026 w 343986"/>
                  <a:gd name="connsiteY46" fmla="*/ 193852 h 33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43986" h="335240">
                    <a:moveTo>
                      <a:pt x="138180" y="315678"/>
                    </a:moveTo>
                    <a:lnTo>
                      <a:pt x="211987" y="315678"/>
                    </a:lnTo>
                    <a:lnTo>
                      <a:pt x="221768" y="334351"/>
                    </a:lnTo>
                    <a:lnTo>
                      <a:pt x="127510" y="334351"/>
                    </a:lnTo>
                    <a:close/>
                    <a:moveTo>
                      <a:pt x="129287" y="230311"/>
                    </a:moveTo>
                    <a:cubicBezTo>
                      <a:pt x="123952" y="230311"/>
                      <a:pt x="120395" y="234757"/>
                      <a:pt x="120395" y="239203"/>
                    </a:cubicBezTo>
                    <a:cubicBezTo>
                      <a:pt x="120395" y="243650"/>
                      <a:pt x="123952" y="248096"/>
                      <a:pt x="129287" y="248096"/>
                    </a:cubicBezTo>
                    <a:lnTo>
                      <a:pt x="298241" y="248096"/>
                    </a:lnTo>
                    <a:cubicBezTo>
                      <a:pt x="303575" y="248096"/>
                      <a:pt x="307133" y="243650"/>
                      <a:pt x="307133" y="239203"/>
                    </a:cubicBezTo>
                    <a:cubicBezTo>
                      <a:pt x="307133" y="234757"/>
                      <a:pt x="303575" y="230311"/>
                      <a:pt x="298241" y="230311"/>
                    </a:cubicBezTo>
                    <a:close/>
                    <a:moveTo>
                      <a:pt x="38586" y="230311"/>
                    </a:moveTo>
                    <a:cubicBezTo>
                      <a:pt x="33250" y="230311"/>
                      <a:pt x="29693" y="234757"/>
                      <a:pt x="29693" y="239203"/>
                    </a:cubicBezTo>
                    <a:cubicBezTo>
                      <a:pt x="29693" y="243650"/>
                      <a:pt x="33250" y="248096"/>
                      <a:pt x="38586" y="248096"/>
                    </a:cubicBezTo>
                    <a:lnTo>
                      <a:pt x="93718" y="248096"/>
                    </a:lnTo>
                    <a:cubicBezTo>
                      <a:pt x="98165" y="248096"/>
                      <a:pt x="101721" y="243650"/>
                      <a:pt x="101721" y="239203"/>
                    </a:cubicBezTo>
                    <a:cubicBezTo>
                      <a:pt x="101721" y="234757"/>
                      <a:pt x="98165" y="230311"/>
                      <a:pt x="92829" y="230311"/>
                    </a:cubicBezTo>
                    <a:close/>
                    <a:moveTo>
                      <a:pt x="25248" y="211637"/>
                    </a:moveTo>
                    <a:lnTo>
                      <a:pt x="318693" y="211637"/>
                    </a:lnTo>
                    <a:lnTo>
                      <a:pt x="343592" y="323680"/>
                    </a:lnTo>
                    <a:cubicBezTo>
                      <a:pt x="344480" y="326348"/>
                      <a:pt x="343592" y="329015"/>
                      <a:pt x="343592" y="331684"/>
                    </a:cubicBezTo>
                    <a:cubicBezTo>
                      <a:pt x="341813" y="334351"/>
                      <a:pt x="339145" y="335240"/>
                      <a:pt x="336478" y="335240"/>
                    </a:cubicBezTo>
                    <a:lnTo>
                      <a:pt x="243998" y="335240"/>
                    </a:lnTo>
                    <a:lnTo>
                      <a:pt x="226213" y="303228"/>
                    </a:lnTo>
                    <a:cubicBezTo>
                      <a:pt x="224435" y="300560"/>
                      <a:pt x="221766" y="298782"/>
                      <a:pt x="218210" y="298782"/>
                    </a:cubicBezTo>
                    <a:lnTo>
                      <a:pt x="133734" y="298782"/>
                    </a:lnTo>
                    <a:cubicBezTo>
                      <a:pt x="130177" y="298782"/>
                      <a:pt x="127509" y="300560"/>
                      <a:pt x="125730" y="303228"/>
                    </a:cubicBezTo>
                    <a:lnTo>
                      <a:pt x="107946" y="335240"/>
                    </a:lnTo>
                    <a:lnTo>
                      <a:pt x="9242" y="335240"/>
                    </a:lnTo>
                    <a:cubicBezTo>
                      <a:pt x="6573" y="335240"/>
                      <a:pt x="3906" y="333462"/>
                      <a:pt x="2128" y="331684"/>
                    </a:cubicBezTo>
                    <a:cubicBezTo>
                      <a:pt x="349" y="329015"/>
                      <a:pt x="-541" y="326348"/>
                      <a:pt x="349" y="323680"/>
                    </a:cubicBezTo>
                    <a:close/>
                    <a:moveTo>
                      <a:pt x="54593" y="26678"/>
                    </a:moveTo>
                    <a:lnTo>
                      <a:pt x="290239" y="26678"/>
                    </a:lnTo>
                    <a:lnTo>
                      <a:pt x="290239" y="167176"/>
                    </a:lnTo>
                    <a:lnTo>
                      <a:pt x="54593" y="167176"/>
                    </a:lnTo>
                    <a:close/>
                    <a:moveTo>
                      <a:pt x="54592" y="8892"/>
                    </a:moveTo>
                    <a:cubicBezTo>
                      <a:pt x="44810" y="8892"/>
                      <a:pt x="36807" y="16895"/>
                      <a:pt x="36807" y="26677"/>
                    </a:cubicBezTo>
                    <a:lnTo>
                      <a:pt x="36807" y="176067"/>
                    </a:lnTo>
                    <a:cubicBezTo>
                      <a:pt x="36807" y="180514"/>
                      <a:pt x="40364" y="184959"/>
                      <a:pt x="45700" y="184959"/>
                    </a:cubicBezTo>
                    <a:lnTo>
                      <a:pt x="298241" y="184959"/>
                    </a:lnTo>
                    <a:cubicBezTo>
                      <a:pt x="303575" y="184959"/>
                      <a:pt x="307133" y="180514"/>
                      <a:pt x="307133" y="176067"/>
                    </a:cubicBezTo>
                    <a:lnTo>
                      <a:pt x="308022" y="176067"/>
                    </a:lnTo>
                    <a:lnTo>
                      <a:pt x="308022" y="26677"/>
                    </a:lnTo>
                    <a:cubicBezTo>
                      <a:pt x="308022" y="16895"/>
                      <a:pt x="300019" y="8892"/>
                      <a:pt x="290238" y="8892"/>
                    </a:cubicBezTo>
                    <a:close/>
                    <a:moveTo>
                      <a:pt x="27026" y="0"/>
                    </a:moveTo>
                    <a:lnTo>
                      <a:pt x="316914" y="0"/>
                    </a:lnTo>
                    <a:lnTo>
                      <a:pt x="316914" y="193852"/>
                    </a:lnTo>
                    <a:lnTo>
                      <a:pt x="27026" y="1938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62639E-6404-35B7-B8CD-262D04795984}"/>
                </a:ext>
              </a:extLst>
            </p:cNvPr>
            <p:cNvSpPr txBox="1"/>
            <p:nvPr/>
          </p:nvSpPr>
          <p:spPr>
            <a:xfrm>
              <a:off x="1376140" y="6051534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GL</a:t>
              </a:r>
            </a:p>
          </p:txBody>
        </p:sp>
      </p:grpSp>
      <p:pic>
        <p:nvPicPr>
          <p:cNvPr id="65" name="Picture 64" descr="A logo with text and a shield&#10;&#10;Description automatically generated with medium confidence">
            <a:extLst>
              <a:ext uri="{FF2B5EF4-FFF2-40B4-BE49-F238E27FC236}">
                <a16:creationId xmlns:a16="http://schemas.microsoft.com/office/drawing/2014/main" id="{78CD1644-834D-4953-B085-184818AA3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479" y="3880554"/>
            <a:ext cx="3069511" cy="1252862"/>
          </a:xfrm>
          <a:prstGeom prst="rect">
            <a:avLst/>
          </a:prstGeom>
        </p:spPr>
      </p:pic>
      <p:sp>
        <p:nvSpPr>
          <p:cNvPr id="66" name="Title 2">
            <a:extLst>
              <a:ext uri="{FF2B5EF4-FFF2-40B4-BE49-F238E27FC236}">
                <a16:creationId xmlns:a16="http://schemas.microsoft.com/office/drawing/2014/main" id="{B8DD1800-65E1-D083-FFA5-77B3D4A9D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567" y="990849"/>
            <a:ext cx="343957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1334CB"/>
                </a:solidFill>
                <a:latin typeface="+mn-lt"/>
              </a:rPr>
              <a:t>Visa Data Manager  </a:t>
            </a:r>
          </a:p>
        </p:txBody>
      </p:sp>
      <p:pic>
        <p:nvPicPr>
          <p:cNvPr id="67" name="Picture 2" descr="DPS | Visa Data Manager | Visa">
            <a:extLst>
              <a:ext uri="{FF2B5EF4-FFF2-40B4-BE49-F238E27FC236}">
                <a16:creationId xmlns:a16="http://schemas.microsoft.com/office/drawing/2014/main" id="{60933DB5-82C3-2491-AD88-559AC6954B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717" y="2035663"/>
            <a:ext cx="1985226" cy="11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B0D44432-79DC-674C-B136-4840E2B2AE9A}"/>
              </a:ext>
            </a:extLst>
          </p:cNvPr>
          <p:cNvGrpSpPr/>
          <p:nvPr/>
        </p:nvGrpSpPr>
        <p:grpSpPr>
          <a:xfrm>
            <a:off x="8236182" y="810654"/>
            <a:ext cx="2598503" cy="2448606"/>
            <a:chOff x="4461691" y="822460"/>
            <a:chExt cx="3583250" cy="3828152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C3B48D7-AF49-2977-0FD2-51DEAF76F7ED}"/>
                </a:ext>
              </a:extLst>
            </p:cNvPr>
            <p:cNvGrpSpPr/>
            <p:nvPr/>
          </p:nvGrpSpPr>
          <p:grpSpPr>
            <a:xfrm>
              <a:off x="4461691" y="822460"/>
              <a:ext cx="3583250" cy="3828152"/>
              <a:chOff x="1205060" y="1522398"/>
              <a:chExt cx="4267172" cy="4473277"/>
            </a:xfrm>
          </p:grpSpPr>
          <p:pic>
            <p:nvPicPr>
              <p:cNvPr id="71" name="Picture 70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94B24FB8-B0AF-9CE0-A009-7ED4F125E3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1452" y="4349837"/>
                <a:ext cx="1735463" cy="1645838"/>
              </a:xfrm>
              <a:prstGeom prst="rect">
                <a:avLst/>
              </a:prstGeom>
            </p:spPr>
          </p:pic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C47FE28-F239-29AB-1C4C-149EE1A03278}"/>
                  </a:ext>
                </a:extLst>
              </p:cNvPr>
              <p:cNvGrpSpPr/>
              <p:nvPr/>
            </p:nvGrpSpPr>
            <p:grpSpPr>
              <a:xfrm>
                <a:off x="2019027" y="4316867"/>
                <a:ext cx="966019" cy="1000534"/>
                <a:chOff x="2319441" y="1671483"/>
                <a:chExt cx="966019" cy="980574"/>
              </a:xfrm>
            </p:grpSpPr>
            <p:pic>
              <p:nvPicPr>
                <p:cNvPr id="85" name="Picture 84" descr="Logo, company name&#10;&#10;Description automatically generated">
                  <a:extLst>
                    <a:ext uri="{FF2B5EF4-FFF2-40B4-BE49-F238E27FC236}">
                      <a16:creationId xmlns:a16="http://schemas.microsoft.com/office/drawing/2014/main" id="{E0AA8CE2-3FD9-07FE-4DCC-86816ED2FF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9441" y="1671483"/>
                  <a:ext cx="966019" cy="966019"/>
                </a:xfrm>
                <a:prstGeom prst="rect">
                  <a:avLst/>
                </a:prstGeom>
              </p:spPr>
            </p:pic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41D90BC-DDF5-8ECF-68CE-1CBB5C9D7F5B}"/>
                    </a:ext>
                  </a:extLst>
                </p:cNvPr>
                <p:cNvSpPr txBox="1"/>
                <p:nvPr/>
              </p:nvSpPr>
              <p:spPr>
                <a:xfrm>
                  <a:off x="2436805" y="2405836"/>
                  <a:ext cx="7312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One Drive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0C306C8-D758-4F5E-4337-D70816BC9A58}"/>
                  </a:ext>
                </a:extLst>
              </p:cNvPr>
              <p:cNvGrpSpPr/>
              <p:nvPr/>
            </p:nvGrpSpPr>
            <p:grpSpPr>
              <a:xfrm>
                <a:off x="1205060" y="2076026"/>
                <a:ext cx="584775" cy="2566199"/>
                <a:chOff x="295587" y="2685966"/>
                <a:chExt cx="584775" cy="2566199"/>
              </a:xfrm>
            </p:grpSpPr>
            <p:pic>
              <p:nvPicPr>
                <p:cNvPr id="80" name="Picture 79" descr="Icon&#10;&#10;Description automatically generated">
                  <a:extLst>
                    <a:ext uri="{FF2B5EF4-FFF2-40B4-BE49-F238E27FC236}">
                      <a16:creationId xmlns:a16="http://schemas.microsoft.com/office/drawing/2014/main" id="{CD90CCBD-B69B-E97E-B52F-8659C87804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587" y="2685966"/>
                  <a:ext cx="584775" cy="584775"/>
                </a:xfrm>
                <a:prstGeom prst="rect">
                  <a:avLst/>
                </a:prstGeom>
              </p:spPr>
            </p:pic>
            <p:pic>
              <p:nvPicPr>
                <p:cNvPr id="81" name="Picture 80" descr="Icon&#10;&#10;Description automatically generated">
                  <a:extLst>
                    <a:ext uri="{FF2B5EF4-FFF2-40B4-BE49-F238E27FC236}">
                      <a16:creationId xmlns:a16="http://schemas.microsoft.com/office/drawing/2014/main" id="{B428E059-8AF2-76F4-0204-C891307A20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587" y="3676678"/>
                  <a:ext cx="584775" cy="584775"/>
                </a:xfrm>
                <a:prstGeom prst="rect">
                  <a:avLst/>
                </a:prstGeom>
              </p:spPr>
            </p:pic>
            <p:pic>
              <p:nvPicPr>
                <p:cNvPr id="82" name="Picture 81" descr="Icon&#10;&#10;Description automatically generated">
                  <a:extLst>
                    <a:ext uri="{FF2B5EF4-FFF2-40B4-BE49-F238E27FC236}">
                      <a16:creationId xmlns:a16="http://schemas.microsoft.com/office/drawing/2014/main" id="{AEB79068-0D94-5125-E5CD-E1366C1168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587" y="4667390"/>
                  <a:ext cx="584775" cy="584775"/>
                </a:xfrm>
                <a:prstGeom prst="rect">
                  <a:avLst/>
                </a:prstGeom>
              </p:spPr>
            </p:pic>
            <p:pic>
              <p:nvPicPr>
                <p:cNvPr id="83" name="Picture 82" descr="Icon&#10;&#10;Description automatically generated">
                  <a:extLst>
                    <a:ext uri="{FF2B5EF4-FFF2-40B4-BE49-F238E27FC236}">
                      <a16:creationId xmlns:a16="http://schemas.microsoft.com/office/drawing/2014/main" id="{C4E97CC7-44A0-0001-6538-349ADD240E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587" y="3181322"/>
                  <a:ext cx="584775" cy="584775"/>
                </a:xfrm>
                <a:prstGeom prst="rect">
                  <a:avLst/>
                </a:prstGeom>
              </p:spPr>
            </p:pic>
            <p:pic>
              <p:nvPicPr>
                <p:cNvPr id="84" name="Picture 83" descr="Icon&#10;&#10;Description automatically generated">
                  <a:extLst>
                    <a:ext uri="{FF2B5EF4-FFF2-40B4-BE49-F238E27FC236}">
                      <a16:creationId xmlns:a16="http://schemas.microsoft.com/office/drawing/2014/main" id="{CCBA2863-0CCD-1810-3305-3556B27C72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587" y="4172034"/>
                  <a:ext cx="584775" cy="584775"/>
                </a:xfrm>
                <a:prstGeom prst="rect">
                  <a:avLst/>
                </a:prstGeom>
              </p:spPr>
            </p:pic>
          </p:grpSp>
          <p:pic>
            <p:nvPicPr>
              <p:cNvPr id="74" name="Picture 73" descr="Logo&#10;&#10;Description automatically generated">
                <a:extLst>
                  <a:ext uri="{FF2B5EF4-FFF2-40B4-BE49-F238E27FC236}">
                    <a16:creationId xmlns:a16="http://schemas.microsoft.com/office/drawing/2014/main" id="{F86BBF14-2768-96B1-9DBF-389A440B6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6549" y="3671192"/>
                <a:ext cx="985683" cy="985683"/>
              </a:xfrm>
              <a:prstGeom prst="rect">
                <a:avLst/>
              </a:prstGeom>
            </p:spPr>
          </p:pic>
          <p:pic>
            <p:nvPicPr>
              <p:cNvPr id="75" name="Picture 74" descr="Logo&#10;&#10;Description automatically generated">
                <a:extLst>
                  <a:ext uri="{FF2B5EF4-FFF2-40B4-BE49-F238E27FC236}">
                    <a16:creationId xmlns:a16="http://schemas.microsoft.com/office/drawing/2014/main" id="{3E366F1E-A342-E33C-42F5-7DFAF553B5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655" y="3082350"/>
                <a:ext cx="2616200" cy="774700"/>
              </a:xfrm>
              <a:prstGeom prst="rect">
                <a:avLst/>
              </a:prstGeom>
            </p:spPr>
          </p:pic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6E146BC-8C1E-1B50-EEA6-B17EE67F2A0B}"/>
                  </a:ext>
                </a:extLst>
              </p:cNvPr>
              <p:cNvGrpSpPr/>
              <p:nvPr/>
            </p:nvGrpSpPr>
            <p:grpSpPr>
              <a:xfrm>
                <a:off x="3520746" y="1522398"/>
                <a:ext cx="1426973" cy="962258"/>
                <a:chOff x="5210754" y="1107730"/>
                <a:chExt cx="1426973" cy="962258"/>
              </a:xfrm>
            </p:grpSpPr>
            <p:pic>
              <p:nvPicPr>
                <p:cNvPr id="78" name="Picture 77" descr="Icon&#10;&#10;Description automatically generated">
                  <a:extLst>
                    <a:ext uri="{FF2B5EF4-FFF2-40B4-BE49-F238E27FC236}">
                      <a16:creationId xmlns:a16="http://schemas.microsoft.com/office/drawing/2014/main" id="{D1B9BECE-2667-782E-EB12-16033B2579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0754" y="1107730"/>
                  <a:ext cx="1426973" cy="749163"/>
                </a:xfrm>
                <a:prstGeom prst="rect">
                  <a:avLst/>
                </a:prstGeom>
              </p:spPr>
            </p:pic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CE66A19-46D7-4793-1AC3-F2D339E00CC6}"/>
                    </a:ext>
                  </a:extLst>
                </p:cNvPr>
                <p:cNvSpPr txBox="1"/>
                <p:nvPr/>
              </p:nvSpPr>
              <p:spPr>
                <a:xfrm>
                  <a:off x="5388378" y="1823766"/>
                  <a:ext cx="692818" cy="2462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Power BI</a:t>
                  </a:r>
                </a:p>
              </p:txBody>
            </p:sp>
          </p:grpSp>
          <p:pic>
            <p:nvPicPr>
              <p:cNvPr id="77" name="Picture 76" descr="Icon&#10;&#10;Description automatically generated">
                <a:extLst>
                  <a:ext uri="{FF2B5EF4-FFF2-40B4-BE49-F238E27FC236}">
                    <a16:creationId xmlns:a16="http://schemas.microsoft.com/office/drawing/2014/main" id="{60D221FB-A746-5D0E-116C-2DE0809643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0898" y="2631872"/>
                <a:ext cx="985683" cy="985683"/>
              </a:xfrm>
              <a:prstGeom prst="rect">
                <a:avLst/>
              </a:prstGeom>
            </p:spPr>
          </p:pic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FBA5EE1-626C-87F1-AFDC-5ECE35F0A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3680" y="999368"/>
              <a:ext cx="1126235" cy="584775"/>
            </a:xfrm>
            <a:prstGeom prst="rect">
              <a:avLst/>
            </a:prstGeom>
            <a:noFill/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8780325-BBF7-5CDC-FB66-C27137CD0515}"/>
              </a:ext>
            </a:extLst>
          </p:cNvPr>
          <p:cNvSpPr/>
          <p:nvPr/>
        </p:nvSpPr>
        <p:spPr>
          <a:xfrm>
            <a:off x="3250541" y="990849"/>
            <a:ext cx="3345521" cy="4491134"/>
          </a:xfrm>
          <a:prstGeom prst="rect">
            <a:avLst/>
          </a:prstGeom>
          <a:noFill/>
          <a:ln w="28575">
            <a:solidFill>
              <a:srgbClr val="261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C09F10-C6A1-D75E-5B2E-CCAD7B7BBA94}"/>
              </a:ext>
            </a:extLst>
          </p:cNvPr>
          <p:cNvSpPr/>
          <p:nvPr/>
        </p:nvSpPr>
        <p:spPr>
          <a:xfrm>
            <a:off x="7804613" y="637427"/>
            <a:ext cx="3345521" cy="2497434"/>
          </a:xfrm>
          <a:prstGeom prst="rect">
            <a:avLst/>
          </a:prstGeom>
          <a:noFill/>
          <a:ln w="28575">
            <a:solidFill>
              <a:srgbClr val="261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62F5AC5-3601-C31D-CE9F-A681388E3F32}"/>
              </a:ext>
            </a:extLst>
          </p:cNvPr>
          <p:cNvSpPr txBox="1"/>
          <p:nvPr/>
        </p:nvSpPr>
        <p:spPr>
          <a:xfrm>
            <a:off x="7766648" y="3492308"/>
            <a:ext cx="3456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Descriptive Solutions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E677DC2-58F6-1F7C-E844-0500A31E3F7D}"/>
              </a:ext>
            </a:extLst>
          </p:cNvPr>
          <p:cNvSpPr txBox="1"/>
          <p:nvPr/>
        </p:nvSpPr>
        <p:spPr>
          <a:xfrm>
            <a:off x="7840668" y="3861578"/>
            <a:ext cx="3308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 Solutions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5477B01-F486-FFBB-B286-7D303435D6E8}"/>
              </a:ext>
            </a:extLst>
          </p:cNvPr>
          <p:cNvSpPr txBox="1"/>
          <p:nvPr/>
        </p:nvSpPr>
        <p:spPr>
          <a:xfrm>
            <a:off x="7762862" y="4230848"/>
            <a:ext cx="338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 Force Ecosystem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34AD0AD-EAF2-E5DF-4A29-93EE4424A41C}"/>
              </a:ext>
            </a:extLst>
          </p:cNvPr>
          <p:cNvSpPr txBox="1"/>
          <p:nvPr/>
        </p:nvSpPr>
        <p:spPr>
          <a:xfrm>
            <a:off x="7803743" y="4600118"/>
            <a:ext cx="3345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CRM Solutions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E442942-9CB6-DDDC-DE4B-A52BB182DA32}"/>
              </a:ext>
            </a:extLst>
          </p:cNvPr>
          <p:cNvSpPr txBox="1"/>
          <p:nvPr/>
        </p:nvSpPr>
        <p:spPr>
          <a:xfrm>
            <a:off x="7840668" y="4969387"/>
            <a:ext cx="3308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Marketing Solutions</a:t>
            </a:r>
          </a:p>
        </p:txBody>
      </p:sp>
    </p:spTree>
    <p:extLst>
      <p:ext uri="{BB962C8B-B14F-4D97-AF65-F5344CB8AC3E}">
        <p14:creationId xmlns:p14="http://schemas.microsoft.com/office/powerpoint/2010/main" val="20252772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nector: Elbow 39">
            <a:extLst>
              <a:ext uri="{FF2B5EF4-FFF2-40B4-BE49-F238E27FC236}">
                <a16:creationId xmlns:a16="http://schemas.microsoft.com/office/drawing/2014/main" id="{3A72F96E-A92F-C21A-C615-8BBA610E0BC4}"/>
              </a:ext>
            </a:extLst>
          </p:cNvPr>
          <p:cNvCxnSpPr>
            <a:cxnSpLocks/>
          </p:cNvCxnSpPr>
          <p:nvPr/>
        </p:nvCxnSpPr>
        <p:spPr>
          <a:xfrm>
            <a:off x="3484337" y="1933628"/>
            <a:ext cx="1619488" cy="525434"/>
          </a:xfrm>
          <a:prstGeom prst="bentConnector3">
            <a:avLst/>
          </a:prstGeom>
          <a:noFill/>
          <a:ln w="28575" cap="flat" cmpd="sng" algn="ctr">
            <a:solidFill>
              <a:srgbClr val="1D3B73"/>
            </a:solidFill>
            <a:prstDash val="solid"/>
            <a:miter lim="800000"/>
          </a:ln>
          <a:effectLst/>
        </p:spPr>
      </p:cxnSp>
      <p:cxnSp>
        <p:nvCxnSpPr>
          <p:cNvPr id="42" name="Connector: Elbow 40">
            <a:extLst>
              <a:ext uri="{FF2B5EF4-FFF2-40B4-BE49-F238E27FC236}">
                <a16:creationId xmlns:a16="http://schemas.microsoft.com/office/drawing/2014/main" id="{AADA043D-9B4A-E021-CD8E-EB6DE5FD48E5}"/>
              </a:ext>
            </a:extLst>
          </p:cNvPr>
          <p:cNvCxnSpPr>
            <a:cxnSpLocks/>
          </p:cNvCxnSpPr>
          <p:nvPr/>
        </p:nvCxnSpPr>
        <p:spPr>
          <a:xfrm>
            <a:off x="2640013" y="3003703"/>
            <a:ext cx="1938806" cy="240492"/>
          </a:xfrm>
          <a:prstGeom prst="bentConnector3">
            <a:avLst/>
          </a:prstGeom>
          <a:noFill/>
          <a:ln w="28575" cap="flat" cmpd="sng" algn="ctr">
            <a:solidFill>
              <a:srgbClr val="1D3B73"/>
            </a:solidFill>
            <a:prstDash val="solid"/>
            <a:miter lim="800000"/>
          </a:ln>
          <a:effectLst/>
        </p:spPr>
      </p:cxnSp>
      <p:cxnSp>
        <p:nvCxnSpPr>
          <p:cNvPr id="43" name="Connector: Elbow 41">
            <a:extLst>
              <a:ext uri="{FF2B5EF4-FFF2-40B4-BE49-F238E27FC236}">
                <a16:creationId xmlns:a16="http://schemas.microsoft.com/office/drawing/2014/main" id="{79B5B81A-9208-8E64-B68F-A66117B5B7C5}"/>
              </a:ext>
            </a:extLst>
          </p:cNvPr>
          <p:cNvCxnSpPr>
            <a:cxnSpLocks/>
          </p:cNvCxnSpPr>
          <p:nvPr/>
        </p:nvCxnSpPr>
        <p:spPr>
          <a:xfrm rot="10800000">
            <a:off x="2831341" y="4188177"/>
            <a:ext cx="1414653" cy="30132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1D3B73"/>
            </a:solidFill>
            <a:prstDash val="solid"/>
            <a:miter lim="800000"/>
          </a:ln>
          <a:effectLst/>
        </p:spPr>
      </p:cxnSp>
      <p:cxnSp>
        <p:nvCxnSpPr>
          <p:cNvPr id="44" name="Connector: Elbow 42">
            <a:extLst>
              <a:ext uri="{FF2B5EF4-FFF2-40B4-BE49-F238E27FC236}">
                <a16:creationId xmlns:a16="http://schemas.microsoft.com/office/drawing/2014/main" id="{A2605C41-A708-4B9A-C769-78A5303EE455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3600757" y="5418016"/>
            <a:ext cx="702027" cy="409473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1D3B73"/>
            </a:solidFill>
            <a:prstDash val="solid"/>
            <a:miter lim="800000"/>
          </a:ln>
          <a:effectLst/>
        </p:spPr>
      </p:cxnSp>
      <p:cxnSp>
        <p:nvCxnSpPr>
          <p:cNvPr id="45" name="Connector: Elbow 43">
            <a:extLst>
              <a:ext uri="{FF2B5EF4-FFF2-40B4-BE49-F238E27FC236}">
                <a16:creationId xmlns:a16="http://schemas.microsoft.com/office/drawing/2014/main" id="{43FE78D9-4F2F-4F7D-2BCA-ABB467F33520}"/>
              </a:ext>
            </a:extLst>
          </p:cNvPr>
          <p:cNvCxnSpPr>
            <a:cxnSpLocks/>
          </p:cNvCxnSpPr>
          <p:nvPr/>
        </p:nvCxnSpPr>
        <p:spPr>
          <a:xfrm flipV="1">
            <a:off x="6952302" y="1916871"/>
            <a:ext cx="1816355" cy="511921"/>
          </a:xfrm>
          <a:prstGeom prst="bentConnector3">
            <a:avLst/>
          </a:prstGeom>
          <a:noFill/>
          <a:ln w="28575" cap="flat" cmpd="sng" algn="ctr">
            <a:solidFill>
              <a:srgbClr val="1D3B73"/>
            </a:solidFill>
            <a:prstDash val="solid"/>
            <a:miter lim="800000"/>
          </a:ln>
          <a:effectLst/>
        </p:spPr>
      </p:cxnSp>
      <p:cxnSp>
        <p:nvCxnSpPr>
          <p:cNvPr id="46" name="Connector: Elbow 44">
            <a:extLst>
              <a:ext uri="{FF2B5EF4-FFF2-40B4-BE49-F238E27FC236}">
                <a16:creationId xmlns:a16="http://schemas.microsoft.com/office/drawing/2014/main" id="{ADFC54B1-E7E0-469E-13A7-8ABD43F6BC6E}"/>
              </a:ext>
            </a:extLst>
          </p:cNvPr>
          <p:cNvCxnSpPr>
            <a:cxnSpLocks/>
          </p:cNvCxnSpPr>
          <p:nvPr/>
        </p:nvCxnSpPr>
        <p:spPr>
          <a:xfrm flipV="1">
            <a:off x="8032683" y="3384685"/>
            <a:ext cx="735974" cy="163447"/>
          </a:xfrm>
          <a:prstGeom prst="bentConnector3">
            <a:avLst/>
          </a:prstGeom>
          <a:noFill/>
          <a:ln w="28575" cap="flat" cmpd="sng" algn="ctr">
            <a:solidFill>
              <a:srgbClr val="1D3B73"/>
            </a:solidFill>
            <a:prstDash val="solid"/>
            <a:miter lim="800000"/>
          </a:ln>
          <a:effectLst/>
        </p:spPr>
      </p:cxnSp>
      <p:cxnSp>
        <p:nvCxnSpPr>
          <p:cNvPr id="47" name="Connector: Elbow 45">
            <a:extLst>
              <a:ext uri="{FF2B5EF4-FFF2-40B4-BE49-F238E27FC236}">
                <a16:creationId xmlns:a16="http://schemas.microsoft.com/office/drawing/2014/main" id="{07D044E2-AB2C-F3FD-3597-B528B73EECA7}"/>
              </a:ext>
            </a:extLst>
          </p:cNvPr>
          <p:cNvCxnSpPr>
            <a:cxnSpLocks/>
          </p:cNvCxnSpPr>
          <p:nvPr/>
        </p:nvCxnSpPr>
        <p:spPr>
          <a:xfrm flipV="1">
            <a:off x="7709361" y="4716858"/>
            <a:ext cx="1075590" cy="319053"/>
          </a:xfrm>
          <a:prstGeom prst="bentConnector3">
            <a:avLst/>
          </a:prstGeom>
          <a:noFill/>
          <a:ln w="28575" cap="flat" cmpd="sng" algn="ctr">
            <a:solidFill>
              <a:srgbClr val="1D3B73"/>
            </a:solidFill>
            <a:prstDash val="solid"/>
            <a:miter lim="800000"/>
          </a:ln>
          <a:effectLst/>
        </p:spPr>
      </p:cxnSp>
      <p:cxnSp>
        <p:nvCxnSpPr>
          <p:cNvPr id="48" name="Connector: Elbow 46">
            <a:extLst>
              <a:ext uri="{FF2B5EF4-FFF2-40B4-BE49-F238E27FC236}">
                <a16:creationId xmlns:a16="http://schemas.microsoft.com/office/drawing/2014/main" id="{87614EF5-F998-FE6E-F1E5-34F527EB450C}"/>
              </a:ext>
            </a:extLst>
          </p:cNvPr>
          <p:cNvCxnSpPr>
            <a:cxnSpLocks/>
          </p:cNvCxnSpPr>
          <p:nvPr/>
        </p:nvCxnSpPr>
        <p:spPr>
          <a:xfrm rot="5400000">
            <a:off x="7014711" y="5695094"/>
            <a:ext cx="490613" cy="92703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1D3B73"/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1B1EC0C-A5A3-AC31-3BAF-46302C32BA29}"/>
              </a:ext>
            </a:extLst>
          </p:cNvPr>
          <p:cNvSpPr/>
          <p:nvPr/>
        </p:nvSpPr>
        <p:spPr>
          <a:xfrm>
            <a:off x="0" y="0"/>
            <a:ext cx="12192000" cy="231494"/>
          </a:xfrm>
          <a:prstGeom prst="rect">
            <a:avLst/>
          </a:prstGeom>
          <a:solidFill>
            <a:srgbClr val="1E3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A7BFA1-7690-9AE3-7881-97209BF47468}"/>
              </a:ext>
            </a:extLst>
          </p:cNvPr>
          <p:cNvSpPr/>
          <p:nvPr/>
        </p:nvSpPr>
        <p:spPr>
          <a:xfrm>
            <a:off x="-19032" y="-57704"/>
            <a:ext cx="12219025" cy="1531656"/>
          </a:xfrm>
          <a:prstGeom prst="rect">
            <a:avLst/>
          </a:prstGeom>
          <a:solidFill>
            <a:srgbClr val="1D3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27D7D2F2-61C9-102B-88CC-AC2A3D8BFAC9}"/>
              </a:ext>
            </a:extLst>
          </p:cNvPr>
          <p:cNvSpPr txBox="1">
            <a:spLocks/>
          </p:cNvSpPr>
          <p:nvPr/>
        </p:nvSpPr>
        <p:spPr>
          <a:xfrm>
            <a:off x="561684" y="32016"/>
            <a:ext cx="81251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61B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+mn-lt"/>
              </a:rPr>
              <a:t>Data Science | Tech Solutions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037097-4431-D5D4-F2FC-3D62A457AF44}"/>
              </a:ext>
            </a:extLst>
          </p:cNvPr>
          <p:cNvSpPr/>
          <p:nvPr/>
        </p:nvSpPr>
        <p:spPr>
          <a:xfrm>
            <a:off x="536" y="1364213"/>
            <a:ext cx="12219025" cy="157367"/>
          </a:xfrm>
          <a:prstGeom prst="rect">
            <a:avLst/>
          </a:prstGeom>
          <a:solidFill>
            <a:srgbClr val="F9A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6F342E-BE8E-998B-9AC7-CB952514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" b="102"/>
          <a:stretch/>
        </p:blipFill>
        <p:spPr>
          <a:xfrm>
            <a:off x="8545528" y="46463"/>
            <a:ext cx="3246891" cy="13255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8EB3EB7-B50A-6B67-FAD2-B0B242641B0A}"/>
              </a:ext>
            </a:extLst>
          </p:cNvPr>
          <p:cNvSpPr txBox="1"/>
          <p:nvPr/>
        </p:nvSpPr>
        <p:spPr>
          <a:xfrm>
            <a:off x="5195207" y="4149547"/>
            <a:ext cx="775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SCIENCE</a:t>
            </a:r>
            <a:endParaRPr lang="en-IN" sz="1200" b="1" dirty="0">
              <a:solidFill>
                <a:srgbClr val="261B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353F9C-B932-F50E-47AB-10082D87AE54}"/>
              </a:ext>
            </a:extLst>
          </p:cNvPr>
          <p:cNvSpPr txBox="1"/>
          <p:nvPr/>
        </p:nvSpPr>
        <p:spPr>
          <a:xfrm>
            <a:off x="6032076" y="4150928"/>
            <a:ext cx="1051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 SOLUTIONS</a:t>
            </a:r>
          </a:p>
          <a:p>
            <a:endParaRPr lang="en-IN" sz="1200" b="1" dirty="0">
              <a:solidFill>
                <a:srgbClr val="261B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1591A4-F47B-4963-CF51-41680DCFD144}"/>
              </a:ext>
            </a:extLst>
          </p:cNvPr>
          <p:cNvCxnSpPr>
            <a:cxnSpLocks/>
          </p:cNvCxnSpPr>
          <p:nvPr/>
        </p:nvCxnSpPr>
        <p:spPr>
          <a:xfrm>
            <a:off x="6031390" y="3114919"/>
            <a:ext cx="33086" cy="184893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CEEB19C-F5BF-33EC-C9A6-029A310A059F}"/>
              </a:ext>
            </a:extLst>
          </p:cNvPr>
          <p:cNvSpPr txBox="1"/>
          <p:nvPr/>
        </p:nvSpPr>
        <p:spPr>
          <a:xfrm>
            <a:off x="645722" y="1812731"/>
            <a:ext cx="330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SEGMENTATION</a:t>
            </a:r>
          </a:p>
          <a:p>
            <a:pPr>
              <a:defRPr/>
            </a:pPr>
            <a:r>
              <a:rPr lang="en-US" sz="1200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 insights into your customers by categorizing them according to their engagement patterns</a:t>
            </a:r>
            <a:endParaRPr lang="en-IN" sz="1200" dirty="0">
              <a:solidFill>
                <a:srgbClr val="261B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908EA-AB06-06CA-8898-48A650468CEF}"/>
              </a:ext>
            </a:extLst>
          </p:cNvPr>
          <p:cNvSpPr txBox="1"/>
          <p:nvPr/>
        </p:nvSpPr>
        <p:spPr>
          <a:xfrm>
            <a:off x="663706" y="2879738"/>
            <a:ext cx="29370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PORTFOLIO GROWTH</a:t>
            </a:r>
          </a:p>
          <a:p>
            <a:pPr>
              <a:defRPr/>
            </a:pPr>
            <a:r>
              <a:rPr lang="en-US" sz="1200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In-depth examination of Loans and Deposits portfolios to deliver practical insights and strategies for growth and evolution</a:t>
            </a:r>
            <a:endParaRPr lang="en-IN" sz="1200" dirty="0">
              <a:solidFill>
                <a:srgbClr val="261B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7A5E22-BFAF-2173-D917-7E9112635389}"/>
              </a:ext>
            </a:extLst>
          </p:cNvPr>
          <p:cNvSpPr txBox="1"/>
          <p:nvPr/>
        </p:nvSpPr>
        <p:spPr>
          <a:xfrm>
            <a:off x="645723" y="4087078"/>
            <a:ext cx="27570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 ANALYTICS</a:t>
            </a:r>
          </a:p>
          <a:p>
            <a:pPr>
              <a:defRPr/>
            </a:pPr>
            <a:r>
              <a:rPr lang="en-US" sz="1200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Leverage existing data and historical trends to forecast future outcomes, trends, and insights</a:t>
            </a:r>
            <a:endParaRPr lang="en-IN" sz="1200" dirty="0">
              <a:solidFill>
                <a:srgbClr val="261B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1963DB-E6CF-7B23-BC3C-1BCFE4F389AC}"/>
              </a:ext>
            </a:extLst>
          </p:cNvPr>
          <p:cNvSpPr txBox="1"/>
          <p:nvPr/>
        </p:nvSpPr>
        <p:spPr>
          <a:xfrm>
            <a:off x="645723" y="5381213"/>
            <a:ext cx="29550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PREDICTION</a:t>
            </a:r>
          </a:p>
          <a:p>
            <a:pPr>
              <a:defRPr/>
            </a:pPr>
            <a:r>
              <a:rPr lang="en-US" sz="1200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Continuously and proactively monitor and manage risk by benchmarking your risk factors against those of other FIs</a:t>
            </a:r>
            <a:endParaRPr lang="en-IN" sz="1200" dirty="0">
              <a:solidFill>
                <a:srgbClr val="261B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1A6E27-E8A5-FAB7-D141-16ED2996B252}"/>
              </a:ext>
            </a:extLst>
          </p:cNvPr>
          <p:cNvSpPr txBox="1"/>
          <p:nvPr/>
        </p:nvSpPr>
        <p:spPr>
          <a:xfrm>
            <a:off x="8784951" y="3213748"/>
            <a:ext cx="24903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ANALYTICS ASSESSMENT</a:t>
            </a:r>
          </a:p>
          <a:p>
            <a:pPr>
              <a:defRPr/>
            </a:pPr>
            <a:r>
              <a:rPr lang="en-US" sz="1200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your Bank equipped for strategic intelligence? Do you possess the necessary infrastructure and tools?</a:t>
            </a:r>
            <a:endParaRPr lang="en-IN" sz="1200" dirty="0">
              <a:solidFill>
                <a:srgbClr val="261B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E0051D-BF29-B367-263A-E5C6F06E728B}"/>
              </a:ext>
            </a:extLst>
          </p:cNvPr>
          <p:cNvSpPr txBox="1"/>
          <p:nvPr/>
        </p:nvSpPr>
        <p:spPr>
          <a:xfrm>
            <a:off x="8784951" y="4550531"/>
            <a:ext cx="2546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&amp; SUPPORT</a:t>
            </a:r>
          </a:p>
          <a:p>
            <a:pPr>
              <a:defRPr/>
            </a:pPr>
            <a:r>
              <a:rPr lang="en-US" sz="1200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Boost your technology development prowess and successfully finalize your projects</a:t>
            </a:r>
            <a:endParaRPr lang="en-IN" sz="1200" dirty="0">
              <a:solidFill>
                <a:srgbClr val="261B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46F299-CC32-AFD6-DF2F-E013D8A65FD3}"/>
              </a:ext>
            </a:extLst>
          </p:cNvPr>
          <p:cNvSpPr txBox="1"/>
          <p:nvPr/>
        </p:nvSpPr>
        <p:spPr>
          <a:xfrm>
            <a:off x="4097393" y="5999867"/>
            <a:ext cx="411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WAREHOUSING &amp; TRANSFORMATION</a:t>
            </a:r>
          </a:p>
          <a:p>
            <a:pPr>
              <a:defRPr/>
            </a:pPr>
            <a:r>
              <a:rPr lang="en-US" sz="1200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organizational alignment by utilizing consistent and accurate data across all departments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6FCF04-B3F1-10AF-A3D7-E8EB8479925F}"/>
              </a:ext>
            </a:extLst>
          </p:cNvPr>
          <p:cNvSpPr txBox="1"/>
          <p:nvPr/>
        </p:nvSpPr>
        <p:spPr>
          <a:xfrm>
            <a:off x="8770850" y="1767729"/>
            <a:ext cx="32273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VISUALIZATION </a:t>
            </a:r>
            <a:br>
              <a:rPr lang="en-US" sz="1600" b="1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REPORTING</a:t>
            </a:r>
          </a:p>
          <a:p>
            <a:pPr>
              <a:defRPr/>
            </a:pPr>
            <a:r>
              <a:rPr lang="en-US" sz="1200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 controlled digital dashboards across your bank in a seamless manner using advanced technologies </a:t>
            </a:r>
            <a:endParaRPr lang="en-IN" sz="1200" dirty="0">
              <a:solidFill>
                <a:srgbClr val="261B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AB275A-7C62-E2B9-6C59-94EA4CE4B6D7}"/>
              </a:ext>
            </a:extLst>
          </p:cNvPr>
          <p:cNvGrpSpPr/>
          <p:nvPr/>
        </p:nvGrpSpPr>
        <p:grpSpPr>
          <a:xfrm>
            <a:off x="4003012" y="2063344"/>
            <a:ext cx="4122927" cy="3936523"/>
            <a:chOff x="3117391" y="451198"/>
            <a:chExt cx="5980046" cy="5955605"/>
          </a:xfrm>
          <a:effectLst/>
        </p:grpSpPr>
        <p:sp>
          <p:nvSpPr>
            <p:cNvPr id="67" name="Freeform: Shape 91">
              <a:extLst>
                <a:ext uri="{FF2B5EF4-FFF2-40B4-BE49-F238E27FC236}">
                  <a16:creationId xmlns:a16="http://schemas.microsoft.com/office/drawing/2014/main" id="{7EF432FD-C4DF-4B0B-EB3E-898EAD5AD56A}"/>
                </a:ext>
              </a:extLst>
            </p:cNvPr>
            <p:cNvSpPr/>
            <p:nvPr/>
          </p:nvSpPr>
          <p:spPr>
            <a:xfrm rot="-5400000">
              <a:off x="4144583" y="332329"/>
              <a:ext cx="1795972" cy="2033710"/>
            </a:xfrm>
            <a:custGeom>
              <a:avLst/>
              <a:gdLst>
                <a:gd name="connsiteX0" fmla="*/ 1795972 w 1795972"/>
                <a:gd name="connsiteY0" fmla="*/ 2033710 h 2033710"/>
                <a:gd name="connsiteX1" fmla="*/ 445563 w 1795972"/>
                <a:gd name="connsiteY1" fmla="*/ 2033710 h 2033710"/>
                <a:gd name="connsiteX2" fmla="*/ 0 w 1795972"/>
                <a:gd name="connsiteY2" fmla="*/ 957160 h 2033710"/>
                <a:gd name="connsiteX3" fmla="*/ 957160 w 1795972"/>
                <a:gd name="connsiteY3" fmla="*/ 0 h 2033710"/>
                <a:gd name="connsiteX4" fmla="*/ 1116700 w 1795972"/>
                <a:gd name="connsiteY4" fmla="*/ 175539 h 2033710"/>
                <a:gd name="connsiteX5" fmla="*/ 1793021 w 1795972"/>
                <a:gd name="connsiteY5" fmla="*/ 1917001 h 2033710"/>
                <a:gd name="connsiteX6" fmla="*/ 1795972 w 1795972"/>
                <a:gd name="connsiteY6" fmla="*/ 2033710 h 203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5972" h="2033710">
                  <a:moveTo>
                    <a:pt x="1795972" y="2033710"/>
                  </a:moveTo>
                  <a:lnTo>
                    <a:pt x="445563" y="2033710"/>
                  </a:lnTo>
                  <a:lnTo>
                    <a:pt x="0" y="957160"/>
                  </a:lnTo>
                  <a:lnTo>
                    <a:pt x="957160" y="0"/>
                  </a:lnTo>
                  <a:lnTo>
                    <a:pt x="1116700" y="175539"/>
                  </a:lnTo>
                  <a:cubicBezTo>
                    <a:pt x="1511281" y="653661"/>
                    <a:pt x="1759565" y="1256992"/>
                    <a:pt x="1793021" y="1917001"/>
                  </a:cubicBezTo>
                  <a:lnTo>
                    <a:pt x="1795972" y="2033710"/>
                  </a:lnTo>
                  <a:close/>
                </a:path>
              </a:pathLst>
            </a:custGeom>
            <a:solidFill>
              <a:srgbClr val="1D3B73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Freeform: Shape 95">
              <a:extLst>
                <a:ext uri="{FF2B5EF4-FFF2-40B4-BE49-F238E27FC236}">
                  <a16:creationId xmlns:a16="http://schemas.microsoft.com/office/drawing/2014/main" id="{C265CC17-6F83-E4C4-856D-2C9CEACF4EFE}"/>
                </a:ext>
              </a:extLst>
            </p:cNvPr>
            <p:cNvSpPr/>
            <p:nvPr/>
          </p:nvSpPr>
          <p:spPr>
            <a:xfrm rot="-5400000">
              <a:off x="6255163" y="328613"/>
              <a:ext cx="1799069" cy="2044240"/>
            </a:xfrm>
            <a:custGeom>
              <a:avLst/>
              <a:gdLst>
                <a:gd name="connsiteX0" fmla="*/ 1799069 w 1799069"/>
                <a:gd name="connsiteY0" fmla="*/ 0 h 2044240"/>
                <a:gd name="connsiteX1" fmla="*/ 1796118 w 1799069"/>
                <a:gd name="connsiteY1" fmla="*/ 116709 h 2044240"/>
                <a:gd name="connsiteX2" fmla="*/ 1119797 w 1799069"/>
                <a:gd name="connsiteY2" fmla="*/ 1858171 h 2044240"/>
                <a:gd name="connsiteX3" fmla="*/ 950686 w 1799069"/>
                <a:gd name="connsiteY3" fmla="*/ 2044240 h 2044240"/>
                <a:gd name="connsiteX4" fmla="*/ 0 w 1799069"/>
                <a:gd name="connsiteY4" fmla="*/ 1093554 h 2044240"/>
                <a:gd name="connsiteX5" fmla="*/ 452601 w 1799069"/>
                <a:gd name="connsiteY5" fmla="*/ 0 h 2044240"/>
                <a:gd name="connsiteX6" fmla="*/ 1799069 w 1799069"/>
                <a:gd name="connsiteY6" fmla="*/ 0 h 204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9069" h="2044240">
                  <a:moveTo>
                    <a:pt x="1799069" y="0"/>
                  </a:moveTo>
                  <a:lnTo>
                    <a:pt x="1796118" y="116709"/>
                  </a:lnTo>
                  <a:cubicBezTo>
                    <a:pt x="1762662" y="776719"/>
                    <a:pt x="1514378" y="1380050"/>
                    <a:pt x="1119797" y="1858171"/>
                  </a:cubicBezTo>
                  <a:lnTo>
                    <a:pt x="950686" y="2044240"/>
                  </a:lnTo>
                  <a:lnTo>
                    <a:pt x="0" y="1093554"/>
                  </a:lnTo>
                  <a:lnTo>
                    <a:pt x="452601" y="0"/>
                  </a:lnTo>
                  <a:lnTo>
                    <a:pt x="1799069" y="0"/>
                  </a:lnTo>
                  <a:close/>
                </a:path>
              </a:pathLst>
            </a:custGeom>
            <a:solidFill>
              <a:srgbClr val="1D3B73">
                <a:alpha val="8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Freeform: Shape 96">
              <a:extLst>
                <a:ext uri="{FF2B5EF4-FFF2-40B4-BE49-F238E27FC236}">
                  <a16:creationId xmlns:a16="http://schemas.microsoft.com/office/drawing/2014/main" id="{7407151B-B175-DE40-87DC-38A47F8C6813}"/>
                </a:ext>
              </a:extLst>
            </p:cNvPr>
            <p:cNvSpPr/>
            <p:nvPr/>
          </p:nvSpPr>
          <p:spPr>
            <a:xfrm rot="-5400000">
              <a:off x="2996937" y="1460430"/>
              <a:ext cx="2051499" cy="1810591"/>
            </a:xfrm>
            <a:custGeom>
              <a:avLst/>
              <a:gdLst>
                <a:gd name="connsiteX0" fmla="*/ 2051499 w 2051499"/>
                <a:gd name="connsiteY0" fmla="*/ 854980 h 1810591"/>
                <a:gd name="connsiteX1" fmla="*/ 1095888 w 2051499"/>
                <a:gd name="connsiteY1" fmla="*/ 1810591 h 1810591"/>
                <a:gd name="connsiteX2" fmla="*/ 0 w 2051499"/>
                <a:gd name="connsiteY2" fmla="*/ 1356293 h 1810591"/>
                <a:gd name="connsiteX3" fmla="*/ 0 w 2051499"/>
                <a:gd name="connsiteY3" fmla="*/ 0 h 1810591"/>
                <a:gd name="connsiteX4" fmla="*/ 116709 w 2051499"/>
                <a:gd name="connsiteY4" fmla="*/ 2951 h 1810591"/>
                <a:gd name="connsiteX5" fmla="*/ 1858171 w 2051499"/>
                <a:gd name="connsiteY5" fmla="*/ 679272 h 1810591"/>
                <a:gd name="connsiteX6" fmla="*/ 2051499 w 2051499"/>
                <a:gd name="connsiteY6" fmla="*/ 854980 h 181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1499" h="1810591">
                  <a:moveTo>
                    <a:pt x="2051499" y="854980"/>
                  </a:moveTo>
                  <a:lnTo>
                    <a:pt x="1095888" y="1810591"/>
                  </a:lnTo>
                  <a:lnTo>
                    <a:pt x="0" y="1356293"/>
                  </a:lnTo>
                  <a:lnTo>
                    <a:pt x="0" y="0"/>
                  </a:lnTo>
                  <a:lnTo>
                    <a:pt x="116709" y="2951"/>
                  </a:lnTo>
                  <a:cubicBezTo>
                    <a:pt x="776719" y="36407"/>
                    <a:pt x="1380050" y="284691"/>
                    <a:pt x="1858171" y="679272"/>
                  </a:cubicBezTo>
                  <a:lnTo>
                    <a:pt x="2051499" y="854980"/>
                  </a:lnTo>
                  <a:close/>
                </a:path>
              </a:pathLst>
            </a:custGeom>
            <a:solidFill>
              <a:srgbClr val="DFE1E8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Freeform: Shape 97">
              <a:extLst>
                <a:ext uri="{FF2B5EF4-FFF2-40B4-BE49-F238E27FC236}">
                  <a16:creationId xmlns:a16="http://schemas.microsoft.com/office/drawing/2014/main" id="{F2FF2CD4-430D-8889-819E-DDCE8E7F6A0C}"/>
                </a:ext>
              </a:extLst>
            </p:cNvPr>
            <p:cNvSpPr/>
            <p:nvPr/>
          </p:nvSpPr>
          <p:spPr>
            <a:xfrm rot="16200000">
              <a:off x="7177969" y="1452514"/>
              <a:ext cx="2040969" cy="1797967"/>
            </a:xfrm>
            <a:custGeom>
              <a:avLst/>
              <a:gdLst>
                <a:gd name="connsiteX0" fmla="*/ 2040968 w 2040968"/>
                <a:gd name="connsiteY0" fmla="*/ 952558 h 1797967"/>
                <a:gd name="connsiteX1" fmla="*/ 1858171 w 2040968"/>
                <a:gd name="connsiteY1" fmla="*/ 1118695 h 1797967"/>
                <a:gd name="connsiteX2" fmla="*/ 116709 w 2040968"/>
                <a:gd name="connsiteY2" fmla="*/ 1795016 h 1797967"/>
                <a:gd name="connsiteX3" fmla="*/ 0 w 2040968"/>
                <a:gd name="connsiteY3" fmla="*/ 1797967 h 1797967"/>
                <a:gd name="connsiteX4" fmla="*/ 0 w 2040968"/>
                <a:gd name="connsiteY4" fmla="*/ 451198 h 1797967"/>
                <a:gd name="connsiteX5" fmla="*/ 1088410 w 2040968"/>
                <a:gd name="connsiteY5" fmla="*/ 0 h 1797967"/>
                <a:gd name="connsiteX6" fmla="*/ 2040968 w 2040968"/>
                <a:gd name="connsiteY6" fmla="*/ 952558 h 179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0968" h="1797967">
                  <a:moveTo>
                    <a:pt x="2040968" y="952558"/>
                  </a:moveTo>
                  <a:lnTo>
                    <a:pt x="1858171" y="1118695"/>
                  </a:lnTo>
                  <a:cubicBezTo>
                    <a:pt x="1380050" y="1513276"/>
                    <a:pt x="776719" y="1761560"/>
                    <a:pt x="116709" y="1795016"/>
                  </a:cubicBezTo>
                  <a:lnTo>
                    <a:pt x="0" y="1797967"/>
                  </a:lnTo>
                  <a:lnTo>
                    <a:pt x="0" y="451198"/>
                  </a:lnTo>
                  <a:lnTo>
                    <a:pt x="1088410" y="0"/>
                  </a:lnTo>
                  <a:lnTo>
                    <a:pt x="2040968" y="952558"/>
                  </a:lnTo>
                  <a:close/>
                </a:path>
              </a:pathLst>
            </a:custGeom>
            <a:solidFill>
              <a:srgbClr val="1D3B73">
                <a:alpha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Freeform: Shape 100">
              <a:extLst>
                <a:ext uri="{FF2B5EF4-FFF2-40B4-BE49-F238E27FC236}">
                  <a16:creationId xmlns:a16="http://schemas.microsoft.com/office/drawing/2014/main" id="{9DF693BE-937D-199A-FE4A-751EA30DEAFA}"/>
                </a:ext>
              </a:extLst>
            </p:cNvPr>
            <p:cNvSpPr/>
            <p:nvPr/>
          </p:nvSpPr>
          <p:spPr>
            <a:xfrm rot="16200000">
              <a:off x="3000567" y="3583207"/>
              <a:ext cx="2044240" cy="1808978"/>
            </a:xfrm>
            <a:custGeom>
              <a:avLst/>
              <a:gdLst>
                <a:gd name="connsiteX0" fmla="*/ 2044240 w 2044240"/>
                <a:gd name="connsiteY0" fmla="*/ 0 h 1808978"/>
                <a:gd name="connsiteX1" fmla="*/ 2044240 w 2044240"/>
                <a:gd name="connsiteY1" fmla="*/ 1359755 h 1808978"/>
                <a:gd name="connsiteX2" fmla="*/ 960594 w 2044240"/>
                <a:gd name="connsiteY2" fmla="*/ 1808978 h 1808978"/>
                <a:gd name="connsiteX3" fmla="*/ 0 w 2044240"/>
                <a:gd name="connsiteY3" fmla="*/ 848383 h 1808978"/>
                <a:gd name="connsiteX4" fmla="*/ 186069 w 2044240"/>
                <a:gd name="connsiteY4" fmla="*/ 679272 h 1808978"/>
                <a:gd name="connsiteX5" fmla="*/ 1927531 w 2044240"/>
                <a:gd name="connsiteY5" fmla="*/ 2951 h 1808978"/>
                <a:gd name="connsiteX6" fmla="*/ 2044240 w 2044240"/>
                <a:gd name="connsiteY6" fmla="*/ 0 h 18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240" h="1808978">
                  <a:moveTo>
                    <a:pt x="2044240" y="0"/>
                  </a:moveTo>
                  <a:lnTo>
                    <a:pt x="2044240" y="1359755"/>
                  </a:lnTo>
                  <a:lnTo>
                    <a:pt x="960594" y="1808978"/>
                  </a:lnTo>
                  <a:lnTo>
                    <a:pt x="0" y="848383"/>
                  </a:lnTo>
                  <a:lnTo>
                    <a:pt x="186069" y="679272"/>
                  </a:lnTo>
                  <a:cubicBezTo>
                    <a:pt x="664190" y="284691"/>
                    <a:pt x="1267521" y="36407"/>
                    <a:pt x="1927531" y="2951"/>
                  </a:cubicBezTo>
                  <a:lnTo>
                    <a:pt x="2044240" y="0"/>
                  </a:lnTo>
                  <a:close/>
                </a:path>
              </a:pathLst>
            </a:custGeom>
            <a:solidFill>
              <a:srgbClr val="C1C7D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Freeform: Shape 104">
              <a:extLst>
                <a:ext uri="{FF2B5EF4-FFF2-40B4-BE49-F238E27FC236}">
                  <a16:creationId xmlns:a16="http://schemas.microsoft.com/office/drawing/2014/main" id="{1FC5CF2E-9E85-7944-14C5-7134AAF8E120}"/>
                </a:ext>
              </a:extLst>
            </p:cNvPr>
            <p:cNvSpPr/>
            <p:nvPr/>
          </p:nvSpPr>
          <p:spPr>
            <a:xfrm rot="16200000">
              <a:off x="7158772" y="3584255"/>
              <a:ext cx="2033709" cy="1796353"/>
            </a:xfrm>
            <a:custGeom>
              <a:avLst/>
              <a:gdLst>
                <a:gd name="connsiteX0" fmla="*/ 2033710 w 2033710"/>
                <a:gd name="connsiteY0" fmla="*/ 446123 h 1796353"/>
                <a:gd name="connsiteX1" fmla="*/ 2033710 w 2033710"/>
                <a:gd name="connsiteY1" fmla="*/ 1796353 h 1796353"/>
                <a:gd name="connsiteX2" fmla="*/ 1917001 w 2033710"/>
                <a:gd name="connsiteY2" fmla="*/ 1793402 h 1796353"/>
                <a:gd name="connsiteX3" fmla="*/ 175539 w 2033710"/>
                <a:gd name="connsiteY3" fmla="*/ 1117081 h 1796353"/>
                <a:gd name="connsiteX4" fmla="*/ 0 w 2033710"/>
                <a:gd name="connsiteY4" fmla="*/ 957541 h 1796353"/>
                <a:gd name="connsiteX5" fmla="*/ 957541 w 2033710"/>
                <a:gd name="connsiteY5" fmla="*/ 0 h 1796353"/>
                <a:gd name="connsiteX6" fmla="*/ 2033710 w 2033710"/>
                <a:gd name="connsiteY6" fmla="*/ 446123 h 179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3710" h="1796353">
                  <a:moveTo>
                    <a:pt x="2033710" y="446123"/>
                  </a:moveTo>
                  <a:lnTo>
                    <a:pt x="2033710" y="1796353"/>
                  </a:lnTo>
                  <a:lnTo>
                    <a:pt x="1917001" y="1793402"/>
                  </a:lnTo>
                  <a:cubicBezTo>
                    <a:pt x="1256992" y="1759946"/>
                    <a:pt x="653661" y="1511662"/>
                    <a:pt x="175539" y="1117081"/>
                  </a:cubicBezTo>
                  <a:lnTo>
                    <a:pt x="0" y="957541"/>
                  </a:lnTo>
                  <a:lnTo>
                    <a:pt x="957541" y="0"/>
                  </a:lnTo>
                  <a:lnTo>
                    <a:pt x="2033710" y="446123"/>
                  </a:lnTo>
                  <a:close/>
                </a:path>
              </a:pathLst>
            </a:custGeom>
            <a:solidFill>
              <a:srgbClr val="8E9CBA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Freeform: Shape 105">
              <a:extLst>
                <a:ext uri="{FF2B5EF4-FFF2-40B4-BE49-F238E27FC236}">
                  <a16:creationId xmlns:a16="http://schemas.microsoft.com/office/drawing/2014/main" id="{00552B4F-AB6D-B557-DC87-D8F75D0624A2}"/>
                </a:ext>
              </a:extLst>
            </p:cNvPr>
            <p:cNvSpPr/>
            <p:nvPr/>
          </p:nvSpPr>
          <p:spPr>
            <a:xfrm rot="-5400000">
              <a:off x="6251793" y="4474519"/>
              <a:ext cx="1813068" cy="2051499"/>
            </a:xfrm>
            <a:custGeom>
              <a:avLst/>
              <a:gdLst>
                <a:gd name="connsiteX0" fmla="*/ 1813068 w 1813068"/>
                <a:gd name="connsiteY0" fmla="*/ 1093410 h 2051499"/>
                <a:gd name="connsiteX1" fmla="*/ 854980 w 1813068"/>
                <a:gd name="connsiteY1" fmla="*/ 2051499 h 2051499"/>
                <a:gd name="connsiteX2" fmla="*/ 679272 w 1813068"/>
                <a:gd name="connsiteY2" fmla="*/ 1858171 h 2051499"/>
                <a:gd name="connsiteX3" fmla="*/ 2951 w 1813068"/>
                <a:gd name="connsiteY3" fmla="*/ 116709 h 2051499"/>
                <a:gd name="connsiteX4" fmla="*/ 0 w 1813068"/>
                <a:gd name="connsiteY4" fmla="*/ 0 h 2051499"/>
                <a:gd name="connsiteX5" fmla="*/ 1360527 w 1813068"/>
                <a:gd name="connsiteY5" fmla="*/ 0 h 2051499"/>
                <a:gd name="connsiteX6" fmla="*/ 1813068 w 1813068"/>
                <a:gd name="connsiteY6" fmla="*/ 1093410 h 205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068" h="2051499">
                  <a:moveTo>
                    <a:pt x="1813068" y="1093410"/>
                  </a:moveTo>
                  <a:lnTo>
                    <a:pt x="854980" y="2051499"/>
                  </a:lnTo>
                  <a:lnTo>
                    <a:pt x="679272" y="1858171"/>
                  </a:lnTo>
                  <a:cubicBezTo>
                    <a:pt x="284691" y="1380050"/>
                    <a:pt x="36407" y="776719"/>
                    <a:pt x="2951" y="116709"/>
                  </a:cubicBezTo>
                  <a:lnTo>
                    <a:pt x="0" y="0"/>
                  </a:lnTo>
                  <a:lnTo>
                    <a:pt x="1360527" y="0"/>
                  </a:lnTo>
                  <a:lnTo>
                    <a:pt x="1813068" y="1093410"/>
                  </a:lnTo>
                  <a:close/>
                </a:path>
              </a:pathLst>
            </a:custGeom>
            <a:solidFill>
              <a:srgbClr val="8A96A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Freeform: Shape 113">
              <a:extLst>
                <a:ext uri="{FF2B5EF4-FFF2-40B4-BE49-F238E27FC236}">
                  <a16:creationId xmlns:a16="http://schemas.microsoft.com/office/drawing/2014/main" id="{B1477D3F-5F28-D283-3755-1E8B8F01B4A9}"/>
                </a:ext>
              </a:extLst>
            </p:cNvPr>
            <p:cNvSpPr/>
            <p:nvPr/>
          </p:nvSpPr>
          <p:spPr>
            <a:xfrm rot="-5400000">
              <a:off x="4133954" y="4481332"/>
              <a:ext cx="1809972" cy="2040968"/>
            </a:xfrm>
            <a:custGeom>
              <a:avLst/>
              <a:gdLst>
                <a:gd name="connsiteX0" fmla="*/ 1809972 w 1809972"/>
                <a:gd name="connsiteY0" fmla="*/ 964564 h 2040968"/>
                <a:gd name="connsiteX1" fmla="*/ 1364470 w 1809972"/>
                <a:gd name="connsiteY1" fmla="*/ 2040968 h 2040968"/>
                <a:gd name="connsiteX2" fmla="*/ 0 w 1809972"/>
                <a:gd name="connsiteY2" fmla="*/ 2040968 h 2040968"/>
                <a:gd name="connsiteX3" fmla="*/ 2951 w 1809972"/>
                <a:gd name="connsiteY3" fmla="*/ 1924259 h 2040968"/>
                <a:gd name="connsiteX4" fmla="*/ 679272 w 1809972"/>
                <a:gd name="connsiteY4" fmla="*/ 182797 h 2040968"/>
                <a:gd name="connsiteX5" fmla="*/ 845409 w 1809972"/>
                <a:gd name="connsiteY5" fmla="*/ 0 h 2040968"/>
                <a:gd name="connsiteX6" fmla="*/ 1809972 w 1809972"/>
                <a:gd name="connsiteY6" fmla="*/ 964564 h 204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972" h="2040968">
                  <a:moveTo>
                    <a:pt x="1809972" y="964564"/>
                  </a:moveTo>
                  <a:lnTo>
                    <a:pt x="1364470" y="2040968"/>
                  </a:lnTo>
                  <a:lnTo>
                    <a:pt x="0" y="2040968"/>
                  </a:lnTo>
                  <a:lnTo>
                    <a:pt x="2951" y="1924259"/>
                  </a:lnTo>
                  <a:cubicBezTo>
                    <a:pt x="36407" y="1264250"/>
                    <a:pt x="284691" y="660919"/>
                    <a:pt x="679272" y="182797"/>
                  </a:cubicBezTo>
                  <a:lnTo>
                    <a:pt x="845409" y="0"/>
                  </a:lnTo>
                  <a:lnTo>
                    <a:pt x="1809972" y="964564"/>
                  </a:lnTo>
                  <a:close/>
                </a:path>
              </a:pathLst>
            </a:custGeom>
            <a:solidFill>
              <a:srgbClr val="A3ABBD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5118C4D5-767E-12BF-368E-98EECA55E2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071" r="18071"/>
          <a:stretch/>
        </p:blipFill>
        <p:spPr>
          <a:xfrm>
            <a:off x="6223678" y="3414361"/>
            <a:ext cx="527640" cy="72478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690CEEB-0463-B3E4-6DB6-2710A49DF9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07" r="7407"/>
          <a:stretch/>
        </p:blipFill>
        <p:spPr>
          <a:xfrm>
            <a:off x="5191321" y="3434512"/>
            <a:ext cx="718453" cy="7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D256-B5B4-086F-0902-76AE88292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564" y="1549310"/>
            <a:ext cx="5099539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Conference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2847C-493E-F128-1C45-C7FDDFF2A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1113" y="3936910"/>
            <a:ext cx="5193323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4000" i="1" dirty="0">
                <a:solidFill>
                  <a:srgbClr val="252058"/>
                </a:solidFill>
              </a:rPr>
              <a:t>Presented by: </a:t>
            </a:r>
          </a:p>
          <a:p>
            <a:r>
              <a:rPr lang="en-US" sz="4000" i="1" dirty="0">
                <a:solidFill>
                  <a:srgbClr val="252058"/>
                </a:solidFill>
              </a:rPr>
              <a:t>Steve Bone,</a:t>
            </a:r>
            <a:br>
              <a:rPr lang="en-US" sz="4000" i="1" dirty="0">
                <a:solidFill>
                  <a:srgbClr val="252058"/>
                </a:solidFill>
              </a:rPr>
            </a:br>
            <a:r>
              <a:rPr lang="en-US" sz="4000" i="1" dirty="0">
                <a:solidFill>
                  <a:srgbClr val="252058"/>
                </a:solidFill>
              </a:rPr>
              <a:t>MAP CEO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816D9-409F-BF5C-8353-C5B2EAC641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9" r="1639"/>
          <a:stretch/>
        </p:blipFill>
        <p:spPr>
          <a:xfrm>
            <a:off x="7419427" y="793352"/>
            <a:ext cx="3422366" cy="313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44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Connector: Elbow 39">
            <a:extLst>
              <a:ext uri="{FF2B5EF4-FFF2-40B4-BE49-F238E27FC236}">
                <a16:creationId xmlns:a16="http://schemas.microsoft.com/office/drawing/2014/main" id="{95AE3CFC-8161-5034-39EC-1C6C4EF7BCB9}"/>
              </a:ext>
            </a:extLst>
          </p:cNvPr>
          <p:cNvCxnSpPr>
            <a:cxnSpLocks/>
          </p:cNvCxnSpPr>
          <p:nvPr/>
        </p:nvCxnSpPr>
        <p:spPr>
          <a:xfrm flipH="1" flipV="1">
            <a:off x="6679361" y="4284027"/>
            <a:ext cx="1650321" cy="487782"/>
          </a:xfrm>
          <a:prstGeom prst="bentConnector3">
            <a:avLst/>
          </a:prstGeom>
          <a:noFill/>
          <a:ln w="28575" cap="flat" cmpd="sng" algn="ctr">
            <a:solidFill>
              <a:srgbClr val="1D3B73"/>
            </a:solidFill>
            <a:prstDash val="solid"/>
            <a:miter lim="800000"/>
          </a:ln>
          <a:effectLst/>
        </p:spPr>
      </p:cxnSp>
      <p:cxnSp>
        <p:nvCxnSpPr>
          <p:cNvPr id="101" name="Connector: Elbow 39">
            <a:extLst>
              <a:ext uri="{FF2B5EF4-FFF2-40B4-BE49-F238E27FC236}">
                <a16:creationId xmlns:a16="http://schemas.microsoft.com/office/drawing/2014/main" id="{3C4D615D-AE1A-6B7C-73B7-4837E696E51B}"/>
              </a:ext>
            </a:extLst>
          </p:cNvPr>
          <p:cNvCxnSpPr>
            <a:cxnSpLocks/>
          </p:cNvCxnSpPr>
          <p:nvPr/>
        </p:nvCxnSpPr>
        <p:spPr>
          <a:xfrm flipH="1">
            <a:off x="6786833" y="3028294"/>
            <a:ext cx="1619488" cy="525434"/>
          </a:xfrm>
          <a:prstGeom prst="bentConnector3">
            <a:avLst/>
          </a:prstGeom>
          <a:noFill/>
          <a:ln w="28575" cap="flat" cmpd="sng" algn="ctr">
            <a:solidFill>
              <a:srgbClr val="1D3B73"/>
            </a:solidFill>
            <a:prstDash val="solid"/>
            <a:miter lim="800000"/>
          </a:ln>
          <a:effectLst/>
        </p:spPr>
      </p:cxnSp>
      <p:cxnSp>
        <p:nvCxnSpPr>
          <p:cNvPr id="99" name="Connector: Elbow 39">
            <a:extLst>
              <a:ext uri="{FF2B5EF4-FFF2-40B4-BE49-F238E27FC236}">
                <a16:creationId xmlns:a16="http://schemas.microsoft.com/office/drawing/2014/main" id="{D8DD2902-7BAF-9F4F-8B61-BF4D78D106D6}"/>
              </a:ext>
            </a:extLst>
          </p:cNvPr>
          <p:cNvCxnSpPr>
            <a:cxnSpLocks/>
          </p:cNvCxnSpPr>
          <p:nvPr/>
        </p:nvCxnSpPr>
        <p:spPr>
          <a:xfrm flipV="1">
            <a:off x="3875115" y="4332660"/>
            <a:ext cx="1650321" cy="487782"/>
          </a:xfrm>
          <a:prstGeom prst="bentConnector3">
            <a:avLst/>
          </a:prstGeom>
          <a:noFill/>
          <a:ln w="28575" cap="flat" cmpd="sng" algn="ctr">
            <a:solidFill>
              <a:srgbClr val="1D3B73"/>
            </a:solidFill>
            <a:prstDash val="solid"/>
            <a:miter lim="800000"/>
          </a:ln>
          <a:effectLst/>
        </p:spPr>
      </p:cxnSp>
      <p:cxnSp>
        <p:nvCxnSpPr>
          <p:cNvPr id="98" name="Connector: Elbow 39">
            <a:extLst>
              <a:ext uri="{FF2B5EF4-FFF2-40B4-BE49-F238E27FC236}">
                <a16:creationId xmlns:a16="http://schemas.microsoft.com/office/drawing/2014/main" id="{39BE2A7F-DB85-AD55-2FB1-E56B870F9397}"/>
              </a:ext>
            </a:extLst>
          </p:cNvPr>
          <p:cNvCxnSpPr>
            <a:cxnSpLocks/>
          </p:cNvCxnSpPr>
          <p:nvPr/>
        </p:nvCxnSpPr>
        <p:spPr>
          <a:xfrm>
            <a:off x="3982587" y="3076927"/>
            <a:ext cx="1619488" cy="525434"/>
          </a:xfrm>
          <a:prstGeom prst="bentConnector3">
            <a:avLst/>
          </a:prstGeom>
          <a:noFill/>
          <a:ln w="28575" cap="flat" cmpd="sng" algn="ctr">
            <a:solidFill>
              <a:srgbClr val="1D3B73"/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1B1EC0C-A5A3-AC31-3BAF-46302C32BA29}"/>
              </a:ext>
            </a:extLst>
          </p:cNvPr>
          <p:cNvSpPr/>
          <p:nvPr/>
        </p:nvSpPr>
        <p:spPr>
          <a:xfrm>
            <a:off x="0" y="16525"/>
            <a:ext cx="12192000" cy="231494"/>
          </a:xfrm>
          <a:prstGeom prst="rect">
            <a:avLst/>
          </a:prstGeom>
          <a:solidFill>
            <a:srgbClr val="1D3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A logo with text and a shield&#10;&#10;Description automatically generated with medium confidence">
            <a:extLst>
              <a:ext uri="{FF2B5EF4-FFF2-40B4-BE49-F238E27FC236}">
                <a16:creationId xmlns:a16="http://schemas.microsoft.com/office/drawing/2014/main" id="{78CD1644-834D-4953-B085-184818AA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938" y="587361"/>
            <a:ext cx="4076930" cy="1664054"/>
          </a:xfrm>
          <a:prstGeom prst="rect">
            <a:avLst/>
          </a:prstGeom>
        </p:spPr>
      </p:pic>
      <p:pic>
        <p:nvPicPr>
          <p:cNvPr id="4" name="Picture 3" descr="A blue and orange symbol&#10;&#10;Description automatically generated">
            <a:extLst>
              <a:ext uri="{FF2B5EF4-FFF2-40B4-BE49-F238E27FC236}">
                <a16:creationId xmlns:a16="http://schemas.microsoft.com/office/drawing/2014/main" id="{4227AB75-9430-2DAB-936E-53555B62E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949" y="2590757"/>
            <a:ext cx="2644989" cy="2631665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540CD848-2F91-2D19-29C0-3390A6DC47B8}"/>
              </a:ext>
            </a:extLst>
          </p:cNvPr>
          <p:cNvSpPr/>
          <p:nvPr/>
        </p:nvSpPr>
        <p:spPr>
          <a:xfrm>
            <a:off x="872888" y="4169827"/>
            <a:ext cx="3586998" cy="1057275"/>
          </a:xfrm>
          <a:prstGeom prst="roundRect">
            <a:avLst>
              <a:gd name="adj" fmla="val 50000"/>
            </a:avLst>
          </a:prstGeom>
          <a:solidFill>
            <a:srgbClr val="A3A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AC9E5CB6-394A-9FD3-7E11-FEC6E27DD658}"/>
              </a:ext>
            </a:extLst>
          </p:cNvPr>
          <p:cNvSpPr/>
          <p:nvPr/>
        </p:nvSpPr>
        <p:spPr>
          <a:xfrm>
            <a:off x="872888" y="2695096"/>
            <a:ext cx="3586998" cy="1057275"/>
          </a:xfrm>
          <a:prstGeom prst="roundRect">
            <a:avLst>
              <a:gd name="adj" fmla="val 50000"/>
            </a:avLst>
          </a:prstGeom>
          <a:solidFill>
            <a:srgbClr val="1D3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14630BC0-3CC8-1487-CB2D-4E6589175649}"/>
              </a:ext>
            </a:extLst>
          </p:cNvPr>
          <p:cNvSpPr/>
          <p:nvPr/>
        </p:nvSpPr>
        <p:spPr>
          <a:xfrm>
            <a:off x="7719361" y="4169827"/>
            <a:ext cx="3586998" cy="1057275"/>
          </a:xfrm>
          <a:prstGeom prst="roundRect">
            <a:avLst>
              <a:gd name="adj" fmla="val 50000"/>
            </a:avLst>
          </a:prstGeom>
          <a:solidFill>
            <a:srgbClr val="DFE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B4F0822D-A240-CDFC-E418-67842525C0AF}"/>
              </a:ext>
            </a:extLst>
          </p:cNvPr>
          <p:cNvSpPr/>
          <p:nvPr/>
        </p:nvSpPr>
        <p:spPr>
          <a:xfrm>
            <a:off x="7719361" y="2695096"/>
            <a:ext cx="3586998" cy="1057275"/>
          </a:xfrm>
          <a:prstGeom prst="roundRect">
            <a:avLst>
              <a:gd name="adj" fmla="val 50000"/>
            </a:avLst>
          </a:prstGeom>
          <a:solidFill>
            <a:srgbClr val="607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F283A60-7C41-A4E0-6B91-5ED5734C64D1}"/>
              </a:ext>
            </a:extLst>
          </p:cNvPr>
          <p:cNvSpPr/>
          <p:nvPr/>
        </p:nvSpPr>
        <p:spPr>
          <a:xfrm>
            <a:off x="5238227" y="2999134"/>
            <a:ext cx="1835815" cy="1835815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itle 2">
            <a:extLst>
              <a:ext uri="{FF2B5EF4-FFF2-40B4-BE49-F238E27FC236}">
                <a16:creationId xmlns:a16="http://schemas.microsoft.com/office/drawing/2014/main" id="{988821F1-785B-0613-B336-5C57B03D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32" y="756607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Our Tech Expertise </a:t>
            </a:r>
            <a:endParaRPr lang="en-US" sz="4800" dirty="0">
              <a:solidFill>
                <a:srgbClr val="F9A733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E5AF2-693B-B89D-A2B0-4D2338EE027D}"/>
              </a:ext>
            </a:extLst>
          </p:cNvPr>
          <p:cNvSpPr txBox="1"/>
          <p:nvPr/>
        </p:nvSpPr>
        <p:spPr>
          <a:xfrm>
            <a:off x="872888" y="2714903"/>
            <a:ext cx="3586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Snowflake, SQL, Structured,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Unstructured Data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1721AA3-BB2D-6573-372B-F2267BBDCB64}"/>
              </a:ext>
            </a:extLst>
          </p:cNvPr>
          <p:cNvSpPr txBox="1"/>
          <p:nvPr/>
        </p:nvSpPr>
        <p:spPr>
          <a:xfrm>
            <a:off x="907638" y="4190632"/>
            <a:ext cx="35869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 DEVELOPMENT</a:t>
            </a:r>
          </a:p>
          <a:p>
            <a:pPr algn="ctr"/>
            <a:r>
              <a:rPr lang="en-US" sz="1600" dirty="0">
                <a:solidFill>
                  <a:srgbClr val="261B56"/>
                </a:solidFill>
              </a:rPr>
              <a:t>Python, Frontend, </a:t>
            </a:r>
            <a:br>
              <a:rPr lang="en-US" sz="1600" dirty="0">
                <a:solidFill>
                  <a:srgbClr val="261B56"/>
                </a:solidFill>
              </a:rPr>
            </a:br>
            <a:r>
              <a:rPr lang="en-US" sz="1600" dirty="0">
                <a:solidFill>
                  <a:srgbClr val="261B56"/>
                </a:solidFill>
              </a:rPr>
              <a:t>AI/ML, UI/UX </a:t>
            </a:r>
          </a:p>
          <a:p>
            <a:pPr algn="ctr"/>
            <a:endParaRPr lang="en-US" sz="1600" dirty="0">
              <a:solidFill>
                <a:srgbClr val="261B56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F1CB515-0B64-7E3D-7397-998C0E38324D}"/>
              </a:ext>
            </a:extLst>
          </p:cNvPr>
          <p:cNvSpPr txBox="1"/>
          <p:nvPr/>
        </p:nvSpPr>
        <p:spPr>
          <a:xfrm>
            <a:off x="7719361" y="2731030"/>
            <a:ext cx="35869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COMPUTING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Azure, AWS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IAAS, PAAS, SAAS etc. 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87EAF23-4202-B756-AE75-8AD61D6C22C1}"/>
              </a:ext>
            </a:extLst>
          </p:cNvPr>
          <p:cNvSpPr txBox="1"/>
          <p:nvPr/>
        </p:nvSpPr>
        <p:spPr>
          <a:xfrm>
            <a:off x="7754111" y="4206759"/>
            <a:ext cx="3586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AUTOMATION</a:t>
            </a:r>
          </a:p>
          <a:p>
            <a:pPr algn="ctr"/>
            <a:r>
              <a:rPr lang="en-US" sz="1600" dirty="0">
                <a:solidFill>
                  <a:srgbClr val="261B56"/>
                </a:solidFill>
              </a:rPr>
              <a:t>API, RPA, Integrations</a:t>
            </a:r>
          </a:p>
          <a:p>
            <a:pPr algn="ctr"/>
            <a:endParaRPr lang="en-US" sz="1600" dirty="0">
              <a:solidFill>
                <a:srgbClr val="261B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03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6" grpId="0" animBg="1"/>
      <p:bldP spid="67" grpId="0" animBg="1"/>
      <p:bldP spid="8" grpId="0"/>
      <p:bldP spid="92" grpId="0"/>
      <p:bldP spid="93" grpId="0"/>
      <p:bldP spid="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CD7F3ADC-4988-BACE-DFDD-AE620613CE93}"/>
              </a:ext>
            </a:extLst>
          </p:cNvPr>
          <p:cNvSpPr/>
          <p:nvPr/>
        </p:nvSpPr>
        <p:spPr>
          <a:xfrm>
            <a:off x="6340211" y="3453190"/>
            <a:ext cx="4338540" cy="1644221"/>
          </a:xfrm>
          <a:prstGeom prst="roundRect">
            <a:avLst/>
          </a:prstGeom>
          <a:noFill/>
          <a:ln>
            <a:solidFill>
              <a:srgbClr val="2E1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6FA20DB9-3C38-D1E8-2383-FF4B7F3DB8AC}"/>
              </a:ext>
            </a:extLst>
          </p:cNvPr>
          <p:cNvSpPr/>
          <p:nvPr/>
        </p:nvSpPr>
        <p:spPr>
          <a:xfrm>
            <a:off x="6350391" y="742107"/>
            <a:ext cx="4338540" cy="1644221"/>
          </a:xfrm>
          <a:prstGeom prst="roundRect">
            <a:avLst/>
          </a:prstGeom>
          <a:noFill/>
          <a:ln>
            <a:solidFill>
              <a:srgbClr val="2E1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9CB8D393-2B17-C4DE-5330-088944B604BA}"/>
              </a:ext>
            </a:extLst>
          </p:cNvPr>
          <p:cNvSpPr/>
          <p:nvPr/>
        </p:nvSpPr>
        <p:spPr>
          <a:xfrm>
            <a:off x="1522701" y="3486595"/>
            <a:ext cx="4338540" cy="1644221"/>
          </a:xfrm>
          <a:prstGeom prst="roundRect">
            <a:avLst/>
          </a:prstGeom>
          <a:noFill/>
          <a:ln>
            <a:solidFill>
              <a:srgbClr val="2E1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815F4A2-CCC9-0676-4992-2B4943379D5B}"/>
              </a:ext>
            </a:extLst>
          </p:cNvPr>
          <p:cNvSpPr/>
          <p:nvPr/>
        </p:nvSpPr>
        <p:spPr>
          <a:xfrm>
            <a:off x="1532881" y="775512"/>
            <a:ext cx="4338540" cy="1644221"/>
          </a:xfrm>
          <a:prstGeom prst="roundRect">
            <a:avLst/>
          </a:prstGeom>
          <a:noFill/>
          <a:ln>
            <a:solidFill>
              <a:srgbClr val="2E1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090270B-6718-B8F9-E9A4-6233E439C378}"/>
              </a:ext>
            </a:extLst>
          </p:cNvPr>
          <p:cNvSpPr/>
          <p:nvPr/>
        </p:nvSpPr>
        <p:spPr>
          <a:xfrm>
            <a:off x="10982255" y="827268"/>
            <a:ext cx="1078642" cy="1092072"/>
          </a:xfrm>
          <a:prstGeom prst="rect">
            <a:avLst/>
          </a:prstGeom>
          <a:solidFill>
            <a:srgbClr val="9BCE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070AE53-ACC4-37C9-7663-50086A211567}"/>
              </a:ext>
            </a:extLst>
          </p:cNvPr>
          <p:cNvSpPr/>
          <p:nvPr/>
        </p:nvSpPr>
        <p:spPr>
          <a:xfrm>
            <a:off x="10982255" y="2315197"/>
            <a:ext cx="1078642" cy="1092072"/>
          </a:xfrm>
          <a:prstGeom prst="rect">
            <a:avLst/>
          </a:prstGeom>
          <a:solidFill>
            <a:srgbClr val="9BCE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469C9AC-CE4B-D9D0-2730-DE18E5BF10F7}"/>
              </a:ext>
            </a:extLst>
          </p:cNvPr>
          <p:cNvSpPr/>
          <p:nvPr/>
        </p:nvSpPr>
        <p:spPr>
          <a:xfrm>
            <a:off x="10984277" y="3888029"/>
            <a:ext cx="1078642" cy="1092072"/>
          </a:xfrm>
          <a:prstGeom prst="rect">
            <a:avLst/>
          </a:prstGeom>
          <a:solidFill>
            <a:srgbClr val="9BCE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00C1F2-73D2-4D4C-66C9-1C2FCD373EF9}"/>
              </a:ext>
            </a:extLst>
          </p:cNvPr>
          <p:cNvSpPr/>
          <p:nvPr/>
        </p:nvSpPr>
        <p:spPr>
          <a:xfrm>
            <a:off x="204575" y="936933"/>
            <a:ext cx="1078642" cy="1092072"/>
          </a:xfrm>
          <a:prstGeom prst="rect">
            <a:avLst/>
          </a:prstGeom>
          <a:solidFill>
            <a:srgbClr val="9BCE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BCABAEA-BC4B-B6C5-AA4C-75CB770A04C0}"/>
              </a:ext>
            </a:extLst>
          </p:cNvPr>
          <p:cNvSpPr/>
          <p:nvPr/>
        </p:nvSpPr>
        <p:spPr>
          <a:xfrm>
            <a:off x="204575" y="2424862"/>
            <a:ext cx="1078642" cy="1092072"/>
          </a:xfrm>
          <a:prstGeom prst="rect">
            <a:avLst/>
          </a:prstGeom>
          <a:solidFill>
            <a:srgbClr val="9BCE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17359AC-70F2-6CE8-C56C-958A1A44B52F}"/>
              </a:ext>
            </a:extLst>
          </p:cNvPr>
          <p:cNvSpPr/>
          <p:nvPr/>
        </p:nvSpPr>
        <p:spPr>
          <a:xfrm>
            <a:off x="206597" y="3997694"/>
            <a:ext cx="1078642" cy="1092072"/>
          </a:xfrm>
          <a:prstGeom prst="rect">
            <a:avLst/>
          </a:prstGeom>
          <a:solidFill>
            <a:srgbClr val="9BCE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1EC0C-A5A3-AC31-3BAF-46302C32BA29}"/>
              </a:ext>
            </a:extLst>
          </p:cNvPr>
          <p:cNvSpPr/>
          <p:nvPr/>
        </p:nvSpPr>
        <p:spPr>
          <a:xfrm>
            <a:off x="0" y="16525"/>
            <a:ext cx="12192000" cy="231494"/>
          </a:xfrm>
          <a:prstGeom prst="rect">
            <a:avLst/>
          </a:prstGeom>
          <a:solidFill>
            <a:srgbClr val="9BC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itle 2">
            <a:extLst>
              <a:ext uri="{FF2B5EF4-FFF2-40B4-BE49-F238E27FC236}">
                <a16:creationId xmlns:a16="http://schemas.microsoft.com/office/drawing/2014/main" id="{988821F1-785B-0613-B336-5C57B03D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758" y="2171886"/>
            <a:ext cx="2245894" cy="1325563"/>
          </a:xfrm>
        </p:spPr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rgbClr val="2E1945"/>
                </a:solidFill>
                <a:latin typeface="+mn-lt"/>
              </a:rPr>
              <a:t>DIGITAL </a:t>
            </a:r>
            <a:br>
              <a:rPr lang="en-US" sz="2200" dirty="0">
                <a:solidFill>
                  <a:srgbClr val="2E1945"/>
                </a:solidFill>
                <a:latin typeface="+mn-lt"/>
              </a:rPr>
            </a:br>
            <a:r>
              <a:rPr lang="en-US" sz="2200" dirty="0">
                <a:solidFill>
                  <a:srgbClr val="2E1945"/>
                </a:solidFill>
                <a:latin typeface="+mn-lt"/>
              </a:rPr>
              <a:t>FUNCTIONALITY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74B3E1-312A-5149-8CD7-EFA4E200601F}"/>
              </a:ext>
            </a:extLst>
          </p:cNvPr>
          <p:cNvGrpSpPr>
            <a:grpSpLocks/>
          </p:cNvGrpSpPr>
          <p:nvPr/>
        </p:nvGrpSpPr>
        <p:grpSpPr bwMode="auto">
          <a:xfrm>
            <a:off x="3630540" y="451538"/>
            <a:ext cx="4932781" cy="4931109"/>
            <a:chOff x="2911079" y="2149079"/>
            <a:chExt cx="3324225" cy="3324225"/>
          </a:xfrm>
          <a:solidFill>
            <a:srgbClr val="9BCEF0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DF0BCE3-07ED-332F-7813-5CBDB4021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191" y="2149079"/>
              <a:ext cx="1176767" cy="1141118"/>
            </a:xfrm>
            <a:custGeom>
              <a:avLst/>
              <a:gdLst>
                <a:gd name="T0" fmla="*/ 690 w 834"/>
                <a:gd name="T1" fmla="*/ 490 h 809"/>
                <a:gd name="T2" fmla="*/ 834 w 834"/>
                <a:gd name="T3" fmla="*/ 346 h 809"/>
                <a:gd name="T4" fmla="*/ 834 w 834"/>
                <a:gd name="T5" fmla="*/ 346 h 809"/>
                <a:gd name="T6" fmla="*/ 0 w 834"/>
                <a:gd name="T7" fmla="*/ 0 h 809"/>
                <a:gd name="T8" fmla="*/ 0 w 834"/>
                <a:gd name="T9" fmla="*/ 656 h 809"/>
                <a:gd name="T10" fmla="*/ 370 w 834"/>
                <a:gd name="T11" fmla="*/ 809 h 809"/>
                <a:gd name="T12" fmla="*/ 370 w 834"/>
                <a:gd name="T13" fmla="*/ 809 h 809"/>
                <a:gd name="T14" fmla="*/ 548 w 834"/>
                <a:gd name="T15" fmla="*/ 632 h 809"/>
                <a:gd name="T16" fmla="*/ 684 w 834"/>
                <a:gd name="T17" fmla="*/ 630 h 809"/>
                <a:gd name="T18" fmla="*/ 690 w 834"/>
                <a:gd name="T19" fmla="*/ 49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4" h="809">
                  <a:moveTo>
                    <a:pt x="690" y="490"/>
                  </a:moveTo>
                  <a:cubicBezTo>
                    <a:pt x="834" y="346"/>
                    <a:pt x="834" y="346"/>
                    <a:pt x="834" y="346"/>
                  </a:cubicBezTo>
                  <a:cubicBezTo>
                    <a:pt x="834" y="346"/>
                    <a:pt x="834" y="346"/>
                    <a:pt x="834" y="346"/>
                  </a:cubicBezTo>
                  <a:cubicBezTo>
                    <a:pt x="603" y="115"/>
                    <a:pt x="302" y="0"/>
                    <a:pt x="0" y="0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134" y="656"/>
                    <a:pt x="268" y="707"/>
                    <a:pt x="370" y="809"/>
                  </a:cubicBezTo>
                  <a:cubicBezTo>
                    <a:pt x="370" y="809"/>
                    <a:pt x="370" y="809"/>
                    <a:pt x="370" y="809"/>
                  </a:cubicBezTo>
                  <a:cubicBezTo>
                    <a:pt x="548" y="632"/>
                    <a:pt x="548" y="632"/>
                    <a:pt x="548" y="632"/>
                  </a:cubicBezTo>
                  <a:cubicBezTo>
                    <a:pt x="684" y="630"/>
                    <a:pt x="684" y="630"/>
                    <a:pt x="684" y="630"/>
                  </a:cubicBezTo>
                  <a:lnTo>
                    <a:pt x="690" y="4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id-ID" sz="1013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CDBDE5-C074-03B0-FF4E-1C25B3745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551" y="2149079"/>
              <a:ext cx="1311898" cy="1141118"/>
            </a:xfrm>
            <a:custGeom>
              <a:avLst/>
              <a:gdLst>
                <a:gd name="T0" fmla="*/ 834 w 930"/>
                <a:gd name="T1" fmla="*/ 204 h 809"/>
                <a:gd name="T2" fmla="*/ 834 w 930"/>
                <a:gd name="T3" fmla="*/ 0 h 809"/>
                <a:gd name="T4" fmla="*/ 834 w 930"/>
                <a:gd name="T5" fmla="*/ 0 h 809"/>
                <a:gd name="T6" fmla="*/ 0 w 930"/>
                <a:gd name="T7" fmla="*/ 346 h 809"/>
                <a:gd name="T8" fmla="*/ 464 w 930"/>
                <a:gd name="T9" fmla="*/ 809 h 809"/>
                <a:gd name="T10" fmla="*/ 834 w 930"/>
                <a:gd name="T11" fmla="*/ 656 h 809"/>
                <a:gd name="T12" fmla="*/ 834 w 930"/>
                <a:gd name="T13" fmla="*/ 656 h 809"/>
                <a:gd name="T14" fmla="*/ 834 w 930"/>
                <a:gd name="T15" fmla="*/ 405 h 809"/>
                <a:gd name="T16" fmla="*/ 930 w 930"/>
                <a:gd name="T17" fmla="*/ 307 h 809"/>
                <a:gd name="T18" fmla="*/ 834 w 930"/>
                <a:gd name="T19" fmla="*/ 204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0" h="809">
                  <a:moveTo>
                    <a:pt x="834" y="204"/>
                  </a:moveTo>
                  <a:cubicBezTo>
                    <a:pt x="834" y="0"/>
                    <a:pt x="834" y="0"/>
                    <a:pt x="834" y="0"/>
                  </a:cubicBezTo>
                  <a:cubicBezTo>
                    <a:pt x="834" y="0"/>
                    <a:pt x="834" y="0"/>
                    <a:pt x="834" y="0"/>
                  </a:cubicBezTo>
                  <a:cubicBezTo>
                    <a:pt x="508" y="0"/>
                    <a:pt x="214" y="132"/>
                    <a:pt x="0" y="346"/>
                  </a:cubicBezTo>
                  <a:cubicBezTo>
                    <a:pt x="464" y="809"/>
                    <a:pt x="464" y="809"/>
                    <a:pt x="464" y="809"/>
                  </a:cubicBezTo>
                  <a:cubicBezTo>
                    <a:pt x="559" y="715"/>
                    <a:pt x="690" y="656"/>
                    <a:pt x="834" y="656"/>
                  </a:cubicBezTo>
                  <a:cubicBezTo>
                    <a:pt x="834" y="656"/>
                    <a:pt x="834" y="656"/>
                    <a:pt x="834" y="656"/>
                  </a:cubicBezTo>
                  <a:cubicBezTo>
                    <a:pt x="834" y="405"/>
                    <a:pt x="834" y="405"/>
                    <a:pt x="834" y="405"/>
                  </a:cubicBezTo>
                  <a:cubicBezTo>
                    <a:pt x="930" y="307"/>
                    <a:pt x="930" y="307"/>
                    <a:pt x="930" y="307"/>
                  </a:cubicBezTo>
                  <a:lnTo>
                    <a:pt x="834" y="204"/>
                  </a:lnTo>
                  <a:close/>
                </a:path>
              </a:pathLst>
            </a:custGeom>
            <a:solidFill>
              <a:srgbClr val="EBF5FB"/>
            </a:solidFill>
            <a:ln>
              <a:noFill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id-ID" sz="1013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823D922-D32F-D3C9-7650-D47AB25A2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079" y="2635716"/>
              <a:ext cx="1140732" cy="1174912"/>
            </a:xfrm>
            <a:custGeom>
              <a:avLst/>
              <a:gdLst>
                <a:gd name="T0" fmla="*/ 0 w 809"/>
                <a:gd name="T1" fmla="*/ 833 h 833"/>
                <a:gd name="T2" fmla="*/ 656 w 809"/>
                <a:gd name="T3" fmla="*/ 833 h 833"/>
                <a:gd name="T4" fmla="*/ 809 w 809"/>
                <a:gd name="T5" fmla="*/ 463 h 833"/>
                <a:gd name="T6" fmla="*/ 631 w 809"/>
                <a:gd name="T7" fmla="*/ 286 h 833"/>
                <a:gd name="T8" fmla="*/ 626 w 809"/>
                <a:gd name="T9" fmla="*/ 145 h 833"/>
                <a:gd name="T10" fmla="*/ 489 w 809"/>
                <a:gd name="T11" fmla="*/ 144 h 833"/>
                <a:gd name="T12" fmla="*/ 345 w 809"/>
                <a:gd name="T13" fmla="*/ 0 h 833"/>
                <a:gd name="T14" fmla="*/ 0 w 809"/>
                <a:gd name="T15" fmla="*/ 833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9" h="833">
                  <a:moveTo>
                    <a:pt x="0" y="833"/>
                  </a:moveTo>
                  <a:cubicBezTo>
                    <a:pt x="656" y="833"/>
                    <a:pt x="656" y="833"/>
                    <a:pt x="656" y="833"/>
                  </a:cubicBezTo>
                  <a:cubicBezTo>
                    <a:pt x="656" y="699"/>
                    <a:pt x="707" y="565"/>
                    <a:pt x="809" y="463"/>
                  </a:cubicBezTo>
                  <a:cubicBezTo>
                    <a:pt x="631" y="286"/>
                    <a:pt x="631" y="286"/>
                    <a:pt x="631" y="286"/>
                  </a:cubicBezTo>
                  <a:cubicBezTo>
                    <a:pt x="626" y="145"/>
                    <a:pt x="626" y="145"/>
                    <a:pt x="626" y="145"/>
                  </a:cubicBezTo>
                  <a:cubicBezTo>
                    <a:pt x="489" y="144"/>
                    <a:pt x="489" y="144"/>
                    <a:pt x="489" y="144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115" y="230"/>
                    <a:pt x="0" y="532"/>
                    <a:pt x="0" y="833"/>
                  </a:cubicBezTo>
                  <a:close/>
                </a:path>
              </a:pathLst>
            </a:custGeom>
            <a:solidFill>
              <a:srgbClr val="EBF5FB"/>
            </a:solidFill>
            <a:ln>
              <a:noFill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id-ID" sz="1013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8857AC5-D874-9475-3802-89AFE9910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079" y="3676578"/>
              <a:ext cx="1140732" cy="1310089"/>
            </a:xfrm>
            <a:custGeom>
              <a:avLst/>
              <a:gdLst>
                <a:gd name="T0" fmla="*/ 345 w 809"/>
                <a:gd name="T1" fmla="*/ 929 h 929"/>
                <a:gd name="T2" fmla="*/ 809 w 809"/>
                <a:gd name="T3" fmla="*/ 465 h 929"/>
                <a:gd name="T4" fmla="*/ 656 w 809"/>
                <a:gd name="T5" fmla="*/ 95 h 929"/>
                <a:gd name="T6" fmla="*/ 405 w 809"/>
                <a:gd name="T7" fmla="*/ 95 h 929"/>
                <a:gd name="T8" fmla="*/ 301 w 809"/>
                <a:gd name="T9" fmla="*/ 0 h 929"/>
                <a:gd name="T10" fmla="*/ 204 w 809"/>
                <a:gd name="T11" fmla="*/ 95 h 929"/>
                <a:gd name="T12" fmla="*/ 0 w 809"/>
                <a:gd name="T13" fmla="*/ 95 h 929"/>
                <a:gd name="T14" fmla="*/ 345 w 809"/>
                <a:gd name="T15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9" h="929">
                  <a:moveTo>
                    <a:pt x="345" y="929"/>
                  </a:moveTo>
                  <a:cubicBezTo>
                    <a:pt x="809" y="465"/>
                    <a:pt x="809" y="465"/>
                    <a:pt x="809" y="465"/>
                  </a:cubicBezTo>
                  <a:cubicBezTo>
                    <a:pt x="714" y="370"/>
                    <a:pt x="656" y="240"/>
                    <a:pt x="656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04" y="95"/>
                    <a:pt x="204" y="95"/>
                    <a:pt x="204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421"/>
                    <a:pt x="132" y="716"/>
                    <a:pt x="345" y="929"/>
                  </a:cubicBezTo>
                  <a:close/>
                </a:path>
              </a:pathLst>
            </a:custGeom>
            <a:solidFill>
              <a:srgbClr val="D6EAF9"/>
            </a:solidFill>
            <a:ln>
              <a:noFill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id-ID" sz="1013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C4BF3B4-2505-454C-954E-ADD35FAE9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551" y="4332186"/>
              <a:ext cx="1175641" cy="1141118"/>
            </a:xfrm>
            <a:custGeom>
              <a:avLst/>
              <a:gdLst>
                <a:gd name="T0" fmla="*/ 834 w 834"/>
                <a:gd name="T1" fmla="*/ 809 h 809"/>
                <a:gd name="T2" fmla="*/ 834 w 834"/>
                <a:gd name="T3" fmla="*/ 153 h 809"/>
                <a:gd name="T4" fmla="*/ 464 w 834"/>
                <a:gd name="T5" fmla="*/ 0 h 809"/>
                <a:gd name="T6" fmla="*/ 286 w 834"/>
                <a:gd name="T7" fmla="*/ 178 h 809"/>
                <a:gd name="T8" fmla="*/ 146 w 834"/>
                <a:gd name="T9" fmla="*/ 183 h 809"/>
                <a:gd name="T10" fmla="*/ 144 w 834"/>
                <a:gd name="T11" fmla="*/ 320 h 809"/>
                <a:gd name="T12" fmla="*/ 0 w 834"/>
                <a:gd name="T13" fmla="*/ 464 h 809"/>
                <a:gd name="T14" fmla="*/ 834 w 834"/>
                <a:gd name="T15" fmla="*/ 809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4" h="809">
                  <a:moveTo>
                    <a:pt x="834" y="809"/>
                  </a:moveTo>
                  <a:cubicBezTo>
                    <a:pt x="834" y="153"/>
                    <a:pt x="834" y="153"/>
                    <a:pt x="834" y="153"/>
                  </a:cubicBezTo>
                  <a:cubicBezTo>
                    <a:pt x="700" y="153"/>
                    <a:pt x="566" y="102"/>
                    <a:pt x="464" y="0"/>
                  </a:cubicBezTo>
                  <a:cubicBezTo>
                    <a:pt x="286" y="178"/>
                    <a:pt x="286" y="178"/>
                    <a:pt x="286" y="178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4" y="320"/>
                    <a:pt x="144" y="320"/>
                    <a:pt x="144" y="320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231" y="694"/>
                    <a:pt x="532" y="809"/>
                    <a:pt x="834" y="809"/>
                  </a:cubicBezTo>
                  <a:close/>
                </a:path>
              </a:pathLst>
            </a:custGeom>
            <a:solidFill>
              <a:srgbClr val="D6EAF9"/>
            </a:solidFill>
            <a:ln>
              <a:noFill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id-ID" sz="1013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ADAED60-AD24-8992-7F5C-30BE6F6AA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935" y="4332186"/>
              <a:ext cx="1313024" cy="1141118"/>
            </a:xfrm>
            <a:custGeom>
              <a:avLst/>
              <a:gdLst>
                <a:gd name="T0" fmla="*/ 930 w 930"/>
                <a:gd name="T1" fmla="*/ 464 h 809"/>
                <a:gd name="T2" fmla="*/ 466 w 930"/>
                <a:gd name="T3" fmla="*/ 0 h 809"/>
                <a:gd name="T4" fmla="*/ 96 w 930"/>
                <a:gd name="T5" fmla="*/ 153 h 809"/>
                <a:gd name="T6" fmla="*/ 96 w 930"/>
                <a:gd name="T7" fmla="*/ 405 h 809"/>
                <a:gd name="T8" fmla="*/ 0 w 930"/>
                <a:gd name="T9" fmla="*/ 508 h 809"/>
                <a:gd name="T10" fmla="*/ 96 w 930"/>
                <a:gd name="T11" fmla="*/ 606 h 809"/>
                <a:gd name="T12" fmla="*/ 96 w 930"/>
                <a:gd name="T13" fmla="*/ 809 h 809"/>
                <a:gd name="T14" fmla="*/ 930 w 930"/>
                <a:gd name="T15" fmla="*/ 464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0" h="809">
                  <a:moveTo>
                    <a:pt x="930" y="464"/>
                  </a:moveTo>
                  <a:cubicBezTo>
                    <a:pt x="466" y="0"/>
                    <a:pt x="466" y="0"/>
                    <a:pt x="466" y="0"/>
                  </a:cubicBezTo>
                  <a:cubicBezTo>
                    <a:pt x="371" y="95"/>
                    <a:pt x="240" y="153"/>
                    <a:pt x="96" y="153"/>
                  </a:cubicBezTo>
                  <a:cubicBezTo>
                    <a:pt x="96" y="405"/>
                    <a:pt x="96" y="405"/>
                    <a:pt x="96" y="405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96" y="606"/>
                    <a:pt x="96" y="606"/>
                    <a:pt x="96" y="606"/>
                  </a:cubicBezTo>
                  <a:cubicBezTo>
                    <a:pt x="96" y="809"/>
                    <a:pt x="96" y="809"/>
                    <a:pt x="96" y="809"/>
                  </a:cubicBezTo>
                  <a:cubicBezTo>
                    <a:pt x="422" y="809"/>
                    <a:pt x="716" y="677"/>
                    <a:pt x="930" y="464"/>
                  </a:cubicBezTo>
                  <a:close/>
                </a:path>
              </a:pathLst>
            </a:custGeom>
            <a:solidFill>
              <a:srgbClr val="BADDF4"/>
            </a:solidFill>
            <a:ln>
              <a:noFill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id-ID" sz="1013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98B762D-4125-5EA0-7C8C-32D33E7A6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573" y="3811755"/>
              <a:ext cx="1140731" cy="1174912"/>
            </a:xfrm>
            <a:custGeom>
              <a:avLst/>
              <a:gdLst>
                <a:gd name="T0" fmla="*/ 320 w 809"/>
                <a:gd name="T1" fmla="*/ 690 h 834"/>
                <a:gd name="T2" fmla="*/ 464 w 809"/>
                <a:gd name="T3" fmla="*/ 834 h 834"/>
                <a:gd name="T4" fmla="*/ 464 w 809"/>
                <a:gd name="T5" fmla="*/ 834 h 834"/>
                <a:gd name="T6" fmla="*/ 809 w 809"/>
                <a:gd name="T7" fmla="*/ 0 h 834"/>
                <a:gd name="T8" fmla="*/ 153 w 809"/>
                <a:gd name="T9" fmla="*/ 0 h 834"/>
                <a:gd name="T10" fmla="*/ 0 w 809"/>
                <a:gd name="T11" fmla="*/ 370 h 834"/>
                <a:gd name="T12" fmla="*/ 0 w 809"/>
                <a:gd name="T13" fmla="*/ 370 h 834"/>
                <a:gd name="T14" fmla="*/ 178 w 809"/>
                <a:gd name="T15" fmla="*/ 548 h 834"/>
                <a:gd name="T16" fmla="*/ 179 w 809"/>
                <a:gd name="T17" fmla="*/ 684 h 834"/>
                <a:gd name="T18" fmla="*/ 320 w 809"/>
                <a:gd name="T19" fmla="*/ 69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9" h="834">
                  <a:moveTo>
                    <a:pt x="320" y="690"/>
                  </a:moveTo>
                  <a:cubicBezTo>
                    <a:pt x="464" y="834"/>
                    <a:pt x="464" y="834"/>
                    <a:pt x="464" y="834"/>
                  </a:cubicBezTo>
                  <a:cubicBezTo>
                    <a:pt x="464" y="834"/>
                    <a:pt x="464" y="834"/>
                    <a:pt x="464" y="834"/>
                  </a:cubicBezTo>
                  <a:cubicBezTo>
                    <a:pt x="694" y="604"/>
                    <a:pt x="809" y="302"/>
                    <a:pt x="80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134"/>
                    <a:pt x="102" y="268"/>
                    <a:pt x="0" y="37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178" y="548"/>
                    <a:pt x="178" y="548"/>
                    <a:pt x="178" y="548"/>
                  </a:cubicBezTo>
                  <a:cubicBezTo>
                    <a:pt x="179" y="684"/>
                    <a:pt x="179" y="684"/>
                    <a:pt x="179" y="684"/>
                  </a:cubicBezTo>
                  <a:lnTo>
                    <a:pt x="320" y="690"/>
                  </a:lnTo>
                  <a:close/>
                </a:path>
              </a:pathLst>
            </a:custGeom>
            <a:solidFill>
              <a:srgbClr val="BADDF4"/>
            </a:solidFill>
            <a:ln>
              <a:noFill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id-ID" sz="1013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71A5768-4AFE-7484-D04D-CED42FDED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573" y="2635716"/>
              <a:ext cx="1140731" cy="1310089"/>
            </a:xfrm>
            <a:custGeom>
              <a:avLst/>
              <a:gdLst>
                <a:gd name="T0" fmla="*/ 605 w 809"/>
                <a:gd name="T1" fmla="*/ 833 h 929"/>
                <a:gd name="T2" fmla="*/ 809 w 809"/>
                <a:gd name="T3" fmla="*/ 833 h 929"/>
                <a:gd name="T4" fmla="*/ 809 w 809"/>
                <a:gd name="T5" fmla="*/ 833 h 929"/>
                <a:gd name="T6" fmla="*/ 464 w 809"/>
                <a:gd name="T7" fmla="*/ 0 h 929"/>
                <a:gd name="T8" fmla="*/ 0 w 809"/>
                <a:gd name="T9" fmla="*/ 463 h 929"/>
                <a:gd name="T10" fmla="*/ 153 w 809"/>
                <a:gd name="T11" fmla="*/ 833 h 929"/>
                <a:gd name="T12" fmla="*/ 153 w 809"/>
                <a:gd name="T13" fmla="*/ 833 h 929"/>
                <a:gd name="T14" fmla="*/ 404 w 809"/>
                <a:gd name="T15" fmla="*/ 833 h 929"/>
                <a:gd name="T16" fmla="*/ 502 w 809"/>
                <a:gd name="T17" fmla="*/ 929 h 929"/>
                <a:gd name="T18" fmla="*/ 605 w 809"/>
                <a:gd name="T19" fmla="*/ 833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9" h="929">
                  <a:moveTo>
                    <a:pt x="605" y="833"/>
                  </a:moveTo>
                  <a:cubicBezTo>
                    <a:pt x="809" y="833"/>
                    <a:pt x="809" y="833"/>
                    <a:pt x="809" y="833"/>
                  </a:cubicBezTo>
                  <a:cubicBezTo>
                    <a:pt x="809" y="833"/>
                    <a:pt x="809" y="833"/>
                    <a:pt x="809" y="833"/>
                  </a:cubicBezTo>
                  <a:cubicBezTo>
                    <a:pt x="809" y="508"/>
                    <a:pt x="677" y="213"/>
                    <a:pt x="464" y="0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95" y="558"/>
                    <a:pt x="153" y="689"/>
                    <a:pt x="153" y="833"/>
                  </a:cubicBezTo>
                  <a:cubicBezTo>
                    <a:pt x="153" y="833"/>
                    <a:pt x="153" y="833"/>
                    <a:pt x="153" y="833"/>
                  </a:cubicBezTo>
                  <a:cubicBezTo>
                    <a:pt x="404" y="833"/>
                    <a:pt x="404" y="833"/>
                    <a:pt x="404" y="833"/>
                  </a:cubicBezTo>
                  <a:cubicBezTo>
                    <a:pt x="502" y="929"/>
                    <a:pt x="502" y="929"/>
                    <a:pt x="502" y="929"/>
                  </a:cubicBezTo>
                  <a:lnTo>
                    <a:pt x="605" y="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id-ID" sz="1013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210366EF-8E0F-E216-47B1-1C9D70DD14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31" b="13131"/>
          <a:stretch/>
        </p:blipFill>
        <p:spPr>
          <a:xfrm>
            <a:off x="353751" y="5417053"/>
            <a:ext cx="2467916" cy="1008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3B8730-FB02-8F07-6CEB-A3B9C129B2F2}"/>
              </a:ext>
            </a:extLst>
          </p:cNvPr>
          <p:cNvSpPr txBox="1"/>
          <p:nvPr/>
        </p:nvSpPr>
        <p:spPr>
          <a:xfrm>
            <a:off x="4948324" y="1257924"/>
            <a:ext cx="470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E1945"/>
                </a:solidFill>
              </a:rPr>
              <a:t>DIGITAL </a:t>
            </a:r>
            <a:br>
              <a:rPr lang="en-US" b="1" dirty="0">
                <a:solidFill>
                  <a:srgbClr val="2E1945"/>
                </a:solidFill>
              </a:rPr>
            </a:br>
            <a:r>
              <a:rPr lang="en-US" b="1" dirty="0">
                <a:solidFill>
                  <a:srgbClr val="2E1945"/>
                </a:solidFill>
              </a:rPr>
              <a:t>CARD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221DC1-CC4C-53CD-0696-DCF28B13F43C}"/>
              </a:ext>
            </a:extLst>
          </p:cNvPr>
          <p:cNvSpPr txBox="1"/>
          <p:nvPr/>
        </p:nvSpPr>
        <p:spPr>
          <a:xfrm>
            <a:off x="8424376" y="672444"/>
            <a:ext cx="34940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E1945"/>
              </a:solidFill>
            </a:endParaRPr>
          </a:p>
          <a:p>
            <a:pPr marL="285750" lvl="0" indent="-1635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E1945"/>
                </a:solidFill>
              </a:rPr>
              <a:t>Digital Issuance</a:t>
            </a:r>
          </a:p>
          <a:p>
            <a:pPr marL="285750" lvl="0" indent="-1635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E1945"/>
                </a:solidFill>
              </a:rPr>
              <a:t>Mobile Wallet Push </a:t>
            </a:r>
          </a:p>
          <a:p>
            <a:pPr marL="285750" lvl="0" indent="-1635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E1945"/>
                </a:solidFill>
              </a:rPr>
              <a:t>Provisioning</a:t>
            </a:r>
          </a:p>
          <a:p>
            <a:pPr marL="285750" lvl="0" indent="-1635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E1945"/>
                </a:solidFill>
              </a:rPr>
              <a:t>Digital Card Display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E1945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3B7FDE-E35C-8849-A05F-F850FB991F26}"/>
              </a:ext>
            </a:extLst>
          </p:cNvPr>
          <p:cNvSpPr txBox="1"/>
          <p:nvPr/>
        </p:nvSpPr>
        <p:spPr>
          <a:xfrm>
            <a:off x="4862487" y="3977669"/>
            <a:ext cx="470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E1945"/>
                </a:solidFill>
              </a:rPr>
              <a:t>DIGITAL </a:t>
            </a:r>
            <a:br>
              <a:rPr lang="en-US" b="1" dirty="0">
                <a:solidFill>
                  <a:srgbClr val="2E1945"/>
                </a:solidFill>
              </a:rPr>
            </a:br>
            <a:r>
              <a:rPr lang="en-US" b="1" dirty="0">
                <a:solidFill>
                  <a:srgbClr val="2E1945"/>
                </a:solidFill>
              </a:rPr>
              <a:t>SELF-SERVICE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013160-70B8-E8B3-1B21-53EA7F366204}"/>
              </a:ext>
            </a:extLst>
          </p:cNvPr>
          <p:cNvSpPr txBox="1"/>
          <p:nvPr/>
        </p:nvSpPr>
        <p:spPr>
          <a:xfrm>
            <a:off x="8406632" y="3589674"/>
            <a:ext cx="34940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E1945"/>
              </a:solidFill>
            </a:endParaRPr>
          </a:p>
          <a:p>
            <a:pPr marL="285750" lvl="0" indent="-1635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E1945"/>
                </a:solidFill>
              </a:rPr>
              <a:t>Subscription Manager</a:t>
            </a:r>
          </a:p>
          <a:p>
            <a:pPr marL="285750" lvl="0" indent="-1635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E1945"/>
                </a:solidFill>
              </a:rPr>
              <a:t>Card Controls &amp; Alerts</a:t>
            </a:r>
          </a:p>
          <a:p>
            <a:pPr marL="285750" lvl="0" indent="-1635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E1945"/>
                </a:solidFill>
              </a:rPr>
              <a:t>Travel Notifications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E1945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E1945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938606-6089-BB17-B0BD-EFDFEF7F667D}"/>
              </a:ext>
            </a:extLst>
          </p:cNvPr>
          <p:cNvSpPr txBox="1"/>
          <p:nvPr/>
        </p:nvSpPr>
        <p:spPr>
          <a:xfrm>
            <a:off x="3442323" y="1258171"/>
            <a:ext cx="2956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E1945"/>
                </a:solidFill>
              </a:rPr>
              <a:t>DIGITAL </a:t>
            </a:r>
          </a:p>
          <a:p>
            <a:pPr algn="ctr"/>
            <a:r>
              <a:rPr lang="en-US" b="1" dirty="0">
                <a:solidFill>
                  <a:srgbClr val="2E1945"/>
                </a:solidFill>
              </a:rPr>
              <a:t>ENABLEMENT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2BE07E-AE85-4BF7-35DB-F6A47B9816DC}"/>
              </a:ext>
            </a:extLst>
          </p:cNvPr>
          <p:cNvSpPr txBox="1"/>
          <p:nvPr/>
        </p:nvSpPr>
        <p:spPr>
          <a:xfrm>
            <a:off x="1556201" y="837103"/>
            <a:ext cx="34940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E1945"/>
              </a:solidFill>
            </a:endParaRPr>
          </a:p>
          <a:p>
            <a:pPr marL="292100" lvl="0" indent="-16986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E1945"/>
                </a:solidFill>
              </a:rPr>
              <a:t>Mobile Banking App 	</a:t>
            </a:r>
          </a:p>
          <a:p>
            <a:pPr marL="292100" lvl="0" indent="-16986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E1945"/>
                </a:solidFill>
              </a:rPr>
              <a:t>DPS Mobile App</a:t>
            </a:r>
          </a:p>
          <a:p>
            <a:pPr marL="292100" lvl="0" indent="-16986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E1945"/>
                </a:solidFill>
              </a:rPr>
              <a:t>API &amp; SDK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E1945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E1945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7BDC7D-EA7C-D164-BDF8-3D8B473DF965}"/>
              </a:ext>
            </a:extLst>
          </p:cNvPr>
          <p:cNvSpPr txBox="1"/>
          <p:nvPr/>
        </p:nvSpPr>
        <p:spPr>
          <a:xfrm>
            <a:off x="2590368" y="4005876"/>
            <a:ext cx="470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E1945"/>
                </a:solidFill>
              </a:rPr>
              <a:t>DIGITAL </a:t>
            </a:r>
          </a:p>
          <a:p>
            <a:pPr algn="ctr"/>
            <a:r>
              <a:rPr lang="en-US" b="1" dirty="0">
                <a:solidFill>
                  <a:srgbClr val="2E1945"/>
                </a:solidFill>
              </a:rPr>
              <a:t>FUTURE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24E854-D6ED-B545-6537-F46E419A74BA}"/>
              </a:ext>
            </a:extLst>
          </p:cNvPr>
          <p:cNvSpPr txBox="1"/>
          <p:nvPr/>
        </p:nvSpPr>
        <p:spPr>
          <a:xfrm>
            <a:off x="1653319" y="3629683"/>
            <a:ext cx="34940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E1945"/>
              </a:solidFill>
            </a:endParaRPr>
          </a:p>
          <a:p>
            <a:pPr marL="179388" lvl="0" indent="-1793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E1945"/>
                </a:solidFill>
              </a:rPr>
              <a:t>Dispute Management</a:t>
            </a:r>
          </a:p>
          <a:p>
            <a:pPr marL="179388" lvl="0" indent="-1793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E1945"/>
                </a:solidFill>
              </a:rPr>
              <a:t>Faster Payments Integration</a:t>
            </a:r>
          </a:p>
          <a:p>
            <a:pPr marL="179388" lvl="0" indent="-1793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E1945"/>
                </a:solidFill>
              </a:rPr>
              <a:t>Fraud Push Notifications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E1945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E1945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E1945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05B7094-1056-4908-EFF0-51F00E75A175}"/>
              </a:ext>
            </a:extLst>
          </p:cNvPr>
          <p:cNvGrpSpPr/>
          <p:nvPr/>
        </p:nvGrpSpPr>
        <p:grpSpPr>
          <a:xfrm>
            <a:off x="204575" y="553986"/>
            <a:ext cx="1188338" cy="1480604"/>
            <a:chOff x="3416875" y="2700"/>
            <a:chExt cx="1188338" cy="2169716"/>
          </a:xfrm>
          <a:noFill/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C7BA84E-0F1B-685F-5102-E4D340855EF5}"/>
                </a:ext>
              </a:extLst>
            </p:cNvPr>
            <p:cNvSpPr/>
            <p:nvPr/>
          </p:nvSpPr>
          <p:spPr>
            <a:xfrm>
              <a:off x="3522786" y="2700"/>
              <a:ext cx="1082427" cy="17190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400" b="1" dirty="0">
                <a:solidFill>
                  <a:srgbClr val="2E1945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65174A-0728-7399-416C-DCB92A54FEBA}"/>
                </a:ext>
              </a:extLst>
            </p:cNvPr>
            <p:cNvSpPr txBox="1"/>
            <p:nvPr/>
          </p:nvSpPr>
          <p:spPr>
            <a:xfrm>
              <a:off x="3416875" y="563881"/>
              <a:ext cx="1082427" cy="160853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rgbClr val="2E1945"/>
                  </a:solidFill>
                </a:rPr>
                <a:t>Enhanced Experience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DCA1252-1FB8-B25A-8AA3-B7FCA7ED4841}"/>
              </a:ext>
            </a:extLst>
          </p:cNvPr>
          <p:cNvGrpSpPr/>
          <p:nvPr/>
        </p:nvGrpSpPr>
        <p:grpSpPr>
          <a:xfrm>
            <a:off x="177765" y="2364049"/>
            <a:ext cx="1226660" cy="1192281"/>
            <a:chOff x="3390065" y="1803823"/>
            <a:chExt cx="1226660" cy="1747200"/>
          </a:xfrm>
          <a:noFill/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7C1A898-BB89-9BF3-57F1-48ABDDA924FA}"/>
                </a:ext>
              </a:extLst>
            </p:cNvPr>
            <p:cNvSpPr/>
            <p:nvPr/>
          </p:nvSpPr>
          <p:spPr>
            <a:xfrm>
              <a:off x="3511273" y="1803823"/>
              <a:ext cx="1105452" cy="174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400" b="1">
                <a:solidFill>
                  <a:srgbClr val="2E1945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7F4367E-8D45-AC2D-461F-7F3080868900}"/>
                </a:ext>
              </a:extLst>
            </p:cNvPr>
            <p:cNvSpPr txBox="1"/>
            <p:nvPr/>
          </p:nvSpPr>
          <p:spPr>
            <a:xfrm>
              <a:off x="3390065" y="1882206"/>
              <a:ext cx="1105452" cy="160853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rgbClr val="2E1945"/>
                  </a:solidFill>
                </a:rPr>
                <a:t>Improved Retention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9F5C23E-B5B7-0A5A-3A55-D974E1B9BCF0}"/>
              </a:ext>
            </a:extLst>
          </p:cNvPr>
          <p:cNvGrpSpPr/>
          <p:nvPr/>
        </p:nvGrpSpPr>
        <p:grpSpPr>
          <a:xfrm>
            <a:off x="140476" y="3997694"/>
            <a:ext cx="1261297" cy="1387911"/>
            <a:chOff x="3352776" y="3340564"/>
            <a:chExt cx="1261297" cy="2075401"/>
          </a:xfrm>
          <a:noFill/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044009F-E6B1-0690-FBA7-B57F2DE7A2AA}"/>
                </a:ext>
              </a:extLst>
            </p:cNvPr>
            <p:cNvSpPr/>
            <p:nvPr/>
          </p:nvSpPr>
          <p:spPr>
            <a:xfrm>
              <a:off x="3513925" y="3633096"/>
              <a:ext cx="1100148" cy="17828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400" b="1">
                <a:solidFill>
                  <a:srgbClr val="2E1945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CC04FCF-8D94-FC61-1174-FEF6E5503AA4}"/>
                </a:ext>
              </a:extLst>
            </p:cNvPr>
            <p:cNvSpPr txBox="1"/>
            <p:nvPr/>
          </p:nvSpPr>
          <p:spPr>
            <a:xfrm>
              <a:off x="3352776" y="3340564"/>
              <a:ext cx="1100148" cy="161075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rgbClr val="2E1945"/>
                  </a:solidFill>
                </a:rPr>
                <a:t>Faster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rgbClr val="2E1945"/>
                  </a:solidFill>
                </a:rPr>
                <a:t>Delivery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03AD2D-D1D5-A7E7-19FC-C6AC44F8A7DC}"/>
              </a:ext>
            </a:extLst>
          </p:cNvPr>
          <p:cNvGrpSpPr/>
          <p:nvPr/>
        </p:nvGrpSpPr>
        <p:grpSpPr>
          <a:xfrm>
            <a:off x="10461143" y="607230"/>
            <a:ext cx="1581925" cy="1256040"/>
            <a:chOff x="3520085" y="3756"/>
            <a:chExt cx="1581925" cy="1840634"/>
          </a:xfrm>
          <a:noFill/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B28EC57-13FB-89A0-04DD-484DDE35D5DF}"/>
                </a:ext>
              </a:extLst>
            </p:cNvPr>
            <p:cNvSpPr/>
            <p:nvPr/>
          </p:nvSpPr>
          <p:spPr>
            <a:xfrm>
              <a:off x="3520085" y="3756"/>
              <a:ext cx="1087830" cy="1791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400" b="1">
                <a:solidFill>
                  <a:srgbClr val="2E1945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CD32DDA-8610-E25A-32C0-311FBD64840C}"/>
                </a:ext>
              </a:extLst>
            </p:cNvPr>
            <p:cNvSpPr txBox="1"/>
            <p:nvPr/>
          </p:nvSpPr>
          <p:spPr>
            <a:xfrm>
              <a:off x="4014180" y="52687"/>
              <a:ext cx="1087830" cy="179170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b="1" kern="1200" dirty="0">
                <a:solidFill>
                  <a:srgbClr val="2E1945"/>
                </a:solidFill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rgbClr val="2E1945"/>
                  </a:solidFill>
                </a:rPr>
                <a:t>Lowered Servicing Cost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9992AF5-1F6A-0BC9-1E85-8372CD283AB0}"/>
              </a:ext>
            </a:extLst>
          </p:cNvPr>
          <p:cNvGrpSpPr/>
          <p:nvPr/>
        </p:nvGrpSpPr>
        <p:grpSpPr>
          <a:xfrm>
            <a:off x="10436484" y="2294475"/>
            <a:ext cx="1720791" cy="1327657"/>
            <a:chOff x="3495426" y="1642128"/>
            <a:chExt cx="1720791" cy="1945583"/>
          </a:xfrm>
          <a:noFill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906BE8A-2B74-A164-C3F8-EF7E2B7D8492}"/>
                </a:ext>
              </a:extLst>
            </p:cNvPr>
            <p:cNvSpPr/>
            <p:nvPr/>
          </p:nvSpPr>
          <p:spPr>
            <a:xfrm>
              <a:off x="3495426" y="1875947"/>
              <a:ext cx="1137146" cy="17117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400" b="1">
                <a:solidFill>
                  <a:srgbClr val="2E1945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269430F-062B-2EDE-8A1C-30642542D1CB}"/>
                </a:ext>
              </a:extLst>
            </p:cNvPr>
            <p:cNvSpPr txBox="1"/>
            <p:nvPr/>
          </p:nvSpPr>
          <p:spPr>
            <a:xfrm>
              <a:off x="4079071" y="1642128"/>
              <a:ext cx="1137146" cy="164596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rgbClr val="2E1945"/>
                  </a:solidFill>
                </a:rPr>
                <a:t>Increased Revenue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F48670F-75E9-4B4B-AF6D-9B688C9074D4}"/>
              </a:ext>
            </a:extLst>
          </p:cNvPr>
          <p:cNvGrpSpPr/>
          <p:nvPr/>
        </p:nvGrpSpPr>
        <p:grpSpPr>
          <a:xfrm>
            <a:off x="10455334" y="3759990"/>
            <a:ext cx="1683092" cy="1689339"/>
            <a:chOff x="3514276" y="2939306"/>
            <a:chExt cx="1683092" cy="2475603"/>
          </a:xfrm>
          <a:noFill/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48918C-EC7F-9DFB-AD3E-36338AE976A6}"/>
                </a:ext>
              </a:extLst>
            </p:cNvPr>
            <p:cNvSpPr/>
            <p:nvPr/>
          </p:nvSpPr>
          <p:spPr>
            <a:xfrm>
              <a:off x="3514276" y="3668198"/>
              <a:ext cx="1099447" cy="1746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400" b="1">
                <a:solidFill>
                  <a:srgbClr val="2E1945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E4895EF-8D38-52D1-2F9F-63D1ED62E32D}"/>
                </a:ext>
              </a:extLst>
            </p:cNvPr>
            <p:cNvSpPr txBox="1"/>
            <p:nvPr/>
          </p:nvSpPr>
          <p:spPr>
            <a:xfrm>
              <a:off x="4097921" y="2939306"/>
              <a:ext cx="1099447" cy="168298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rgbClr val="2E1945"/>
                  </a:solidFill>
                </a:rPr>
                <a:t>Higher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rgbClr val="2E1945"/>
                  </a:solidFill>
                </a:rPr>
                <a:t>Usage</a:t>
              </a:r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FFCD17CF-4894-7B99-EAF5-5B14B748A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0"/>
          <a:stretch>
            <a:fillRect/>
          </a:stretch>
        </p:blipFill>
        <p:spPr bwMode="auto">
          <a:xfrm>
            <a:off x="4306805" y="2155353"/>
            <a:ext cx="3568388" cy="163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4">
            <a:extLst>
              <a:ext uri="{FF2B5EF4-FFF2-40B4-BE49-F238E27FC236}">
                <a16:creationId xmlns:a16="http://schemas.microsoft.com/office/drawing/2014/main" id="{91CD9C6D-2DAE-11AF-6BD0-D33086F22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0"/>
          <a:stretch>
            <a:fillRect/>
          </a:stretch>
        </p:blipFill>
        <p:spPr bwMode="auto">
          <a:xfrm>
            <a:off x="3263472" y="1601798"/>
            <a:ext cx="3568388" cy="163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 2">
            <a:extLst>
              <a:ext uri="{FF2B5EF4-FFF2-40B4-BE49-F238E27FC236}">
                <a16:creationId xmlns:a16="http://schemas.microsoft.com/office/drawing/2014/main" id="{F3455BA8-BCBC-A489-0BE0-E319A4173192}"/>
              </a:ext>
            </a:extLst>
          </p:cNvPr>
          <p:cNvSpPr/>
          <p:nvPr/>
        </p:nvSpPr>
        <p:spPr>
          <a:xfrm>
            <a:off x="2251305" y="1826789"/>
            <a:ext cx="785812" cy="396512"/>
          </a:xfrm>
          <a:prstGeom prst="homePlate">
            <a:avLst/>
          </a:prstGeom>
          <a:solidFill>
            <a:srgbClr val="9BC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Pentagon 86">
            <a:extLst>
              <a:ext uri="{FF2B5EF4-FFF2-40B4-BE49-F238E27FC236}">
                <a16:creationId xmlns:a16="http://schemas.microsoft.com/office/drawing/2014/main" id="{2B30C005-785D-6F36-D027-0A55EE9E2F06}"/>
              </a:ext>
            </a:extLst>
          </p:cNvPr>
          <p:cNvSpPr/>
          <p:nvPr/>
        </p:nvSpPr>
        <p:spPr>
          <a:xfrm>
            <a:off x="2251305" y="3152352"/>
            <a:ext cx="785812" cy="396512"/>
          </a:xfrm>
          <a:prstGeom prst="homePlate">
            <a:avLst/>
          </a:prstGeom>
          <a:solidFill>
            <a:srgbClr val="9BC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entagon 87">
            <a:extLst>
              <a:ext uri="{FF2B5EF4-FFF2-40B4-BE49-F238E27FC236}">
                <a16:creationId xmlns:a16="http://schemas.microsoft.com/office/drawing/2014/main" id="{26CB7CD9-AEA0-B972-7E55-7C8314AB1720}"/>
              </a:ext>
            </a:extLst>
          </p:cNvPr>
          <p:cNvSpPr/>
          <p:nvPr/>
        </p:nvSpPr>
        <p:spPr>
          <a:xfrm>
            <a:off x="2251305" y="4506985"/>
            <a:ext cx="785812" cy="396512"/>
          </a:xfrm>
          <a:prstGeom prst="homePlate">
            <a:avLst/>
          </a:prstGeom>
          <a:solidFill>
            <a:srgbClr val="9BC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Pentagon 89">
            <a:extLst>
              <a:ext uri="{FF2B5EF4-FFF2-40B4-BE49-F238E27FC236}">
                <a16:creationId xmlns:a16="http://schemas.microsoft.com/office/drawing/2014/main" id="{D80F472B-7E61-91ED-CBFF-2E8AE6E0D950}"/>
              </a:ext>
            </a:extLst>
          </p:cNvPr>
          <p:cNvSpPr/>
          <p:nvPr/>
        </p:nvSpPr>
        <p:spPr>
          <a:xfrm>
            <a:off x="6987906" y="1548251"/>
            <a:ext cx="785812" cy="396512"/>
          </a:xfrm>
          <a:prstGeom prst="homePlate">
            <a:avLst/>
          </a:prstGeom>
          <a:solidFill>
            <a:srgbClr val="9BC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Pentagon 91">
            <a:extLst>
              <a:ext uri="{FF2B5EF4-FFF2-40B4-BE49-F238E27FC236}">
                <a16:creationId xmlns:a16="http://schemas.microsoft.com/office/drawing/2014/main" id="{1CBF9C87-C42A-11D0-AE4A-DC23A87A65B4}"/>
              </a:ext>
            </a:extLst>
          </p:cNvPr>
          <p:cNvSpPr/>
          <p:nvPr/>
        </p:nvSpPr>
        <p:spPr>
          <a:xfrm>
            <a:off x="6993896" y="4375138"/>
            <a:ext cx="785812" cy="396512"/>
          </a:xfrm>
          <a:prstGeom prst="homePlate">
            <a:avLst/>
          </a:prstGeom>
          <a:solidFill>
            <a:srgbClr val="9BC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5A7C94A-8386-F949-D71D-A9A86F2CAEA9}"/>
              </a:ext>
            </a:extLst>
          </p:cNvPr>
          <p:cNvSpPr/>
          <p:nvPr/>
        </p:nvSpPr>
        <p:spPr>
          <a:xfrm>
            <a:off x="7804612" y="3415172"/>
            <a:ext cx="3345521" cy="2031449"/>
          </a:xfrm>
          <a:prstGeom prst="rect">
            <a:avLst/>
          </a:prstGeom>
          <a:solidFill>
            <a:srgbClr val="9BCEF0"/>
          </a:solidFill>
          <a:ln>
            <a:solidFill>
              <a:srgbClr val="261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73F854-70FA-494F-FDF3-45EDE55EA332}"/>
              </a:ext>
            </a:extLst>
          </p:cNvPr>
          <p:cNvSpPr/>
          <p:nvPr/>
        </p:nvSpPr>
        <p:spPr>
          <a:xfrm>
            <a:off x="888715" y="590108"/>
            <a:ext cx="1412772" cy="5734933"/>
          </a:xfrm>
          <a:prstGeom prst="rect">
            <a:avLst/>
          </a:prstGeom>
          <a:solidFill>
            <a:srgbClr val="9BCEF0"/>
          </a:solidFill>
          <a:ln w="28575">
            <a:solidFill>
              <a:srgbClr val="261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1EC0C-A5A3-AC31-3BAF-46302C32BA29}"/>
              </a:ext>
            </a:extLst>
          </p:cNvPr>
          <p:cNvSpPr/>
          <p:nvPr/>
        </p:nvSpPr>
        <p:spPr>
          <a:xfrm>
            <a:off x="0" y="0"/>
            <a:ext cx="12192000" cy="231494"/>
          </a:xfrm>
          <a:prstGeom prst="rect">
            <a:avLst/>
          </a:prstGeom>
          <a:solidFill>
            <a:srgbClr val="9BC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1A33B1C-7EF3-3BBA-F174-0D7C698E215D}"/>
              </a:ext>
            </a:extLst>
          </p:cNvPr>
          <p:cNvGrpSpPr/>
          <p:nvPr/>
        </p:nvGrpSpPr>
        <p:grpSpPr>
          <a:xfrm>
            <a:off x="1353158" y="761504"/>
            <a:ext cx="506870" cy="755400"/>
            <a:chOff x="1308814" y="1206191"/>
            <a:chExt cx="506870" cy="7554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BCF5908-31C3-89BB-AD52-77355DED3B1C}"/>
                </a:ext>
              </a:extLst>
            </p:cNvPr>
            <p:cNvGrpSpPr/>
            <p:nvPr/>
          </p:nvGrpSpPr>
          <p:grpSpPr>
            <a:xfrm>
              <a:off x="1312971" y="1206191"/>
              <a:ext cx="498557" cy="466649"/>
              <a:chOff x="1874109" y="4066362"/>
              <a:chExt cx="547058" cy="547057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3039624-5FC5-AB63-E1D3-A747FDAEDB61}"/>
                  </a:ext>
                </a:extLst>
              </p:cNvPr>
              <p:cNvSpPr/>
              <p:nvPr/>
            </p:nvSpPr>
            <p:spPr>
              <a:xfrm>
                <a:off x="1874109" y="4066362"/>
                <a:ext cx="547058" cy="547057"/>
              </a:xfrm>
              <a:prstGeom prst="ellipse">
                <a:avLst/>
              </a:prstGeom>
              <a:solidFill>
                <a:srgbClr val="2E194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60" name="Freeform: Shape 132">
                <a:extLst>
                  <a:ext uri="{FF2B5EF4-FFF2-40B4-BE49-F238E27FC236}">
                    <a16:creationId xmlns:a16="http://schemas.microsoft.com/office/drawing/2014/main" id="{63CEF354-3E53-C2CB-D97D-E2ED75E95C8C}"/>
                  </a:ext>
                </a:extLst>
              </p:cNvPr>
              <p:cNvSpPr/>
              <p:nvPr/>
            </p:nvSpPr>
            <p:spPr>
              <a:xfrm>
                <a:off x="1975645" y="4172269"/>
                <a:ext cx="343986" cy="335240"/>
              </a:xfrm>
              <a:custGeom>
                <a:avLst/>
                <a:gdLst>
                  <a:gd name="connsiteX0" fmla="*/ 138180 w 343986"/>
                  <a:gd name="connsiteY0" fmla="*/ 315678 h 335240"/>
                  <a:gd name="connsiteX1" fmla="*/ 211987 w 343986"/>
                  <a:gd name="connsiteY1" fmla="*/ 315678 h 335240"/>
                  <a:gd name="connsiteX2" fmla="*/ 221768 w 343986"/>
                  <a:gd name="connsiteY2" fmla="*/ 334351 h 335240"/>
                  <a:gd name="connsiteX3" fmla="*/ 127510 w 343986"/>
                  <a:gd name="connsiteY3" fmla="*/ 334351 h 335240"/>
                  <a:gd name="connsiteX4" fmla="*/ 129287 w 343986"/>
                  <a:gd name="connsiteY4" fmla="*/ 230311 h 335240"/>
                  <a:gd name="connsiteX5" fmla="*/ 120395 w 343986"/>
                  <a:gd name="connsiteY5" fmla="*/ 239203 h 335240"/>
                  <a:gd name="connsiteX6" fmla="*/ 129287 w 343986"/>
                  <a:gd name="connsiteY6" fmla="*/ 248096 h 335240"/>
                  <a:gd name="connsiteX7" fmla="*/ 298241 w 343986"/>
                  <a:gd name="connsiteY7" fmla="*/ 248096 h 335240"/>
                  <a:gd name="connsiteX8" fmla="*/ 307133 w 343986"/>
                  <a:gd name="connsiteY8" fmla="*/ 239203 h 335240"/>
                  <a:gd name="connsiteX9" fmla="*/ 298241 w 343986"/>
                  <a:gd name="connsiteY9" fmla="*/ 230311 h 335240"/>
                  <a:gd name="connsiteX10" fmla="*/ 38586 w 343986"/>
                  <a:gd name="connsiteY10" fmla="*/ 230311 h 335240"/>
                  <a:gd name="connsiteX11" fmla="*/ 29693 w 343986"/>
                  <a:gd name="connsiteY11" fmla="*/ 239203 h 335240"/>
                  <a:gd name="connsiteX12" fmla="*/ 38586 w 343986"/>
                  <a:gd name="connsiteY12" fmla="*/ 248096 h 335240"/>
                  <a:gd name="connsiteX13" fmla="*/ 93718 w 343986"/>
                  <a:gd name="connsiteY13" fmla="*/ 248096 h 335240"/>
                  <a:gd name="connsiteX14" fmla="*/ 101721 w 343986"/>
                  <a:gd name="connsiteY14" fmla="*/ 239203 h 335240"/>
                  <a:gd name="connsiteX15" fmla="*/ 92829 w 343986"/>
                  <a:gd name="connsiteY15" fmla="*/ 230311 h 335240"/>
                  <a:gd name="connsiteX16" fmla="*/ 25248 w 343986"/>
                  <a:gd name="connsiteY16" fmla="*/ 211637 h 335240"/>
                  <a:gd name="connsiteX17" fmla="*/ 318693 w 343986"/>
                  <a:gd name="connsiteY17" fmla="*/ 211637 h 335240"/>
                  <a:gd name="connsiteX18" fmla="*/ 343592 w 343986"/>
                  <a:gd name="connsiteY18" fmla="*/ 323680 h 335240"/>
                  <a:gd name="connsiteX19" fmla="*/ 343592 w 343986"/>
                  <a:gd name="connsiteY19" fmla="*/ 331684 h 335240"/>
                  <a:gd name="connsiteX20" fmla="*/ 336478 w 343986"/>
                  <a:gd name="connsiteY20" fmla="*/ 335240 h 335240"/>
                  <a:gd name="connsiteX21" fmla="*/ 243998 w 343986"/>
                  <a:gd name="connsiteY21" fmla="*/ 335240 h 335240"/>
                  <a:gd name="connsiteX22" fmla="*/ 226213 w 343986"/>
                  <a:gd name="connsiteY22" fmla="*/ 303228 h 335240"/>
                  <a:gd name="connsiteX23" fmla="*/ 218210 w 343986"/>
                  <a:gd name="connsiteY23" fmla="*/ 298782 h 335240"/>
                  <a:gd name="connsiteX24" fmla="*/ 133734 w 343986"/>
                  <a:gd name="connsiteY24" fmla="*/ 298782 h 335240"/>
                  <a:gd name="connsiteX25" fmla="*/ 125730 w 343986"/>
                  <a:gd name="connsiteY25" fmla="*/ 303228 h 335240"/>
                  <a:gd name="connsiteX26" fmla="*/ 107946 w 343986"/>
                  <a:gd name="connsiteY26" fmla="*/ 335240 h 335240"/>
                  <a:gd name="connsiteX27" fmla="*/ 9242 w 343986"/>
                  <a:gd name="connsiteY27" fmla="*/ 335240 h 335240"/>
                  <a:gd name="connsiteX28" fmla="*/ 2128 w 343986"/>
                  <a:gd name="connsiteY28" fmla="*/ 331684 h 335240"/>
                  <a:gd name="connsiteX29" fmla="*/ 349 w 343986"/>
                  <a:gd name="connsiteY29" fmla="*/ 323680 h 335240"/>
                  <a:gd name="connsiteX30" fmla="*/ 54593 w 343986"/>
                  <a:gd name="connsiteY30" fmla="*/ 26678 h 335240"/>
                  <a:gd name="connsiteX31" fmla="*/ 290239 w 343986"/>
                  <a:gd name="connsiteY31" fmla="*/ 26678 h 335240"/>
                  <a:gd name="connsiteX32" fmla="*/ 290239 w 343986"/>
                  <a:gd name="connsiteY32" fmla="*/ 167176 h 335240"/>
                  <a:gd name="connsiteX33" fmla="*/ 54593 w 343986"/>
                  <a:gd name="connsiteY33" fmla="*/ 167176 h 335240"/>
                  <a:gd name="connsiteX34" fmla="*/ 54592 w 343986"/>
                  <a:gd name="connsiteY34" fmla="*/ 8892 h 335240"/>
                  <a:gd name="connsiteX35" fmla="*/ 36807 w 343986"/>
                  <a:gd name="connsiteY35" fmla="*/ 26677 h 335240"/>
                  <a:gd name="connsiteX36" fmla="*/ 36807 w 343986"/>
                  <a:gd name="connsiteY36" fmla="*/ 176067 h 335240"/>
                  <a:gd name="connsiteX37" fmla="*/ 45700 w 343986"/>
                  <a:gd name="connsiteY37" fmla="*/ 184959 h 335240"/>
                  <a:gd name="connsiteX38" fmla="*/ 298241 w 343986"/>
                  <a:gd name="connsiteY38" fmla="*/ 184959 h 335240"/>
                  <a:gd name="connsiteX39" fmla="*/ 307133 w 343986"/>
                  <a:gd name="connsiteY39" fmla="*/ 176067 h 335240"/>
                  <a:gd name="connsiteX40" fmla="*/ 308022 w 343986"/>
                  <a:gd name="connsiteY40" fmla="*/ 176067 h 335240"/>
                  <a:gd name="connsiteX41" fmla="*/ 308022 w 343986"/>
                  <a:gd name="connsiteY41" fmla="*/ 26677 h 335240"/>
                  <a:gd name="connsiteX42" fmla="*/ 290238 w 343986"/>
                  <a:gd name="connsiteY42" fmla="*/ 8892 h 335240"/>
                  <a:gd name="connsiteX43" fmla="*/ 27026 w 343986"/>
                  <a:gd name="connsiteY43" fmla="*/ 0 h 335240"/>
                  <a:gd name="connsiteX44" fmla="*/ 316914 w 343986"/>
                  <a:gd name="connsiteY44" fmla="*/ 0 h 335240"/>
                  <a:gd name="connsiteX45" fmla="*/ 316914 w 343986"/>
                  <a:gd name="connsiteY45" fmla="*/ 193852 h 335240"/>
                  <a:gd name="connsiteX46" fmla="*/ 27026 w 343986"/>
                  <a:gd name="connsiteY46" fmla="*/ 193852 h 33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43986" h="335240">
                    <a:moveTo>
                      <a:pt x="138180" y="315678"/>
                    </a:moveTo>
                    <a:lnTo>
                      <a:pt x="211987" y="315678"/>
                    </a:lnTo>
                    <a:lnTo>
                      <a:pt x="221768" y="334351"/>
                    </a:lnTo>
                    <a:lnTo>
                      <a:pt x="127510" y="334351"/>
                    </a:lnTo>
                    <a:close/>
                    <a:moveTo>
                      <a:pt x="129287" y="230311"/>
                    </a:moveTo>
                    <a:cubicBezTo>
                      <a:pt x="123952" y="230311"/>
                      <a:pt x="120395" y="234757"/>
                      <a:pt x="120395" y="239203"/>
                    </a:cubicBezTo>
                    <a:cubicBezTo>
                      <a:pt x="120395" y="243650"/>
                      <a:pt x="123952" y="248096"/>
                      <a:pt x="129287" y="248096"/>
                    </a:cubicBezTo>
                    <a:lnTo>
                      <a:pt x="298241" y="248096"/>
                    </a:lnTo>
                    <a:cubicBezTo>
                      <a:pt x="303575" y="248096"/>
                      <a:pt x="307133" y="243650"/>
                      <a:pt x="307133" y="239203"/>
                    </a:cubicBezTo>
                    <a:cubicBezTo>
                      <a:pt x="307133" y="234757"/>
                      <a:pt x="303575" y="230311"/>
                      <a:pt x="298241" y="230311"/>
                    </a:cubicBezTo>
                    <a:close/>
                    <a:moveTo>
                      <a:pt x="38586" y="230311"/>
                    </a:moveTo>
                    <a:cubicBezTo>
                      <a:pt x="33250" y="230311"/>
                      <a:pt x="29693" y="234757"/>
                      <a:pt x="29693" y="239203"/>
                    </a:cubicBezTo>
                    <a:cubicBezTo>
                      <a:pt x="29693" y="243650"/>
                      <a:pt x="33250" y="248096"/>
                      <a:pt x="38586" y="248096"/>
                    </a:cubicBezTo>
                    <a:lnTo>
                      <a:pt x="93718" y="248096"/>
                    </a:lnTo>
                    <a:cubicBezTo>
                      <a:pt x="98165" y="248096"/>
                      <a:pt x="101721" y="243650"/>
                      <a:pt x="101721" y="239203"/>
                    </a:cubicBezTo>
                    <a:cubicBezTo>
                      <a:pt x="101721" y="234757"/>
                      <a:pt x="98165" y="230311"/>
                      <a:pt x="92829" y="230311"/>
                    </a:cubicBezTo>
                    <a:close/>
                    <a:moveTo>
                      <a:pt x="25248" y="211637"/>
                    </a:moveTo>
                    <a:lnTo>
                      <a:pt x="318693" y="211637"/>
                    </a:lnTo>
                    <a:lnTo>
                      <a:pt x="343592" y="323680"/>
                    </a:lnTo>
                    <a:cubicBezTo>
                      <a:pt x="344480" y="326348"/>
                      <a:pt x="343592" y="329015"/>
                      <a:pt x="343592" y="331684"/>
                    </a:cubicBezTo>
                    <a:cubicBezTo>
                      <a:pt x="341813" y="334351"/>
                      <a:pt x="339145" y="335240"/>
                      <a:pt x="336478" y="335240"/>
                    </a:cubicBezTo>
                    <a:lnTo>
                      <a:pt x="243998" y="335240"/>
                    </a:lnTo>
                    <a:lnTo>
                      <a:pt x="226213" y="303228"/>
                    </a:lnTo>
                    <a:cubicBezTo>
                      <a:pt x="224435" y="300560"/>
                      <a:pt x="221766" y="298782"/>
                      <a:pt x="218210" y="298782"/>
                    </a:cubicBezTo>
                    <a:lnTo>
                      <a:pt x="133734" y="298782"/>
                    </a:lnTo>
                    <a:cubicBezTo>
                      <a:pt x="130177" y="298782"/>
                      <a:pt x="127509" y="300560"/>
                      <a:pt x="125730" y="303228"/>
                    </a:cubicBezTo>
                    <a:lnTo>
                      <a:pt x="107946" y="335240"/>
                    </a:lnTo>
                    <a:lnTo>
                      <a:pt x="9242" y="335240"/>
                    </a:lnTo>
                    <a:cubicBezTo>
                      <a:pt x="6573" y="335240"/>
                      <a:pt x="3906" y="333462"/>
                      <a:pt x="2128" y="331684"/>
                    </a:cubicBezTo>
                    <a:cubicBezTo>
                      <a:pt x="349" y="329015"/>
                      <a:pt x="-541" y="326348"/>
                      <a:pt x="349" y="323680"/>
                    </a:cubicBezTo>
                    <a:close/>
                    <a:moveTo>
                      <a:pt x="54593" y="26678"/>
                    </a:moveTo>
                    <a:lnTo>
                      <a:pt x="290239" y="26678"/>
                    </a:lnTo>
                    <a:lnTo>
                      <a:pt x="290239" y="167176"/>
                    </a:lnTo>
                    <a:lnTo>
                      <a:pt x="54593" y="167176"/>
                    </a:lnTo>
                    <a:close/>
                    <a:moveTo>
                      <a:pt x="54592" y="8892"/>
                    </a:moveTo>
                    <a:cubicBezTo>
                      <a:pt x="44810" y="8892"/>
                      <a:pt x="36807" y="16895"/>
                      <a:pt x="36807" y="26677"/>
                    </a:cubicBezTo>
                    <a:lnTo>
                      <a:pt x="36807" y="176067"/>
                    </a:lnTo>
                    <a:cubicBezTo>
                      <a:pt x="36807" y="180514"/>
                      <a:pt x="40364" y="184959"/>
                      <a:pt x="45700" y="184959"/>
                    </a:cubicBezTo>
                    <a:lnTo>
                      <a:pt x="298241" y="184959"/>
                    </a:lnTo>
                    <a:cubicBezTo>
                      <a:pt x="303575" y="184959"/>
                      <a:pt x="307133" y="180514"/>
                      <a:pt x="307133" y="176067"/>
                    </a:cubicBezTo>
                    <a:lnTo>
                      <a:pt x="308022" y="176067"/>
                    </a:lnTo>
                    <a:lnTo>
                      <a:pt x="308022" y="26677"/>
                    </a:lnTo>
                    <a:cubicBezTo>
                      <a:pt x="308022" y="16895"/>
                      <a:pt x="300019" y="8892"/>
                      <a:pt x="290238" y="8892"/>
                    </a:cubicBezTo>
                    <a:close/>
                    <a:moveTo>
                      <a:pt x="27026" y="0"/>
                    </a:moveTo>
                    <a:lnTo>
                      <a:pt x="316914" y="0"/>
                    </a:lnTo>
                    <a:lnTo>
                      <a:pt x="316914" y="193852"/>
                    </a:lnTo>
                    <a:lnTo>
                      <a:pt x="27026" y="1938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E729090-3F7D-A786-C4AC-2302D47B095D}"/>
                </a:ext>
              </a:extLst>
            </p:cNvPr>
            <p:cNvSpPr txBox="1"/>
            <p:nvPr/>
          </p:nvSpPr>
          <p:spPr>
            <a:xfrm>
              <a:off x="1308814" y="1684592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Core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D1C50E-94E5-68EB-D6DC-98F736243A62}"/>
              </a:ext>
            </a:extLst>
          </p:cNvPr>
          <p:cNvGrpSpPr/>
          <p:nvPr/>
        </p:nvGrpSpPr>
        <p:grpSpPr>
          <a:xfrm>
            <a:off x="1110304" y="1548251"/>
            <a:ext cx="992579" cy="755400"/>
            <a:chOff x="390388" y="1865189"/>
            <a:chExt cx="992579" cy="75540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1DB4277-94FB-17E5-D67B-CEF794871E62}"/>
                </a:ext>
              </a:extLst>
            </p:cNvPr>
            <p:cNvGrpSpPr/>
            <p:nvPr/>
          </p:nvGrpSpPr>
          <p:grpSpPr>
            <a:xfrm>
              <a:off x="637399" y="1865189"/>
              <a:ext cx="498557" cy="466649"/>
              <a:chOff x="1874109" y="4066362"/>
              <a:chExt cx="547058" cy="5470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B08A0037-1A6D-9906-D7D8-2E7B3FE28109}"/>
                  </a:ext>
                </a:extLst>
              </p:cNvPr>
              <p:cNvSpPr/>
              <p:nvPr/>
            </p:nvSpPr>
            <p:spPr>
              <a:xfrm>
                <a:off x="1874109" y="4066362"/>
                <a:ext cx="547058" cy="547057"/>
              </a:xfrm>
              <a:prstGeom prst="ellipse">
                <a:avLst/>
              </a:prstGeom>
              <a:solidFill>
                <a:srgbClr val="261B56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56" name="Freeform: Shape 132">
                <a:extLst>
                  <a:ext uri="{FF2B5EF4-FFF2-40B4-BE49-F238E27FC236}">
                    <a16:creationId xmlns:a16="http://schemas.microsoft.com/office/drawing/2014/main" id="{F7BCB3CB-2879-627F-267F-0782206FFCF9}"/>
                  </a:ext>
                </a:extLst>
              </p:cNvPr>
              <p:cNvSpPr/>
              <p:nvPr/>
            </p:nvSpPr>
            <p:spPr>
              <a:xfrm>
                <a:off x="1975645" y="4172269"/>
                <a:ext cx="343986" cy="335240"/>
              </a:xfrm>
              <a:custGeom>
                <a:avLst/>
                <a:gdLst>
                  <a:gd name="connsiteX0" fmla="*/ 138180 w 343986"/>
                  <a:gd name="connsiteY0" fmla="*/ 315678 h 335240"/>
                  <a:gd name="connsiteX1" fmla="*/ 211987 w 343986"/>
                  <a:gd name="connsiteY1" fmla="*/ 315678 h 335240"/>
                  <a:gd name="connsiteX2" fmla="*/ 221768 w 343986"/>
                  <a:gd name="connsiteY2" fmla="*/ 334351 h 335240"/>
                  <a:gd name="connsiteX3" fmla="*/ 127510 w 343986"/>
                  <a:gd name="connsiteY3" fmla="*/ 334351 h 335240"/>
                  <a:gd name="connsiteX4" fmla="*/ 129287 w 343986"/>
                  <a:gd name="connsiteY4" fmla="*/ 230311 h 335240"/>
                  <a:gd name="connsiteX5" fmla="*/ 120395 w 343986"/>
                  <a:gd name="connsiteY5" fmla="*/ 239203 h 335240"/>
                  <a:gd name="connsiteX6" fmla="*/ 129287 w 343986"/>
                  <a:gd name="connsiteY6" fmla="*/ 248096 h 335240"/>
                  <a:gd name="connsiteX7" fmla="*/ 298241 w 343986"/>
                  <a:gd name="connsiteY7" fmla="*/ 248096 h 335240"/>
                  <a:gd name="connsiteX8" fmla="*/ 307133 w 343986"/>
                  <a:gd name="connsiteY8" fmla="*/ 239203 h 335240"/>
                  <a:gd name="connsiteX9" fmla="*/ 298241 w 343986"/>
                  <a:gd name="connsiteY9" fmla="*/ 230311 h 335240"/>
                  <a:gd name="connsiteX10" fmla="*/ 38586 w 343986"/>
                  <a:gd name="connsiteY10" fmla="*/ 230311 h 335240"/>
                  <a:gd name="connsiteX11" fmla="*/ 29693 w 343986"/>
                  <a:gd name="connsiteY11" fmla="*/ 239203 h 335240"/>
                  <a:gd name="connsiteX12" fmla="*/ 38586 w 343986"/>
                  <a:gd name="connsiteY12" fmla="*/ 248096 h 335240"/>
                  <a:gd name="connsiteX13" fmla="*/ 93718 w 343986"/>
                  <a:gd name="connsiteY13" fmla="*/ 248096 h 335240"/>
                  <a:gd name="connsiteX14" fmla="*/ 101721 w 343986"/>
                  <a:gd name="connsiteY14" fmla="*/ 239203 h 335240"/>
                  <a:gd name="connsiteX15" fmla="*/ 92829 w 343986"/>
                  <a:gd name="connsiteY15" fmla="*/ 230311 h 335240"/>
                  <a:gd name="connsiteX16" fmla="*/ 25248 w 343986"/>
                  <a:gd name="connsiteY16" fmla="*/ 211637 h 335240"/>
                  <a:gd name="connsiteX17" fmla="*/ 318693 w 343986"/>
                  <a:gd name="connsiteY17" fmla="*/ 211637 h 335240"/>
                  <a:gd name="connsiteX18" fmla="*/ 343592 w 343986"/>
                  <a:gd name="connsiteY18" fmla="*/ 323680 h 335240"/>
                  <a:gd name="connsiteX19" fmla="*/ 343592 w 343986"/>
                  <a:gd name="connsiteY19" fmla="*/ 331684 h 335240"/>
                  <a:gd name="connsiteX20" fmla="*/ 336478 w 343986"/>
                  <a:gd name="connsiteY20" fmla="*/ 335240 h 335240"/>
                  <a:gd name="connsiteX21" fmla="*/ 243998 w 343986"/>
                  <a:gd name="connsiteY21" fmla="*/ 335240 h 335240"/>
                  <a:gd name="connsiteX22" fmla="*/ 226213 w 343986"/>
                  <a:gd name="connsiteY22" fmla="*/ 303228 h 335240"/>
                  <a:gd name="connsiteX23" fmla="*/ 218210 w 343986"/>
                  <a:gd name="connsiteY23" fmla="*/ 298782 h 335240"/>
                  <a:gd name="connsiteX24" fmla="*/ 133734 w 343986"/>
                  <a:gd name="connsiteY24" fmla="*/ 298782 h 335240"/>
                  <a:gd name="connsiteX25" fmla="*/ 125730 w 343986"/>
                  <a:gd name="connsiteY25" fmla="*/ 303228 h 335240"/>
                  <a:gd name="connsiteX26" fmla="*/ 107946 w 343986"/>
                  <a:gd name="connsiteY26" fmla="*/ 335240 h 335240"/>
                  <a:gd name="connsiteX27" fmla="*/ 9242 w 343986"/>
                  <a:gd name="connsiteY27" fmla="*/ 335240 h 335240"/>
                  <a:gd name="connsiteX28" fmla="*/ 2128 w 343986"/>
                  <a:gd name="connsiteY28" fmla="*/ 331684 h 335240"/>
                  <a:gd name="connsiteX29" fmla="*/ 349 w 343986"/>
                  <a:gd name="connsiteY29" fmla="*/ 323680 h 335240"/>
                  <a:gd name="connsiteX30" fmla="*/ 54593 w 343986"/>
                  <a:gd name="connsiteY30" fmla="*/ 26678 h 335240"/>
                  <a:gd name="connsiteX31" fmla="*/ 290239 w 343986"/>
                  <a:gd name="connsiteY31" fmla="*/ 26678 h 335240"/>
                  <a:gd name="connsiteX32" fmla="*/ 290239 w 343986"/>
                  <a:gd name="connsiteY32" fmla="*/ 167176 h 335240"/>
                  <a:gd name="connsiteX33" fmla="*/ 54593 w 343986"/>
                  <a:gd name="connsiteY33" fmla="*/ 167176 h 335240"/>
                  <a:gd name="connsiteX34" fmla="*/ 54592 w 343986"/>
                  <a:gd name="connsiteY34" fmla="*/ 8892 h 335240"/>
                  <a:gd name="connsiteX35" fmla="*/ 36807 w 343986"/>
                  <a:gd name="connsiteY35" fmla="*/ 26677 h 335240"/>
                  <a:gd name="connsiteX36" fmla="*/ 36807 w 343986"/>
                  <a:gd name="connsiteY36" fmla="*/ 176067 h 335240"/>
                  <a:gd name="connsiteX37" fmla="*/ 45700 w 343986"/>
                  <a:gd name="connsiteY37" fmla="*/ 184959 h 335240"/>
                  <a:gd name="connsiteX38" fmla="*/ 298241 w 343986"/>
                  <a:gd name="connsiteY38" fmla="*/ 184959 h 335240"/>
                  <a:gd name="connsiteX39" fmla="*/ 307133 w 343986"/>
                  <a:gd name="connsiteY39" fmla="*/ 176067 h 335240"/>
                  <a:gd name="connsiteX40" fmla="*/ 308022 w 343986"/>
                  <a:gd name="connsiteY40" fmla="*/ 176067 h 335240"/>
                  <a:gd name="connsiteX41" fmla="*/ 308022 w 343986"/>
                  <a:gd name="connsiteY41" fmla="*/ 26677 h 335240"/>
                  <a:gd name="connsiteX42" fmla="*/ 290238 w 343986"/>
                  <a:gd name="connsiteY42" fmla="*/ 8892 h 335240"/>
                  <a:gd name="connsiteX43" fmla="*/ 27026 w 343986"/>
                  <a:gd name="connsiteY43" fmla="*/ 0 h 335240"/>
                  <a:gd name="connsiteX44" fmla="*/ 316914 w 343986"/>
                  <a:gd name="connsiteY44" fmla="*/ 0 h 335240"/>
                  <a:gd name="connsiteX45" fmla="*/ 316914 w 343986"/>
                  <a:gd name="connsiteY45" fmla="*/ 193852 h 335240"/>
                  <a:gd name="connsiteX46" fmla="*/ 27026 w 343986"/>
                  <a:gd name="connsiteY46" fmla="*/ 193852 h 33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43986" h="335240">
                    <a:moveTo>
                      <a:pt x="138180" y="315678"/>
                    </a:moveTo>
                    <a:lnTo>
                      <a:pt x="211987" y="315678"/>
                    </a:lnTo>
                    <a:lnTo>
                      <a:pt x="221768" y="334351"/>
                    </a:lnTo>
                    <a:lnTo>
                      <a:pt x="127510" y="334351"/>
                    </a:lnTo>
                    <a:close/>
                    <a:moveTo>
                      <a:pt x="129287" y="230311"/>
                    </a:moveTo>
                    <a:cubicBezTo>
                      <a:pt x="123952" y="230311"/>
                      <a:pt x="120395" y="234757"/>
                      <a:pt x="120395" y="239203"/>
                    </a:cubicBezTo>
                    <a:cubicBezTo>
                      <a:pt x="120395" y="243650"/>
                      <a:pt x="123952" y="248096"/>
                      <a:pt x="129287" y="248096"/>
                    </a:cubicBezTo>
                    <a:lnTo>
                      <a:pt x="298241" y="248096"/>
                    </a:lnTo>
                    <a:cubicBezTo>
                      <a:pt x="303575" y="248096"/>
                      <a:pt x="307133" y="243650"/>
                      <a:pt x="307133" y="239203"/>
                    </a:cubicBezTo>
                    <a:cubicBezTo>
                      <a:pt x="307133" y="234757"/>
                      <a:pt x="303575" y="230311"/>
                      <a:pt x="298241" y="230311"/>
                    </a:cubicBezTo>
                    <a:close/>
                    <a:moveTo>
                      <a:pt x="38586" y="230311"/>
                    </a:moveTo>
                    <a:cubicBezTo>
                      <a:pt x="33250" y="230311"/>
                      <a:pt x="29693" y="234757"/>
                      <a:pt x="29693" y="239203"/>
                    </a:cubicBezTo>
                    <a:cubicBezTo>
                      <a:pt x="29693" y="243650"/>
                      <a:pt x="33250" y="248096"/>
                      <a:pt x="38586" y="248096"/>
                    </a:cubicBezTo>
                    <a:lnTo>
                      <a:pt x="93718" y="248096"/>
                    </a:lnTo>
                    <a:cubicBezTo>
                      <a:pt x="98165" y="248096"/>
                      <a:pt x="101721" y="243650"/>
                      <a:pt x="101721" y="239203"/>
                    </a:cubicBezTo>
                    <a:cubicBezTo>
                      <a:pt x="101721" y="234757"/>
                      <a:pt x="98165" y="230311"/>
                      <a:pt x="92829" y="230311"/>
                    </a:cubicBezTo>
                    <a:close/>
                    <a:moveTo>
                      <a:pt x="25248" y="211637"/>
                    </a:moveTo>
                    <a:lnTo>
                      <a:pt x="318693" y="211637"/>
                    </a:lnTo>
                    <a:lnTo>
                      <a:pt x="343592" y="323680"/>
                    </a:lnTo>
                    <a:cubicBezTo>
                      <a:pt x="344480" y="326348"/>
                      <a:pt x="343592" y="329015"/>
                      <a:pt x="343592" y="331684"/>
                    </a:cubicBezTo>
                    <a:cubicBezTo>
                      <a:pt x="341813" y="334351"/>
                      <a:pt x="339145" y="335240"/>
                      <a:pt x="336478" y="335240"/>
                    </a:cubicBezTo>
                    <a:lnTo>
                      <a:pt x="243998" y="335240"/>
                    </a:lnTo>
                    <a:lnTo>
                      <a:pt x="226213" y="303228"/>
                    </a:lnTo>
                    <a:cubicBezTo>
                      <a:pt x="224435" y="300560"/>
                      <a:pt x="221766" y="298782"/>
                      <a:pt x="218210" y="298782"/>
                    </a:cubicBezTo>
                    <a:lnTo>
                      <a:pt x="133734" y="298782"/>
                    </a:lnTo>
                    <a:cubicBezTo>
                      <a:pt x="130177" y="298782"/>
                      <a:pt x="127509" y="300560"/>
                      <a:pt x="125730" y="303228"/>
                    </a:cubicBezTo>
                    <a:lnTo>
                      <a:pt x="107946" y="335240"/>
                    </a:lnTo>
                    <a:lnTo>
                      <a:pt x="9242" y="335240"/>
                    </a:lnTo>
                    <a:cubicBezTo>
                      <a:pt x="6573" y="335240"/>
                      <a:pt x="3906" y="333462"/>
                      <a:pt x="2128" y="331684"/>
                    </a:cubicBezTo>
                    <a:cubicBezTo>
                      <a:pt x="349" y="329015"/>
                      <a:pt x="-541" y="326348"/>
                      <a:pt x="349" y="323680"/>
                    </a:cubicBezTo>
                    <a:close/>
                    <a:moveTo>
                      <a:pt x="54593" y="26678"/>
                    </a:moveTo>
                    <a:lnTo>
                      <a:pt x="290239" y="26678"/>
                    </a:lnTo>
                    <a:lnTo>
                      <a:pt x="290239" y="167176"/>
                    </a:lnTo>
                    <a:lnTo>
                      <a:pt x="54593" y="167176"/>
                    </a:lnTo>
                    <a:close/>
                    <a:moveTo>
                      <a:pt x="54592" y="8892"/>
                    </a:moveTo>
                    <a:cubicBezTo>
                      <a:pt x="44810" y="8892"/>
                      <a:pt x="36807" y="16895"/>
                      <a:pt x="36807" y="26677"/>
                    </a:cubicBezTo>
                    <a:lnTo>
                      <a:pt x="36807" y="176067"/>
                    </a:lnTo>
                    <a:cubicBezTo>
                      <a:pt x="36807" y="180514"/>
                      <a:pt x="40364" y="184959"/>
                      <a:pt x="45700" y="184959"/>
                    </a:cubicBezTo>
                    <a:lnTo>
                      <a:pt x="298241" y="184959"/>
                    </a:lnTo>
                    <a:cubicBezTo>
                      <a:pt x="303575" y="184959"/>
                      <a:pt x="307133" y="180514"/>
                      <a:pt x="307133" y="176067"/>
                    </a:cubicBezTo>
                    <a:lnTo>
                      <a:pt x="308022" y="176067"/>
                    </a:lnTo>
                    <a:lnTo>
                      <a:pt x="308022" y="26677"/>
                    </a:lnTo>
                    <a:cubicBezTo>
                      <a:pt x="308022" y="16895"/>
                      <a:pt x="300019" y="8892"/>
                      <a:pt x="290238" y="8892"/>
                    </a:cubicBezTo>
                    <a:close/>
                    <a:moveTo>
                      <a:pt x="27026" y="0"/>
                    </a:moveTo>
                    <a:lnTo>
                      <a:pt x="316914" y="0"/>
                    </a:lnTo>
                    <a:lnTo>
                      <a:pt x="316914" y="193852"/>
                    </a:lnTo>
                    <a:lnTo>
                      <a:pt x="27026" y="1938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F5D4951-BC0F-27B5-1D4D-D3CFEF2CF481}"/>
                </a:ext>
              </a:extLst>
            </p:cNvPr>
            <p:cNvSpPr txBox="1"/>
            <p:nvPr/>
          </p:nvSpPr>
          <p:spPr>
            <a:xfrm>
              <a:off x="390388" y="2343590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Mobile / OB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3D802C5-809D-C659-3E02-C230FCDB76DC}"/>
              </a:ext>
            </a:extLst>
          </p:cNvPr>
          <p:cNvGrpSpPr/>
          <p:nvPr/>
        </p:nvGrpSpPr>
        <p:grpSpPr>
          <a:xfrm>
            <a:off x="1357315" y="2334997"/>
            <a:ext cx="498557" cy="755400"/>
            <a:chOff x="477229" y="2632341"/>
            <a:chExt cx="498557" cy="75540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C06B314-19AD-C4E0-655F-AE4555EF8F76}"/>
                </a:ext>
              </a:extLst>
            </p:cNvPr>
            <p:cNvGrpSpPr/>
            <p:nvPr/>
          </p:nvGrpSpPr>
          <p:grpSpPr>
            <a:xfrm>
              <a:off x="477229" y="2632341"/>
              <a:ext cx="498557" cy="466649"/>
              <a:chOff x="1874109" y="4066362"/>
              <a:chExt cx="547058" cy="547057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F79413A-2817-D1AB-D51F-303007DC3DE0}"/>
                  </a:ext>
                </a:extLst>
              </p:cNvPr>
              <p:cNvSpPr/>
              <p:nvPr/>
            </p:nvSpPr>
            <p:spPr>
              <a:xfrm>
                <a:off x="1874109" y="4066362"/>
                <a:ext cx="547058" cy="547057"/>
              </a:xfrm>
              <a:prstGeom prst="ellipse">
                <a:avLst/>
              </a:prstGeom>
              <a:solidFill>
                <a:srgbClr val="261B56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52" name="Freeform: Shape 132">
                <a:extLst>
                  <a:ext uri="{FF2B5EF4-FFF2-40B4-BE49-F238E27FC236}">
                    <a16:creationId xmlns:a16="http://schemas.microsoft.com/office/drawing/2014/main" id="{1CC0EC47-AD64-4565-84FB-125EC7200E1D}"/>
                  </a:ext>
                </a:extLst>
              </p:cNvPr>
              <p:cNvSpPr/>
              <p:nvPr/>
            </p:nvSpPr>
            <p:spPr>
              <a:xfrm>
                <a:off x="1975645" y="4172269"/>
                <a:ext cx="343986" cy="335240"/>
              </a:xfrm>
              <a:custGeom>
                <a:avLst/>
                <a:gdLst>
                  <a:gd name="connsiteX0" fmla="*/ 138180 w 343986"/>
                  <a:gd name="connsiteY0" fmla="*/ 315678 h 335240"/>
                  <a:gd name="connsiteX1" fmla="*/ 211987 w 343986"/>
                  <a:gd name="connsiteY1" fmla="*/ 315678 h 335240"/>
                  <a:gd name="connsiteX2" fmla="*/ 221768 w 343986"/>
                  <a:gd name="connsiteY2" fmla="*/ 334351 h 335240"/>
                  <a:gd name="connsiteX3" fmla="*/ 127510 w 343986"/>
                  <a:gd name="connsiteY3" fmla="*/ 334351 h 335240"/>
                  <a:gd name="connsiteX4" fmla="*/ 129287 w 343986"/>
                  <a:gd name="connsiteY4" fmla="*/ 230311 h 335240"/>
                  <a:gd name="connsiteX5" fmla="*/ 120395 w 343986"/>
                  <a:gd name="connsiteY5" fmla="*/ 239203 h 335240"/>
                  <a:gd name="connsiteX6" fmla="*/ 129287 w 343986"/>
                  <a:gd name="connsiteY6" fmla="*/ 248096 h 335240"/>
                  <a:gd name="connsiteX7" fmla="*/ 298241 w 343986"/>
                  <a:gd name="connsiteY7" fmla="*/ 248096 h 335240"/>
                  <a:gd name="connsiteX8" fmla="*/ 307133 w 343986"/>
                  <a:gd name="connsiteY8" fmla="*/ 239203 h 335240"/>
                  <a:gd name="connsiteX9" fmla="*/ 298241 w 343986"/>
                  <a:gd name="connsiteY9" fmla="*/ 230311 h 335240"/>
                  <a:gd name="connsiteX10" fmla="*/ 38586 w 343986"/>
                  <a:gd name="connsiteY10" fmla="*/ 230311 h 335240"/>
                  <a:gd name="connsiteX11" fmla="*/ 29693 w 343986"/>
                  <a:gd name="connsiteY11" fmla="*/ 239203 h 335240"/>
                  <a:gd name="connsiteX12" fmla="*/ 38586 w 343986"/>
                  <a:gd name="connsiteY12" fmla="*/ 248096 h 335240"/>
                  <a:gd name="connsiteX13" fmla="*/ 93718 w 343986"/>
                  <a:gd name="connsiteY13" fmla="*/ 248096 h 335240"/>
                  <a:gd name="connsiteX14" fmla="*/ 101721 w 343986"/>
                  <a:gd name="connsiteY14" fmla="*/ 239203 h 335240"/>
                  <a:gd name="connsiteX15" fmla="*/ 92829 w 343986"/>
                  <a:gd name="connsiteY15" fmla="*/ 230311 h 335240"/>
                  <a:gd name="connsiteX16" fmla="*/ 25248 w 343986"/>
                  <a:gd name="connsiteY16" fmla="*/ 211637 h 335240"/>
                  <a:gd name="connsiteX17" fmla="*/ 318693 w 343986"/>
                  <a:gd name="connsiteY17" fmla="*/ 211637 h 335240"/>
                  <a:gd name="connsiteX18" fmla="*/ 343592 w 343986"/>
                  <a:gd name="connsiteY18" fmla="*/ 323680 h 335240"/>
                  <a:gd name="connsiteX19" fmla="*/ 343592 w 343986"/>
                  <a:gd name="connsiteY19" fmla="*/ 331684 h 335240"/>
                  <a:gd name="connsiteX20" fmla="*/ 336478 w 343986"/>
                  <a:gd name="connsiteY20" fmla="*/ 335240 h 335240"/>
                  <a:gd name="connsiteX21" fmla="*/ 243998 w 343986"/>
                  <a:gd name="connsiteY21" fmla="*/ 335240 h 335240"/>
                  <a:gd name="connsiteX22" fmla="*/ 226213 w 343986"/>
                  <a:gd name="connsiteY22" fmla="*/ 303228 h 335240"/>
                  <a:gd name="connsiteX23" fmla="*/ 218210 w 343986"/>
                  <a:gd name="connsiteY23" fmla="*/ 298782 h 335240"/>
                  <a:gd name="connsiteX24" fmla="*/ 133734 w 343986"/>
                  <a:gd name="connsiteY24" fmla="*/ 298782 h 335240"/>
                  <a:gd name="connsiteX25" fmla="*/ 125730 w 343986"/>
                  <a:gd name="connsiteY25" fmla="*/ 303228 h 335240"/>
                  <a:gd name="connsiteX26" fmla="*/ 107946 w 343986"/>
                  <a:gd name="connsiteY26" fmla="*/ 335240 h 335240"/>
                  <a:gd name="connsiteX27" fmla="*/ 9242 w 343986"/>
                  <a:gd name="connsiteY27" fmla="*/ 335240 h 335240"/>
                  <a:gd name="connsiteX28" fmla="*/ 2128 w 343986"/>
                  <a:gd name="connsiteY28" fmla="*/ 331684 h 335240"/>
                  <a:gd name="connsiteX29" fmla="*/ 349 w 343986"/>
                  <a:gd name="connsiteY29" fmla="*/ 323680 h 335240"/>
                  <a:gd name="connsiteX30" fmla="*/ 54593 w 343986"/>
                  <a:gd name="connsiteY30" fmla="*/ 26678 h 335240"/>
                  <a:gd name="connsiteX31" fmla="*/ 290239 w 343986"/>
                  <a:gd name="connsiteY31" fmla="*/ 26678 h 335240"/>
                  <a:gd name="connsiteX32" fmla="*/ 290239 w 343986"/>
                  <a:gd name="connsiteY32" fmla="*/ 167176 h 335240"/>
                  <a:gd name="connsiteX33" fmla="*/ 54593 w 343986"/>
                  <a:gd name="connsiteY33" fmla="*/ 167176 h 335240"/>
                  <a:gd name="connsiteX34" fmla="*/ 54592 w 343986"/>
                  <a:gd name="connsiteY34" fmla="*/ 8892 h 335240"/>
                  <a:gd name="connsiteX35" fmla="*/ 36807 w 343986"/>
                  <a:gd name="connsiteY35" fmla="*/ 26677 h 335240"/>
                  <a:gd name="connsiteX36" fmla="*/ 36807 w 343986"/>
                  <a:gd name="connsiteY36" fmla="*/ 176067 h 335240"/>
                  <a:gd name="connsiteX37" fmla="*/ 45700 w 343986"/>
                  <a:gd name="connsiteY37" fmla="*/ 184959 h 335240"/>
                  <a:gd name="connsiteX38" fmla="*/ 298241 w 343986"/>
                  <a:gd name="connsiteY38" fmla="*/ 184959 h 335240"/>
                  <a:gd name="connsiteX39" fmla="*/ 307133 w 343986"/>
                  <a:gd name="connsiteY39" fmla="*/ 176067 h 335240"/>
                  <a:gd name="connsiteX40" fmla="*/ 308022 w 343986"/>
                  <a:gd name="connsiteY40" fmla="*/ 176067 h 335240"/>
                  <a:gd name="connsiteX41" fmla="*/ 308022 w 343986"/>
                  <a:gd name="connsiteY41" fmla="*/ 26677 h 335240"/>
                  <a:gd name="connsiteX42" fmla="*/ 290238 w 343986"/>
                  <a:gd name="connsiteY42" fmla="*/ 8892 h 335240"/>
                  <a:gd name="connsiteX43" fmla="*/ 27026 w 343986"/>
                  <a:gd name="connsiteY43" fmla="*/ 0 h 335240"/>
                  <a:gd name="connsiteX44" fmla="*/ 316914 w 343986"/>
                  <a:gd name="connsiteY44" fmla="*/ 0 h 335240"/>
                  <a:gd name="connsiteX45" fmla="*/ 316914 w 343986"/>
                  <a:gd name="connsiteY45" fmla="*/ 193852 h 335240"/>
                  <a:gd name="connsiteX46" fmla="*/ 27026 w 343986"/>
                  <a:gd name="connsiteY46" fmla="*/ 193852 h 33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43986" h="335240">
                    <a:moveTo>
                      <a:pt x="138180" y="315678"/>
                    </a:moveTo>
                    <a:lnTo>
                      <a:pt x="211987" y="315678"/>
                    </a:lnTo>
                    <a:lnTo>
                      <a:pt x="221768" y="334351"/>
                    </a:lnTo>
                    <a:lnTo>
                      <a:pt x="127510" y="334351"/>
                    </a:lnTo>
                    <a:close/>
                    <a:moveTo>
                      <a:pt x="129287" y="230311"/>
                    </a:moveTo>
                    <a:cubicBezTo>
                      <a:pt x="123952" y="230311"/>
                      <a:pt x="120395" y="234757"/>
                      <a:pt x="120395" y="239203"/>
                    </a:cubicBezTo>
                    <a:cubicBezTo>
                      <a:pt x="120395" y="243650"/>
                      <a:pt x="123952" y="248096"/>
                      <a:pt x="129287" y="248096"/>
                    </a:cubicBezTo>
                    <a:lnTo>
                      <a:pt x="298241" y="248096"/>
                    </a:lnTo>
                    <a:cubicBezTo>
                      <a:pt x="303575" y="248096"/>
                      <a:pt x="307133" y="243650"/>
                      <a:pt x="307133" y="239203"/>
                    </a:cubicBezTo>
                    <a:cubicBezTo>
                      <a:pt x="307133" y="234757"/>
                      <a:pt x="303575" y="230311"/>
                      <a:pt x="298241" y="230311"/>
                    </a:cubicBezTo>
                    <a:close/>
                    <a:moveTo>
                      <a:pt x="38586" y="230311"/>
                    </a:moveTo>
                    <a:cubicBezTo>
                      <a:pt x="33250" y="230311"/>
                      <a:pt x="29693" y="234757"/>
                      <a:pt x="29693" y="239203"/>
                    </a:cubicBezTo>
                    <a:cubicBezTo>
                      <a:pt x="29693" y="243650"/>
                      <a:pt x="33250" y="248096"/>
                      <a:pt x="38586" y="248096"/>
                    </a:cubicBezTo>
                    <a:lnTo>
                      <a:pt x="93718" y="248096"/>
                    </a:lnTo>
                    <a:cubicBezTo>
                      <a:pt x="98165" y="248096"/>
                      <a:pt x="101721" y="243650"/>
                      <a:pt x="101721" y="239203"/>
                    </a:cubicBezTo>
                    <a:cubicBezTo>
                      <a:pt x="101721" y="234757"/>
                      <a:pt x="98165" y="230311"/>
                      <a:pt x="92829" y="230311"/>
                    </a:cubicBezTo>
                    <a:close/>
                    <a:moveTo>
                      <a:pt x="25248" y="211637"/>
                    </a:moveTo>
                    <a:lnTo>
                      <a:pt x="318693" y="211637"/>
                    </a:lnTo>
                    <a:lnTo>
                      <a:pt x="343592" y="323680"/>
                    </a:lnTo>
                    <a:cubicBezTo>
                      <a:pt x="344480" y="326348"/>
                      <a:pt x="343592" y="329015"/>
                      <a:pt x="343592" y="331684"/>
                    </a:cubicBezTo>
                    <a:cubicBezTo>
                      <a:pt x="341813" y="334351"/>
                      <a:pt x="339145" y="335240"/>
                      <a:pt x="336478" y="335240"/>
                    </a:cubicBezTo>
                    <a:lnTo>
                      <a:pt x="243998" y="335240"/>
                    </a:lnTo>
                    <a:lnTo>
                      <a:pt x="226213" y="303228"/>
                    </a:lnTo>
                    <a:cubicBezTo>
                      <a:pt x="224435" y="300560"/>
                      <a:pt x="221766" y="298782"/>
                      <a:pt x="218210" y="298782"/>
                    </a:cubicBezTo>
                    <a:lnTo>
                      <a:pt x="133734" y="298782"/>
                    </a:lnTo>
                    <a:cubicBezTo>
                      <a:pt x="130177" y="298782"/>
                      <a:pt x="127509" y="300560"/>
                      <a:pt x="125730" y="303228"/>
                    </a:cubicBezTo>
                    <a:lnTo>
                      <a:pt x="107946" y="335240"/>
                    </a:lnTo>
                    <a:lnTo>
                      <a:pt x="9242" y="335240"/>
                    </a:lnTo>
                    <a:cubicBezTo>
                      <a:pt x="6573" y="335240"/>
                      <a:pt x="3906" y="333462"/>
                      <a:pt x="2128" y="331684"/>
                    </a:cubicBezTo>
                    <a:cubicBezTo>
                      <a:pt x="349" y="329015"/>
                      <a:pt x="-541" y="326348"/>
                      <a:pt x="349" y="323680"/>
                    </a:cubicBezTo>
                    <a:close/>
                    <a:moveTo>
                      <a:pt x="54593" y="26678"/>
                    </a:moveTo>
                    <a:lnTo>
                      <a:pt x="290239" y="26678"/>
                    </a:lnTo>
                    <a:lnTo>
                      <a:pt x="290239" y="167176"/>
                    </a:lnTo>
                    <a:lnTo>
                      <a:pt x="54593" y="167176"/>
                    </a:lnTo>
                    <a:close/>
                    <a:moveTo>
                      <a:pt x="54592" y="8892"/>
                    </a:moveTo>
                    <a:cubicBezTo>
                      <a:pt x="44810" y="8892"/>
                      <a:pt x="36807" y="16895"/>
                      <a:pt x="36807" y="26677"/>
                    </a:cubicBezTo>
                    <a:lnTo>
                      <a:pt x="36807" y="176067"/>
                    </a:lnTo>
                    <a:cubicBezTo>
                      <a:pt x="36807" y="180514"/>
                      <a:pt x="40364" y="184959"/>
                      <a:pt x="45700" y="184959"/>
                    </a:cubicBezTo>
                    <a:lnTo>
                      <a:pt x="298241" y="184959"/>
                    </a:lnTo>
                    <a:cubicBezTo>
                      <a:pt x="303575" y="184959"/>
                      <a:pt x="307133" y="180514"/>
                      <a:pt x="307133" y="176067"/>
                    </a:cubicBezTo>
                    <a:lnTo>
                      <a:pt x="308022" y="176067"/>
                    </a:lnTo>
                    <a:lnTo>
                      <a:pt x="308022" y="26677"/>
                    </a:lnTo>
                    <a:cubicBezTo>
                      <a:pt x="308022" y="16895"/>
                      <a:pt x="300019" y="8892"/>
                      <a:pt x="290238" y="8892"/>
                    </a:cubicBezTo>
                    <a:close/>
                    <a:moveTo>
                      <a:pt x="27026" y="0"/>
                    </a:moveTo>
                    <a:lnTo>
                      <a:pt x="316914" y="0"/>
                    </a:lnTo>
                    <a:lnTo>
                      <a:pt x="316914" y="193852"/>
                    </a:lnTo>
                    <a:lnTo>
                      <a:pt x="27026" y="1938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A67DD49-1F70-2525-B93D-571C0145DE6C}"/>
                </a:ext>
              </a:extLst>
            </p:cNvPr>
            <p:cNvSpPr txBox="1"/>
            <p:nvPr/>
          </p:nvSpPr>
          <p:spPr>
            <a:xfrm>
              <a:off x="493911" y="3110742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LOS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F3096B1-061B-909D-DD82-134475942F9B}"/>
              </a:ext>
            </a:extLst>
          </p:cNvPr>
          <p:cNvGrpSpPr/>
          <p:nvPr/>
        </p:nvGrpSpPr>
        <p:grpSpPr>
          <a:xfrm>
            <a:off x="1132746" y="3121743"/>
            <a:ext cx="947695" cy="755400"/>
            <a:chOff x="272820" y="3399493"/>
            <a:chExt cx="947695" cy="75540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CD86082-CD3F-3E8B-E9C1-86D9355D1E46}"/>
                </a:ext>
              </a:extLst>
            </p:cNvPr>
            <p:cNvGrpSpPr/>
            <p:nvPr/>
          </p:nvGrpSpPr>
          <p:grpSpPr>
            <a:xfrm>
              <a:off x="497389" y="3399493"/>
              <a:ext cx="498557" cy="466649"/>
              <a:chOff x="1874109" y="4066362"/>
              <a:chExt cx="547058" cy="547057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AF24173-5E69-A51C-8E7D-DE0E4285B13F}"/>
                  </a:ext>
                </a:extLst>
              </p:cNvPr>
              <p:cNvSpPr/>
              <p:nvPr/>
            </p:nvSpPr>
            <p:spPr>
              <a:xfrm>
                <a:off x="1874109" y="4066362"/>
                <a:ext cx="547058" cy="547057"/>
              </a:xfrm>
              <a:prstGeom prst="ellipse">
                <a:avLst/>
              </a:prstGeom>
              <a:solidFill>
                <a:srgbClr val="261B56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48" name="Freeform: Shape 132">
                <a:extLst>
                  <a:ext uri="{FF2B5EF4-FFF2-40B4-BE49-F238E27FC236}">
                    <a16:creationId xmlns:a16="http://schemas.microsoft.com/office/drawing/2014/main" id="{2F06D1E1-FD74-D54F-C38A-B8DF7E7F59DE}"/>
                  </a:ext>
                </a:extLst>
              </p:cNvPr>
              <p:cNvSpPr/>
              <p:nvPr/>
            </p:nvSpPr>
            <p:spPr>
              <a:xfrm>
                <a:off x="1975645" y="4172269"/>
                <a:ext cx="343986" cy="335240"/>
              </a:xfrm>
              <a:custGeom>
                <a:avLst/>
                <a:gdLst>
                  <a:gd name="connsiteX0" fmla="*/ 138180 w 343986"/>
                  <a:gd name="connsiteY0" fmla="*/ 315678 h 335240"/>
                  <a:gd name="connsiteX1" fmla="*/ 211987 w 343986"/>
                  <a:gd name="connsiteY1" fmla="*/ 315678 h 335240"/>
                  <a:gd name="connsiteX2" fmla="*/ 221768 w 343986"/>
                  <a:gd name="connsiteY2" fmla="*/ 334351 h 335240"/>
                  <a:gd name="connsiteX3" fmla="*/ 127510 w 343986"/>
                  <a:gd name="connsiteY3" fmla="*/ 334351 h 335240"/>
                  <a:gd name="connsiteX4" fmla="*/ 129287 w 343986"/>
                  <a:gd name="connsiteY4" fmla="*/ 230311 h 335240"/>
                  <a:gd name="connsiteX5" fmla="*/ 120395 w 343986"/>
                  <a:gd name="connsiteY5" fmla="*/ 239203 h 335240"/>
                  <a:gd name="connsiteX6" fmla="*/ 129287 w 343986"/>
                  <a:gd name="connsiteY6" fmla="*/ 248096 h 335240"/>
                  <a:gd name="connsiteX7" fmla="*/ 298241 w 343986"/>
                  <a:gd name="connsiteY7" fmla="*/ 248096 h 335240"/>
                  <a:gd name="connsiteX8" fmla="*/ 307133 w 343986"/>
                  <a:gd name="connsiteY8" fmla="*/ 239203 h 335240"/>
                  <a:gd name="connsiteX9" fmla="*/ 298241 w 343986"/>
                  <a:gd name="connsiteY9" fmla="*/ 230311 h 335240"/>
                  <a:gd name="connsiteX10" fmla="*/ 38586 w 343986"/>
                  <a:gd name="connsiteY10" fmla="*/ 230311 h 335240"/>
                  <a:gd name="connsiteX11" fmla="*/ 29693 w 343986"/>
                  <a:gd name="connsiteY11" fmla="*/ 239203 h 335240"/>
                  <a:gd name="connsiteX12" fmla="*/ 38586 w 343986"/>
                  <a:gd name="connsiteY12" fmla="*/ 248096 h 335240"/>
                  <a:gd name="connsiteX13" fmla="*/ 93718 w 343986"/>
                  <a:gd name="connsiteY13" fmla="*/ 248096 h 335240"/>
                  <a:gd name="connsiteX14" fmla="*/ 101721 w 343986"/>
                  <a:gd name="connsiteY14" fmla="*/ 239203 h 335240"/>
                  <a:gd name="connsiteX15" fmla="*/ 92829 w 343986"/>
                  <a:gd name="connsiteY15" fmla="*/ 230311 h 335240"/>
                  <a:gd name="connsiteX16" fmla="*/ 25248 w 343986"/>
                  <a:gd name="connsiteY16" fmla="*/ 211637 h 335240"/>
                  <a:gd name="connsiteX17" fmla="*/ 318693 w 343986"/>
                  <a:gd name="connsiteY17" fmla="*/ 211637 h 335240"/>
                  <a:gd name="connsiteX18" fmla="*/ 343592 w 343986"/>
                  <a:gd name="connsiteY18" fmla="*/ 323680 h 335240"/>
                  <a:gd name="connsiteX19" fmla="*/ 343592 w 343986"/>
                  <a:gd name="connsiteY19" fmla="*/ 331684 h 335240"/>
                  <a:gd name="connsiteX20" fmla="*/ 336478 w 343986"/>
                  <a:gd name="connsiteY20" fmla="*/ 335240 h 335240"/>
                  <a:gd name="connsiteX21" fmla="*/ 243998 w 343986"/>
                  <a:gd name="connsiteY21" fmla="*/ 335240 h 335240"/>
                  <a:gd name="connsiteX22" fmla="*/ 226213 w 343986"/>
                  <a:gd name="connsiteY22" fmla="*/ 303228 h 335240"/>
                  <a:gd name="connsiteX23" fmla="*/ 218210 w 343986"/>
                  <a:gd name="connsiteY23" fmla="*/ 298782 h 335240"/>
                  <a:gd name="connsiteX24" fmla="*/ 133734 w 343986"/>
                  <a:gd name="connsiteY24" fmla="*/ 298782 h 335240"/>
                  <a:gd name="connsiteX25" fmla="*/ 125730 w 343986"/>
                  <a:gd name="connsiteY25" fmla="*/ 303228 h 335240"/>
                  <a:gd name="connsiteX26" fmla="*/ 107946 w 343986"/>
                  <a:gd name="connsiteY26" fmla="*/ 335240 h 335240"/>
                  <a:gd name="connsiteX27" fmla="*/ 9242 w 343986"/>
                  <a:gd name="connsiteY27" fmla="*/ 335240 h 335240"/>
                  <a:gd name="connsiteX28" fmla="*/ 2128 w 343986"/>
                  <a:gd name="connsiteY28" fmla="*/ 331684 h 335240"/>
                  <a:gd name="connsiteX29" fmla="*/ 349 w 343986"/>
                  <a:gd name="connsiteY29" fmla="*/ 323680 h 335240"/>
                  <a:gd name="connsiteX30" fmla="*/ 54593 w 343986"/>
                  <a:gd name="connsiteY30" fmla="*/ 26678 h 335240"/>
                  <a:gd name="connsiteX31" fmla="*/ 290239 w 343986"/>
                  <a:gd name="connsiteY31" fmla="*/ 26678 h 335240"/>
                  <a:gd name="connsiteX32" fmla="*/ 290239 w 343986"/>
                  <a:gd name="connsiteY32" fmla="*/ 167176 h 335240"/>
                  <a:gd name="connsiteX33" fmla="*/ 54593 w 343986"/>
                  <a:gd name="connsiteY33" fmla="*/ 167176 h 335240"/>
                  <a:gd name="connsiteX34" fmla="*/ 54592 w 343986"/>
                  <a:gd name="connsiteY34" fmla="*/ 8892 h 335240"/>
                  <a:gd name="connsiteX35" fmla="*/ 36807 w 343986"/>
                  <a:gd name="connsiteY35" fmla="*/ 26677 h 335240"/>
                  <a:gd name="connsiteX36" fmla="*/ 36807 w 343986"/>
                  <a:gd name="connsiteY36" fmla="*/ 176067 h 335240"/>
                  <a:gd name="connsiteX37" fmla="*/ 45700 w 343986"/>
                  <a:gd name="connsiteY37" fmla="*/ 184959 h 335240"/>
                  <a:gd name="connsiteX38" fmla="*/ 298241 w 343986"/>
                  <a:gd name="connsiteY38" fmla="*/ 184959 h 335240"/>
                  <a:gd name="connsiteX39" fmla="*/ 307133 w 343986"/>
                  <a:gd name="connsiteY39" fmla="*/ 176067 h 335240"/>
                  <a:gd name="connsiteX40" fmla="*/ 308022 w 343986"/>
                  <a:gd name="connsiteY40" fmla="*/ 176067 h 335240"/>
                  <a:gd name="connsiteX41" fmla="*/ 308022 w 343986"/>
                  <a:gd name="connsiteY41" fmla="*/ 26677 h 335240"/>
                  <a:gd name="connsiteX42" fmla="*/ 290238 w 343986"/>
                  <a:gd name="connsiteY42" fmla="*/ 8892 h 335240"/>
                  <a:gd name="connsiteX43" fmla="*/ 27026 w 343986"/>
                  <a:gd name="connsiteY43" fmla="*/ 0 h 335240"/>
                  <a:gd name="connsiteX44" fmla="*/ 316914 w 343986"/>
                  <a:gd name="connsiteY44" fmla="*/ 0 h 335240"/>
                  <a:gd name="connsiteX45" fmla="*/ 316914 w 343986"/>
                  <a:gd name="connsiteY45" fmla="*/ 193852 h 335240"/>
                  <a:gd name="connsiteX46" fmla="*/ 27026 w 343986"/>
                  <a:gd name="connsiteY46" fmla="*/ 193852 h 33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43986" h="335240">
                    <a:moveTo>
                      <a:pt x="138180" y="315678"/>
                    </a:moveTo>
                    <a:lnTo>
                      <a:pt x="211987" y="315678"/>
                    </a:lnTo>
                    <a:lnTo>
                      <a:pt x="221768" y="334351"/>
                    </a:lnTo>
                    <a:lnTo>
                      <a:pt x="127510" y="334351"/>
                    </a:lnTo>
                    <a:close/>
                    <a:moveTo>
                      <a:pt x="129287" y="230311"/>
                    </a:moveTo>
                    <a:cubicBezTo>
                      <a:pt x="123952" y="230311"/>
                      <a:pt x="120395" y="234757"/>
                      <a:pt x="120395" y="239203"/>
                    </a:cubicBezTo>
                    <a:cubicBezTo>
                      <a:pt x="120395" y="243650"/>
                      <a:pt x="123952" y="248096"/>
                      <a:pt x="129287" y="248096"/>
                    </a:cubicBezTo>
                    <a:lnTo>
                      <a:pt x="298241" y="248096"/>
                    </a:lnTo>
                    <a:cubicBezTo>
                      <a:pt x="303575" y="248096"/>
                      <a:pt x="307133" y="243650"/>
                      <a:pt x="307133" y="239203"/>
                    </a:cubicBezTo>
                    <a:cubicBezTo>
                      <a:pt x="307133" y="234757"/>
                      <a:pt x="303575" y="230311"/>
                      <a:pt x="298241" y="230311"/>
                    </a:cubicBezTo>
                    <a:close/>
                    <a:moveTo>
                      <a:pt x="38586" y="230311"/>
                    </a:moveTo>
                    <a:cubicBezTo>
                      <a:pt x="33250" y="230311"/>
                      <a:pt x="29693" y="234757"/>
                      <a:pt x="29693" y="239203"/>
                    </a:cubicBezTo>
                    <a:cubicBezTo>
                      <a:pt x="29693" y="243650"/>
                      <a:pt x="33250" y="248096"/>
                      <a:pt x="38586" y="248096"/>
                    </a:cubicBezTo>
                    <a:lnTo>
                      <a:pt x="93718" y="248096"/>
                    </a:lnTo>
                    <a:cubicBezTo>
                      <a:pt x="98165" y="248096"/>
                      <a:pt x="101721" y="243650"/>
                      <a:pt x="101721" y="239203"/>
                    </a:cubicBezTo>
                    <a:cubicBezTo>
                      <a:pt x="101721" y="234757"/>
                      <a:pt x="98165" y="230311"/>
                      <a:pt x="92829" y="230311"/>
                    </a:cubicBezTo>
                    <a:close/>
                    <a:moveTo>
                      <a:pt x="25248" y="211637"/>
                    </a:moveTo>
                    <a:lnTo>
                      <a:pt x="318693" y="211637"/>
                    </a:lnTo>
                    <a:lnTo>
                      <a:pt x="343592" y="323680"/>
                    </a:lnTo>
                    <a:cubicBezTo>
                      <a:pt x="344480" y="326348"/>
                      <a:pt x="343592" y="329015"/>
                      <a:pt x="343592" y="331684"/>
                    </a:cubicBezTo>
                    <a:cubicBezTo>
                      <a:pt x="341813" y="334351"/>
                      <a:pt x="339145" y="335240"/>
                      <a:pt x="336478" y="335240"/>
                    </a:cubicBezTo>
                    <a:lnTo>
                      <a:pt x="243998" y="335240"/>
                    </a:lnTo>
                    <a:lnTo>
                      <a:pt x="226213" y="303228"/>
                    </a:lnTo>
                    <a:cubicBezTo>
                      <a:pt x="224435" y="300560"/>
                      <a:pt x="221766" y="298782"/>
                      <a:pt x="218210" y="298782"/>
                    </a:cubicBezTo>
                    <a:lnTo>
                      <a:pt x="133734" y="298782"/>
                    </a:lnTo>
                    <a:cubicBezTo>
                      <a:pt x="130177" y="298782"/>
                      <a:pt x="127509" y="300560"/>
                      <a:pt x="125730" y="303228"/>
                    </a:cubicBezTo>
                    <a:lnTo>
                      <a:pt x="107946" y="335240"/>
                    </a:lnTo>
                    <a:lnTo>
                      <a:pt x="9242" y="335240"/>
                    </a:lnTo>
                    <a:cubicBezTo>
                      <a:pt x="6573" y="335240"/>
                      <a:pt x="3906" y="333462"/>
                      <a:pt x="2128" y="331684"/>
                    </a:cubicBezTo>
                    <a:cubicBezTo>
                      <a:pt x="349" y="329015"/>
                      <a:pt x="-541" y="326348"/>
                      <a:pt x="349" y="323680"/>
                    </a:cubicBezTo>
                    <a:close/>
                    <a:moveTo>
                      <a:pt x="54593" y="26678"/>
                    </a:moveTo>
                    <a:lnTo>
                      <a:pt x="290239" y="26678"/>
                    </a:lnTo>
                    <a:lnTo>
                      <a:pt x="290239" y="167176"/>
                    </a:lnTo>
                    <a:lnTo>
                      <a:pt x="54593" y="167176"/>
                    </a:lnTo>
                    <a:close/>
                    <a:moveTo>
                      <a:pt x="54592" y="8892"/>
                    </a:moveTo>
                    <a:cubicBezTo>
                      <a:pt x="44810" y="8892"/>
                      <a:pt x="36807" y="16895"/>
                      <a:pt x="36807" y="26677"/>
                    </a:cubicBezTo>
                    <a:lnTo>
                      <a:pt x="36807" y="176067"/>
                    </a:lnTo>
                    <a:cubicBezTo>
                      <a:pt x="36807" y="180514"/>
                      <a:pt x="40364" y="184959"/>
                      <a:pt x="45700" y="184959"/>
                    </a:cubicBezTo>
                    <a:lnTo>
                      <a:pt x="298241" y="184959"/>
                    </a:lnTo>
                    <a:cubicBezTo>
                      <a:pt x="303575" y="184959"/>
                      <a:pt x="307133" y="180514"/>
                      <a:pt x="307133" y="176067"/>
                    </a:cubicBezTo>
                    <a:lnTo>
                      <a:pt x="308022" y="176067"/>
                    </a:lnTo>
                    <a:lnTo>
                      <a:pt x="308022" y="26677"/>
                    </a:lnTo>
                    <a:cubicBezTo>
                      <a:pt x="308022" y="16895"/>
                      <a:pt x="300019" y="8892"/>
                      <a:pt x="290238" y="8892"/>
                    </a:cubicBezTo>
                    <a:close/>
                    <a:moveTo>
                      <a:pt x="27026" y="0"/>
                    </a:moveTo>
                    <a:lnTo>
                      <a:pt x="316914" y="0"/>
                    </a:lnTo>
                    <a:lnTo>
                      <a:pt x="316914" y="193852"/>
                    </a:lnTo>
                    <a:lnTo>
                      <a:pt x="27026" y="1938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700CDD4-4E3E-555D-8783-F510CF76D55A}"/>
                </a:ext>
              </a:extLst>
            </p:cNvPr>
            <p:cNvSpPr txBox="1"/>
            <p:nvPr/>
          </p:nvSpPr>
          <p:spPr>
            <a:xfrm>
              <a:off x="272820" y="3877894"/>
              <a:ext cx="9476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Collections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77F897-420E-F414-6FF6-04AC62BC6E50}"/>
              </a:ext>
            </a:extLst>
          </p:cNvPr>
          <p:cNvGrpSpPr/>
          <p:nvPr/>
        </p:nvGrpSpPr>
        <p:grpSpPr>
          <a:xfrm>
            <a:off x="1070228" y="3908489"/>
            <a:ext cx="1072730" cy="755400"/>
            <a:chOff x="305209" y="4166645"/>
            <a:chExt cx="1072730" cy="7554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C08E4A9-6D63-631E-D316-2728CFD011BC}"/>
                </a:ext>
              </a:extLst>
            </p:cNvPr>
            <p:cNvGrpSpPr/>
            <p:nvPr/>
          </p:nvGrpSpPr>
          <p:grpSpPr>
            <a:xfrm>
              <a:off x="623313" y="4166645"/>
              <a:ext cx="498557" cy="466649"/>
              <a:chOff x="1874109" y="4066362"/>
              <a:chExt cx="547058" cy="547057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020CFC9-3346-2ADA-3ADA-9F3E20950FED}"/>
                  </a:ext>
                </a:extLst>
              </p:cNvPr>
              <p:cNvSpPr/>
              <p:nvPr/>
            </p:nvSpPr>
            <p:spPr>
              <a:xfrm>
                <a:off x="1874109" y="4066362"/>
                <a:ext cx="547058" cy="547057"/>
              </a:xfrm>
              <a:prstGeom prst="ellipse">
                <a:avLst/>
              </a:prstGeom>
              <a:solidFill>
                <a:srgbClr val="261B56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44" name="Freeform: Shape 132">
                <a:extLst>
                  <a:ext uri="{FF2B5EF4-FFF2-40B4-BE49-F238E27FC236}">
                    <a16:creationId xmlns:a16="http://schemas.microsoft.com/office/drawing/2014/main" id="{2B639D99-0930-79FD-ECF2-F08EC1455BC9}"/>
                  </a:ext>
                </a:extLst>
              </p:cNvPr>
              <p:cNvSpPr/>
              <p:nvPr/>
            </p:nvSpPr>
            <p:spPr>
              <a:xfrm>
                <a:off x="1975645" y="4172269"/>
                <a:ext cx="343986" cy="335240"/>
              </a:xfrm>
              <a:custGeom>
                <a:avLst/>
                <a:gdLst>
                  <a:gd name="connsiteX0" fmla="*/ 138180 w 343986"/>
                  <a:gd name="connsiteY0" fmla="*/ 315678 h 335240"/>
                  <a:gd name="connsiteX1" fmla="*/ 211987 w 343986"/>
                  <a:gd name="connsiteY1" fmla="*/ 315678 h 335240"/>
                  <a:gd name="connsiteX2" fmla="*/ 221768 w 343986"/>
                  <a:gd name="connsiteY2" fmla="*/ 334351 h 335240"/>
                  <a:gd name="connsiteX3" fmla="*/ 127510 w 343986"/>
                  <a:gd name="connsiteY3" fmla="*/ 334351 h 335240"/>
                  <a:gd name="connsiteX4" fmla="*/ 129287 w 343986"/>
                  <a:gd name="connsiteY4" fmla="*/ 230311 h 335240"/>
                  <a:gd name="connsiteX5" fmla="*/ 120395 w 343986"/>
                  <a:gd name="connsiteY5" fmla="*/ 239203 h 335240"/>
                  <a:gd name="connsiteX6" fmla="*/ 129287 w 343986"/>
                  <a:gd name="connsiteY6" fmla="*/ 248096 h 335240"/>
                  <a:gd name="connsiteX7" fmla="*/ 298241 w 343986"/>
                  <a:gd name="connsiteY7" fmla="*/ 248096 h 335240"/>
                  <a:gd name="connsiteX8" fmla="*/ 307133 w 343986"/>
                  <a:gd name="connsiteY8" fmla="*/ 239203 h 335240"/>
                  <a:gd name="connsiteX9" fmla="*/ 298241 w 343986"/>
                  <a:gd name="connsiteY9" fmla="*/ 230311 h 335240"/>
                  <a:gd name="connsiteX10" fmla="*/ 38586 w 343986"/>
                  <a:gd name="connsiteY10" fmla="*/ 230311 h 335240"/>
                  <a:gd name="connsiteX11" fmla="*/ 29693 w 343986"/>
                  <a:gd name="connsiteY11" fmla="*/ 239203 h 335240"/>
                  <a:gd name="connsiteX12" fmla="*/ 38586 w 343986"/>
                  <a:gd name="connsiteY12" fmla="*/ 248096 h 335240"/>
                  <a:gd name="connsiteX13" fmla="*/ 93718 w 343986"/>
                  <a:gd name="connsiteY13" fmla="*/ 248096 h 335240"/>
                  <a:gd name="connsiteX14" fmla="*/ 101721 w 343986"/>
                  <a:gd name="connsiteY14" fmla="*/ 239203 h 335240"/>
                  <a:gd name="connsiteX15" fmla="*/ 92829 w 343986"/>
                  <a:gd name="connsiteY15" fmla="*/ 230311 h 335240"/>
                  <a:gd name="connsiteX16" fmla="*/ 25248 w 343986"/>
                  <a:gd name="connsiteY16" fmla="*/ 211637 h 335240"/>
                  <a:gd name="connsiteX17" fmla="*/ 318693 w 343986"/>
                  <a:gd name="connsiteY17" fmla="*/ 211637 h 335240"/>
                  <a:gd name="connsiteX18" fmla="*/ 343592 w 343986"/>
                  <a:gd name="connsiteY18" fmla="*/ 323680 h 335240"/>
                  <a:gd name="connsiteX19" fmla="*/ 343592 w 343986"/>
                  <a:gd name="connsiteY19" fmla="*/ 331684 h 335240"/>
                  <a:gd name="connsiteX20" fmla="*/ 336478 w 343986"/>
                  <a:gd name="connsiteY20" fmla="*/ 335240 h 335240"/>
                  <a:gd name="connsiteX21" fmla="*/ 243998 w 343986"/>
                  <a:gd name="connsiteY21" fmla="*/ 335240 h 335240"/>
                  <a:gd name="connsiteX22" fmla="*/ 226213 w 343986"/>
                  <a:gd name="connsiteY22" fmla="*/ 303228 h 335240"/>
                  <a:gd name="connsiteX23" fmla="*/ 218210 w 343986"/>
                  <a:gd name="connsiteY23" fmla="*/ 298782 h 335240"/>
                  <a:gd name="connsiteX24" fmla="*/ 133734 w 343986"/>
                  <a:gd name="connsiteY24" fmla="*/ 298782 h 335240"/>
                  <a:gd name="connsiteX25" fmla="*/ 125730 w 343986"/>
                  <a:gd name="connsiteY25" fmla="*/ 303228 h 335240"/>
                  <a:gd name="connsiteX26" fmla="*/ 107946 w 343986"/>
                  <a:gd name="connsiteY26" fmla="*/ 335240 h 335240"/>
                  <a:gd name="connsiteX27" fmla="*/ 9242 w 343986"/>
                  <a:gd name="connsiteY27" fmla="*/ 335240 h 335240"/>
                  <a:gd name="connsiteX28" fmla="*/ 2128 w 343986"/>
                  <a:gd name="connsiteY28" fmla="*/ 331684 h 335240"/>
                  <a:gd name="connsiteX29" fmla="*/ 349 w 343986"/>
                  <a:gd name="connsiteY29" fmla="*/ 323680 h 335240"/>
                  <a:gd name="connsiteX30" fmla="*/ 54593 w 343986"/>
                  <a:gd name="connsiteY30" fmla="*/ 26678 h 335240"/>
                  <a:gd name="connsiteX31" fmla="*/ 290239 w 343986"/>
                  <a:gd name="connsiteY31" fmla="*/ 26678 h 335240"/>
                  <a:gd name="connsiteX32" fmla="*/ 290239 w 343986"/>
                  <a:gd name="connsiteY32" fmla="*/ 167176 h 335240"/>
                  <a:gd name="connsiteX33" fmla="*/ 54593 w 343986"/>
                  <a:gd name="connsiteY33" fmla="*/ 167176 h 335240"/>
                  <a:gd name="connsiteX34" fmla="*/ 54592 w 343986"/>
                  <a:gd name="connsiteY34" fmla="*/ 8892 h 335240"/>
                  <a:gd name="connsiteX35" fmla="*/ 36807 w 343986"/>
                  <a:gd name="connsiteY35" fmla="*/ 26677 h 335240"/>
                  <a:gd name="connsiteX36" fmla="*/ 36807 w 343986"/>
                  <a:gd name="connsiteY36" fmla="*/ 176067 h 335240"/>
                  <a:gd name="connsiteX37" fmla="*/ 45700 w 343986"/>
                  <a:gd name="connsiteY37" fmla="*/ 184959 h 335240"/>
                  <a:gd name="connsiteX38" fmla="*/ 298241 w 343986"/>
                  <a:gd name="connsiteY38" fmla="*/ 184959 h 335240"/>
                  <a:gd name="connsiteX39" fmla="*/ 307133 w 343986"/>
                  <a:gd name="connsiteY39" fmla="*/ 176067 h 335240"/>
                  <a:gd name="connsiteX40" fmla="*/ 308022 w 343986"/>
                  <a:gd name="connsiteY40" fmla="*/ 176067 h 335240"/>
                  <a:gd name="connsiteX41" fmla="*/ 308022 w 343986"/>
                  <a:gd name="connsiteY41" fmla="*/ 26677 h 335240"/>
                  <a:gd name="connsiteX42" fmla="*/ 290238 w 343986"/>
                  <a:gd name="connsiteY42" fmla="*/ 8892 h 335240"/>
                  <a:gd name="connsiteX43" fmla="*/ 27026 w 343986"/>
                  <a:gd name="connsiteY43" fmla="*/ 0 h 335240"/>
                  <a:gd name="connsiteX44" fmla="*/ 316914 w 343986"/>
                  <a:gd name="connsiteY44" fmla="*/ 0 h 335240"/>
                  <a:gd name="connsiteX45" fmla="*/ 316914 w 343986"/>
                  <a:gd name="connsiteY45" fmla="*/ 193852 h 335240"/>
                  <a:gd name="connsiteX46" fmla="*/ 27026 w 343986"/>
                  <a:gd name="connsiteY46" fmla="*/ 193852 h 33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43986" h="335240">
                    <a:moveTo>
                      <a:pt x="138180" y="315678"/>
                    </a:moveTo>
                    <a:lnTo>
                      <a:pt x="211987" y="315678"/>
                    </a:lnTo>
                    <a:lnTo>
                      <a:pt x="221768" y="334351"/>
                    </a:lnTo>
                    <a:lnTo>
                      <a:pt x="127510" y="334351"/>
                    </a:lnTo>
                    <a:close/>
                    <a:moveTo>
                      <a:pt x="129287" y="230311"/>
                    </a:moveTo>
                    <a:cubicBezTo>
                      <a:pt x="123952" y="230311"/>
                      <a:pt x="120395" y="234757"/>
                      <a:pt x="120395" y="239203"/>
                    </a:cubicBezTo>
                    <a:cubicBezTo>
                      <a:pt x="120395" y="243650"/>
                      <a:pt x="123952" y="248096"/>
                      <a:pt x="129287" y="248096"/>
                    </a:cubicBezTo>
                    <a:lnTo>
                      <a:pt x="298241" y="248096"/>
                    </a:lnTo>
                    <a:cubicBezTo>
                      <a:pt x="303575" y="248096"/>
                      <a:pt x="307133" y="243650"/>
                      <a:pt x="307133" y="239203"/>
                    </a:cubicBezTo>
                    <a:cubicBezTo>
                      <a:pt x="307133" y="234757"/>
                      <a:pt x="303575" y="230311"/>
                      <a:pt x="298241" y="230311"/>
                    </a:cubicBezTo>
                    <a:close/>
                    <a:moveTo>
                      <a:pt x="38586" y="230311"/>
                    </a:moveTo>
                    <a:cubicBezTo>
                      <a:pt x="33250" y="230311"/>
                      <a:pt x="29693" y="234757"/>
                      <a:pt x="29693" y="239203"/>
                    </a:cubicBezTo>
                    <a:cubicBezTo>
                      <a:pt x="29693" y="243650"/>
                      <a:pt x="33250" y="248096"/>
                      <a:pt x="38586" y="248096"/>
                    </a:cubicBezTo>
                    <a:lnTo>
                      <a:pt x="93718" y="248096"/>
                    </a:lnTo>
                    <a:cubicBezTo>
                      <a:pt x="98165" y="248096"/>
                      <a:pt x="101721" y="243650"/>
                      <a:pt x="101721" y="239203"/>
                    </a:cubicBezTo>
                    <a:cubicBezTo>
                      <a:pt x="101721" y="234757"/>
                      <a:pt x="98165" y="230311"/>
                      <a:pt x="92829" y="230311"/>
                    </a:cubicBezTo>
                    <a:close/>
                    <a:moveTo>
                      <a:pt x="25248" y="211637"/>
                    </a:moveTo>
                    <a:lnTo>
                      <a:pt x="318693" y="211637"/>
                    </a:lnTo>
                    <a:lnTo>
                      <a:pt x="343592" y="323680"/>
                    </a:lnTo>
                    <a:cubicBezTo>
                      <a:pt x="344480" y="326348"/>
                      <a:pt x="343592" y="329015"/>
                      <a:pt x="343592" y="331684"/>
                    </a:cubicBezTo>
                    <a:cubicBezTo>
                      <a:pt x="341813" y="334351"/>
                      <a:pt x="339145" y="335240"/>
                      <a:pt x="336478" y="335240"/>
                    </a:cubicBezTo>
                    <a:lnTo>
                      <a:pt x="243998" y="335240"/>
                    </a:lnTo>
                    <a:lnTo>
                      <a:pt x="226213" y="303228"/>
                    </a:lnTo>
                    <a:cubicBezTo>
                      <a:pt x="224435" y="300560"/>
                      <a:pt x="221766" y="298782"/>
                      <a:pt x="218210" y="298782"/>
                    </a:cubicBezTo>
                    <a:lnTo>
                      <a:pt x="133734" y="298782"/>
                    </a:lnTo>
                    <a:cubicBezTo>
                      <a:pt x="130177" y="298782"/>
                      <a:pt x="127509" y="300560"/>
                      <a:pt x="125730" y="303228"/>
                    </a:cubicBezTo>
                    <a:lnTo>
                      <a:pt x="107946" y="335240"/>
                    </a:lnTo>
                    <a:lnTo>
                      <a:pt x="9242" y="335240"/>
                    </a:lnTo>
                    <a:cubicBezTo>
                      <a:pt x="6573" y="335240"/>
                      <a:pt x="3906" y="333462"/>
                      <a:pt x="2128" y="331684"/>
                    </a:cubicBezTo>
                    <a:cubicBezTo>
                      <a:pt x="349" y="329015"/>
                      <a:pt x="-541" y="326348"/>
                      <a:pt x="349" y="323680"/>
                    </a:cubicBezTo>
                    <a:close/>
                    <a:moveTo>
                      <a:pt x="54593" y="26678"/>
                    </a:moveTo>
                    <a:lnTo>
                      <a:pt x="290239" y="26678"/>
                    </a:lnTo>
                    <a:lnTo>
                      <a:pt x="290239" y="167176"/>
                    </a:lnTo>
                    <a:lnTo>
                      <a:pt x="54593" y="167176"/>
                    </a:lnTo>
                    <a:close/>
                    <a:moveTo>
                      <a:pt x="54592" y="8892"/>
                    </a:moveTo>
                    <a:cubicBezTo>
                      <a:pt x="44810" y="8892"/>
                      <a:pt x="36807" y="16895"/>
                      <a:pt x="36807" y="26677"/>
                    </a:cubicBezTo>
                    <a:lnTo>
                      <a:pt x="36807" y="176067"/>
                    </a:lnTo>
                    <a:cubicBezTo>
                      <a:pt x="36807" y="180514"/>
                      <a:pt x="40364" y="184959"/>
                      <a:pt x="45700" y="184959"/>
                    </a:cubicBezTo>
                    <a:lnTo>
                      <a:pt x="298241" y="184959"/>
                    </a:lnTo>
                    <a:cubicBezTo>
                      <a:pt x="303575" y="184959"/>
                      <a:pt x="307133" y="180514"/>
                      <a:pt x="307133" y="176067"/>
                    </a:cubicBezTo>
                    <a:lnTo>
                      <a:pt x="308022" y="176067"/>
                    </a:lnTo>
                    <a:lnTo>
                      <a:pt x="308022" y="26677"/>
                    </a:lnTo>
                    <a:cubicBezTo>
                      <a:pt x="308022" y="16895"/>
                      <a:pt x="300019" y="8892"/>
                      <a:pt x="290238" y="8892"/>
                    </a:cubicBezTo>
                    <a:close/>
                    <a:moveTo>
                      <a:pt x="27026" y="0"/>
                    </a:moveTo>
                    <a:lnTo>
                      <a:pt x="316914" y="0"/>
                    </a:lnTo>
                    <a:lnTo>
                      <a:pt x="316914" y="193852"/>
                    </a:lnTo>
                    <a:lnTo>
                      <a:pt x="27026" y="1938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5F6657-69C3-D121-22F7-FE173B8DEAC2}"/>
                </a:ext>
              </a:extLst>
            </p:cNvPr>
            <p:cNvSpPr txBox="1"/>
            <p:nvPr/>
          </p:nvSpPr>
          <p:spPr>
            <a:xfrm>
              <a:off x="305209" y="4645046"/>
              <a:ext cx="1072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Cards Dr / Cr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C5AFC8-4F64-A1F9-8156-BBFF5BAC2A95}"/>
              </a:ext>
            </a:extLst>
          </p:cNvPr>
          <p:cNvGrpSpPr/>
          <p:nvPr/>
        </p:nvGrpSpPr>
        <p:grpSpPr>
          <a:xfrm>
            <a:off x="1349952" y="4695235"/>
            <a:ext cx="513282" cy="755400"/>
            <a:chOff x="739304" y="4933797"/>
            <a:chExt cx="513282" cy="7554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9C69B52-A777-C965-657D-84331CCE0A55}"/>
                </a:ext>
              </a:extLst>
            </p:cNvPr>
            <p:cNvGrpSpPr/>
            <p:nvPr/>
          </p:nvGrpSpPr>
          <p:grpSpPr>
            <a:xfrm>
              <a:off x="746667" y="4933797"/>
              <a:ext cx="498557" cy="466649"/>
              <a:chOff x="1874109" y="4066362"/>
              <a:chExt cx="547058" cy="54705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B1B6C3F-C5DB-67EF-9192-DC67A56F0DE2}"/>
                  </a:ext>
                </a:extLst>
              </p:cNvPr>
              <p:cNvSpPr/>
              <p:nvPr/>
            </p:nvSpPr>
            <p:spPr>
              <a:xfrm>
                <a:off x="1874109" y="4066362"/>
                <a:ext cx="547058" cy="547057"/>
              </a:xfrm>
              <a:prstGeom prst="ellipse">
                <a:avLst/>
              </a:prstGeom>
              <a:solidFill>
                <a:srgbClr val="261B56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40" name="Freeform: Shape 132">
                <a:extLst>
                  <a:ext uri="{FF2B5EF4-FFF2-40B4-BE49-F238E27FC236}">
                    <a16:creationId xmlns:a16="http://schemas.microsoft.com/office/drawing/2014/main" id="{B9731DFD-F092-05D6-E624-A3753961CCB6}"/>
                  </a:ext>
                </a:extLst>
              </p:cNvPr>
              <p:cNvSpPr/>
              <p:nvPr/>
            </p:nvSpPr>
            <p:spPr>
              <a:xfrm>
                <a:off x="1975645" y="4172269"/>
                <a:ext cx="343986" cy="335240"/>
              </a:xfrm>
              <a:custGeom>
                <a:avLst/>
                <a:gdLst>
                  <a:gd name="connsiteX0" fmla="*/ 138180 w 343986"/>
                  <a:gd name="connsiteY0" fmla="*/ 315678 h 335240"/>
                  <a:gd name="connsiteX1" fmla="*/ 211987 w 343986"/>
                  <a:gd name="connsiteY1" fmla="*/ 315678 h 335240"/>
                  <a:gd name="connsiteX2" fmla="*/ 221768 w 343986"/>
                  <a:gd name="connsiteY2" fmla="*/ 334351 h 335240"/>
                  <a:gd name="connsiteX3" fmla="*/ 127510 w 343986"/>
                  <a:gd name="connsiteY3" fmla="*/ 334351 h 335240"/>
                  <a:gd name="connsiteX4" fmla="*/ 129287 w 343986"/>
                  <a:gd name="connsiteY4" fmla="*/ 230311 h 335240"/>
                  <a:gd name="connsiteX5" fmla="*/ 120395 w 343986"/>
                  <a:gd name="connsiteY5" fmla="*/ 239203 h 335240"/>
                  <a:gd name="connsiteX6" fmla="*/ 129287 w 343986"/>
                  <a:gd name="connsiteY6" fmla="*/ 248096 h 335240"/>
                  <a:gd name="connsiteX7" fmla="*/ 298241 w 343986"/>
                  <a:gd name="connsiteY7" fmla="*/ 248096 h 335240"/>
                  <a:gd name="connsiteX8" fmla="*/ 307133 w 343986"/>
                  <a:gd name="connsiteY8" fmla="*/ 239203 h 335240"/>
                  <a:gd name="connsiteX9" fmla="*/ 298241 w 343986"/>
                  <a:gd name="connsiteY9" fmla="*/ 230311 h 335240"/>
                  <a:gd name="connsiteX10" fmla="*/ 38586 w 343986"/>
                  <a:gd name="connsiteY10" fmla="*/ 230311 h 335240"/>
                  <a:gd name="connsiteX11" fmla="*/ 29693 w 343986"/>
                  <a:gd name="connsiteY11" fmla="*/ 239203 h 335240"/>
                  <a:gd name="connsiteX12" fmla="*/ 38586 w 343986"/>
                  <a:gd name="connsiteY12" fmla="*/ 248096 h 335240"/>
                  <a:gd name="connsiteX13" fmla="*/ 93718 w 343986"/>
                  <a:gd name="connsiteY13" fmla="*/ 248096 h 335240"/>
                  <a:gd name="connsiteX14" fmla="*/ 101721 w 343986"/>
                  <a:gd name="connsiteY14" fmla="*/ 239203 h 335240"/>
                  <a:gd name="connsiteX15" fmla="*/ 92829 w 343986"/>
                  <a:gd name="connsiteY15" fmla="*/ 230311 h 335240"/>
                  <a:gd name="connsiteX16" fmla="*/ 25248 w 343986"/>
                  <a:gd name="connsiteY16" fmla="*/ 211637 h 335240"/>
                  <a:gd name="connsiteX17" fmla="*/ 318693 w 343986"/>
                  <a:gd name="connsiteY17" fmla="*/ 211637 h 335240"/>
                  <a:gd name="connsiteX18" fmla="*/ 343592 w 343986"/>
                  <a:gd name="connsiteY18" fmla="*/ 323680 h 335240"/>
                  <a:gd name="connsiteX19" fmla="*/ 343592 w 343986"/>
                  <a:gd name="connsiteY19" fmla="*/ 331684 h 335240"/>
                  <a:gd name="connsiteX20" fmla="*/ 336478 w 343986"/>
                  <a:gd name="connsiteY20" fmla="*/ 335240 h 335240"/>
                  <a:gd name="connsiteX21" fmla="*/ 243998 w 343986"/>
                  <a:gd name="connsiteY21" fmla="*/ 335240 h 335240"/>
                  <a:gd name="connsiteX22" fmla="*/ 226213 w 343986"/>
                  <a:gd name="connsiteY22" fmla="*/ 303228 h 335240"/>
                  <a:gd name="connsiteX23" fmla="*/ 218210 w 343986"/>
                  <a:gd name="connsiteY23" fmla="*/ 298782 h 335240"/>
                  <a:gd name="connsiteX24" fmla="*/ 133734 w 343986"/>
                  <a:gd name="connsiteY24" fmla="*/ 298782 h 335240"/>
                  <a:gd name="connsiteX25" fmla="*/ 125730 w 343986"/>
                  <a:gd name="connsiteY25" fmla="*/ 303228 h 335240"/>
                  <a:gd name="connsiteX26" fmla="*/ 107946 w 343986"/>
                  <a:gd name="connsiteY26" fmla="*/ 335240 h 335240"/>
                  <a:gd name="connsiteX27" fmla="*/ 9242 w 343986"/>
                  <a:gd name="connsiteY27" fmla="*/ 335240 h 335240"/>
                  <a:gd name="connsiteX28" fmla="*/ 2128 w 343986"/>
                  <a:gd name="connsiteY28" fmla="*/ 331684 h 335240"/>
                  <a:gd name="connsiteX29" fmla="*/ 349 w 343986"/>
                  <a:gd name="connsiteY29" fmla="*/ 323680 h 335240"/>
                  <a:gd name="connsiteX30" fmla="*/ 54593 w 343986"/>
                  <a:gd name="connsiteY30" fmla="*/ 26678 h 335240"/>
                  <a:gd name="connsiteX31" fmla="*/ 290239 w 343986"/>
                  <a:gd name="connsiteY31" fmla="*/ 26678 h 335240"/>
                  <a:gd name="connsiteX32" fmla="*/ 290239 w 343986"/>
                  <a:gd name="connsiteY32" fmla="*/ 167176 h 335240"/>
                  <a:gd name="connsiteX33" fmla="*/ 54593 w 343986"/>
                  <a:gd name="connsiteY33" fmla="*/ 167176 h 335240"/>
                  <a:gd name="connsiteX34" fmla="*/ 54592 w 343986"/>
                  <a:gd name="connsiteY34" fmla="*/ 8892 h 335240"/>
                  <a:gd name="connsiteX35" fmla="*/ 36807 w 343986"/>
                  <a:gd name="connsiteY35" fmla="*/ 26677 h 335240"/>
                  <a:gd name="connsiteX36" fmla="*/ 36807 w 343986"/>
                  <a:gd name="connsiteY36" fmla="*/ 176067 h 335240"/>
                  <a:gd name="connsiteX37" fmla="*/ 45700 w 343986"/>
                  <a:gd name="connsiteY37" fmla="*/ 184959 h 335240"/>
                  <a:gd name="connsiteX38" fmla="*/ 298241 w 343986"/>
                  <a:gd name="connsiteY38" fmla="*/ 184959 h 335240"/>
                  <a:gd name="connsiteX39" fmla="*/ 307133 w 343986"/>
                  <a:gd name="connsiteY39" fmla="*/ 176067 h 335240"/>
                  <a:gd name="connsiteX40" fmla="*/ 308022 w 343986"/>
                  <a:gd name="connsiteY40" fmla="*/ 176067 h 335240"/>
                  <a:gd name="connsiteX41" fmla="*/ 308022 w 343986"/>
                  <a:gd name="connsiteY41" fmla="*/ 26677 h 335240"/>
                  <a:gd name="connsiteX42" fmla="*/ 290238 w 343986"/>
                  <a:gd name="connsiteY42" fmla="*/ 8892 h 335240"/>
                  <a:gd name="connsiteX43" fmla="*/ 27026 w 343986"/>
                  <a:gd name="connsiteY43" fmla="*/ 0 h 335240"/>
                  <a:gd name="connsiteX44" fmla="*/ 316914 w 343986"/>
                  <a:gd name="connsiteY44" fmla="*/ 0 h 335240"/>
                  <a:gd name="connsiteX45" fmla="*/ 316914 w 343986"/>
                  <a:gd name="connsiteY45" fmla="*/ 193852 h 335240"/>
                  <a:gd name="connsiteX46" fmla="*/ 27026 w 343986"/>
                  <a:gd name="connsiteY46" fmla="*/ 193852 h 33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43986" h="335240">
                    <a:moveTo>
                      <a:pt x="138180" y="315678"/>
                    </a:moveTo>
                    <a:lnTo>
                      <a:pt x="211987" y="315678"/>
                    </a:lnTo>
                    <a:lnTo>
                      <a:pt x="221768" y="334351"/>
                    </a:lnTo>
                    <a:lnTo>
                      <a:pt x="127510" y="334351"/>
                    </a:lnTo>
                    <a:close/>
                    <a:moveTo>
                      <a:pt x="129287" y="230311"/>
                    </a:moveTo>
                    <a:cubicBezTo>
                      <a:pt x="123952" y="230311"/>
                      <a:pt x="120395" y="234757"/>
                      <a:pt x="120395" y="239203"/>
                    </a:cubicBezTo>
                    <a:cubicBezTo>
                      <a:pt x="120395" y="243650"/>
                      <a:pt x="123952" y="248096"/>
                      <a:pt x="129287" y="248096"/>
                    </a:cubicBezTo>
                    <a:lnTo>
                      <a:pt x="298241" y="248096"/>
                    </a:lnTo>
                    <a:cubicBezTo>
                      <a:pt x="303575" y="248096"/>
                      <a:pt x="307133" y="243650"/>
                      <a:pt x="307133" y="239203"/>
                    </a:cubicBezTo>
                    <a:cubicBezTo>
                      <a:pt x="307133" y="234757"/>
                      <a:pt x="303575" y="230311"/>
                      <a:pt x="298241" y="230311"/>
                    </a:cubicBezTo>
                    <a:close/>
                    <a:moveTo>
                      <a:pt x="38586" y="230311"/>
                    </a:moveTo>
                    <a:cubicBezTo>
                      <a:pt x="33250" y="230311"/>
                      <a:pt x="29693" y="234757"/>
                      <a:pt x="29693" y="239203"/>
                    </a:cubicBezTo>
                    <a:cubicBezTo>
                      <a:pt x="29693" y="243650"/>
                      <a:pt x="33250" y="248096"/>
                      <a:pt x="38586" y="248096"/>
                    </a:cubicBezTo>
                    <a:lnTo>
                      <a:pt x="93718" y="248096"/>
                    </a:lnTo>
                    <a:cubicBezTo>
                      <a:pt x="98165" y="248096"/>
                      <a:pt x="101721" y="243650"/>
                      <a:pt x="101721" y="239203"/>
                    </a:cubicBezTo>
                    <a:cubicBezTo>
                      <a:pt x="101721" y="234757"/>
                      <a:pt x="98165" y="230311"/>
                      <a:pt x="92829" y="230311"/>
                    </a:cubicBezTo>
                    <a:close/>
                    <a:moveTo>
                      <a:pt x="25248" y="211637"/>
                    </a:moveTo>
                    <a:lnTo>
                      <a:pt x="318693" y="211637"/>
                    </a:lnTo>
                    <a:lnTo>
                      <a:pt x="343592" y="323680"/>
                    </a:lnTo>
                    <a:cubicBezTo>
                      <a:pt x="344480" y="326348"/>
                      <a:pt x="343592" y="329015"/>
                      <a:pt x="343592" y="331684"/>
                    </a:cubicBezTo>
                    <a:cubicBezTo>
                      <a:pt x="341813" y="334351"/>
                      <a:pt x="339145" y="335240"/>
                      <a:pt x="336478" y="335240"/>
                    </a:cubicBezTo>
                    <a:lnTo>
                      <a:pt x="243998" y="335240"/>
                    </a:lnTo>
                    <a:lnTo>
                      <a:pt x="226213" y="303228"/>
                    </a:lnTo>
                    <a:cubicBezTo>
                      <a:pt x="224435" y="300560"/>
                      <a:pt x="221766" y="298782"/>
                      <a:pt x="218210" y="298782"/>
                    </a:cubicBezTo>
                    <a:lnTo>
                      <a:pt x="133734" y="298782"/>
                    </a:lnTo>
                    <a:cubicBezTo>
                      <a:pt x="130177" y="298782"/>
                      <a:pt x="127509" y="300560"/>
                      <a:pt x="125730" y="303228"/>
                    </a:cubicBezTo>
                    <a:lnTo>
                      <a:pt x="107946" y="335240"/>
                    </a:lnTo>
                    <a:lnTo>
                      <a:pt x="9242" y="335240"/>
                    </a:lnTo>
                    <a:cubicBezTo>
                      <a:pt x="6573" y="335240"/>
                      <a:pt x="3906" y="333462"/>
                      <a:pt x="2128" y="331684"/>
                    </a:cubicBezTo>
                    <a:cubicBezTo>
                      <a:pt x="349" y="329015"/>
                      <a:pt x="-541" y="326348"/>
                      <a:pt x="349" y="323680"/>
                    </a:cubicBezTo>
                    <a:close/>
                    <a:moveTo>
                      <a:pt x="54593" y="26678"/>
                    </a:moveTo>
                    <a:lnTo>
                      <a:pt x="290239" y="26678"/>
                    </a:lnTo>
                    <a:lnTo>
                      <a:pt x="290239" y="167176"/>
                    </a:lnTo>
                    <a:lnTo>
                      <a:pt x="54593" y="167176"/>
                    </a:lnTo>
                    <a:close/>
                    <a:moveTo>
                      <a:pt x="54592" y="8892"/>
                    </a:moveTo>
                    <a:cubicBezTo>
                      <a:pt x="44810" y="8892"/>
                      <a:pt x="36807" y="16895"/>
                      <a:pt x="36807" y="26677"/>
                    </a:cubicBezTo>
                    <a:lnTo>
                      <a:pt x="36807" y="176067"/>
                    </a:lnTo>
                    <a:cubicBezTo>
                      <a:pt x="36807" y="180514"/>
                      <a:pt x="40364" y="184959"/>
                      <a:pt x="45700" y="184959"/>
                    </a:cubicBezTo>
                    <a:lnTo>
                      <a:pt x="298241" y="184959"/>
                    </a:lnTo>
                    <a:cubicBezTo>
                      <a:pt x="303575" y="184959"/>
                      <a:pt x="307133" y="180514"/>
                      <a:pt x="307133" y="176067"/>
                    </a:cubicBezTo>
                    <a:lnTo>
                      <a:pt x="308022" y="176067"/>
                    </a:lnTo>
                    <a:lnTo>
                      <a:pt x="308022" y="26677"/>
                    </a:lnTo>
                    <a:cubicBezTo>
                      <a:pt x="308022" y="16895"/>
                      <a:pt x="300019" y="8892"/>
                      <a:pt x="290238" y="8892"/>
                    </a:cubicBezTo>
                    <a:close/>
                    <a:moveTo>
                      <a:pt x="27026" y="0"/>
                    </a:moveTo>
                    <a:lnTo>
                      <a:pt x="316914" y="0"/>
                    </a:lnTo>
                    <a:lnTo>
                      <a:pt x="316914" y="193852"/>
                    </a:lnTo>
                    <a:lnTo>
                      <a:pt x="27026" y="1938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E424D9A-611E-D206-2122-73C333CC1005}"/>
                </a:ext>
              </a:extLst>
            </p:cNvPr>
            <p:cNvSpPr txBox="1"/>
            <p:nvPr/>
          </p:nvSpPr>
          <p:spPr>
            <a:xfrm>
              <a:off x="739304" y="5412198"/>
              <a:ext cx="51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CRM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1D7EBF1-5BF6-9AA2-D238-4A83BE99769D}"/>
              </a:ext>
            </a:extLst>
          </p:cNvPr>
          <p:cNvGrpSpPr/>
          <p:nvPr/>
        </p:nvGrpSpPr>
        <p:grpSpPr>
          <a:xfrm>
            <a:off x="1357315" y="5481983"/>
            <a:ext cx="498557" cy="755402"/>
            <a:chOff x="1312971" y="5573131"/>
            <a:chExt cx="498557" cy="75540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D6CED71-F3AC-E31E-5A55-D82301E04585}"/>
                </a:ext>
              </a:extLst>
            </p:cNvPr>
            <p:cNvGrpSpPr/>
            <p:nvPr/>
          </p:nvGrpSpPr>
          <p:grpSpPr>
            <a:xfrm>
              <a:off x="1312971" y="5573131"/>
              <a:ext cx="498557" cy="466649"/>
              <a:chOff x="1874109" y="4066362"/>
              <a:chExt cx="547058" cy="54705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5A0DED5-A41F-12A2-3EE3-1066B4032C5C}"/>
                  </a:ext>
                </a:extLst>
              </p:cNvPr>
              <p:cNvSpPr/>
              <p:nvPr/>
            </p:nvSpPr>
            <p:spPr>
              <a:xfrm>
                <a:off x="1874109" y="4066362"/>
                <a:ext cx="547058" cy="547057"/>
              </a:xfrm>
              <a:prstGeom prst="ellipse">
                <a:avLst/>
              </a:prstGeom>
              <a:solidFill>
                <a:srgbClr val="261B56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36" name="Freeform: Shape 132">
                <a:extLst>
                  <a:ext uri="{FF2B5EF4-FFF2-40B4-BE49-F238E27FC236}">
                    <a16:creationId xmlns:a16="http://schemas.microsoft.com/office/drawing/2014/main" id="{C640D2F5-E72B-9268-CD39-4A5C04DA7BD2}"/>
                  </a:ext>
                </a:extLst>
              </p:cNvPr>
              <p:cNvSpPr/>
              <p:nvPr/>
            </p:nvSpPr>
            <p:spPr>
              <a:xfrm>
                <a:off x="1975645" y="4172269"/>
                <a:ext cx="343986" cy="335240"/>
              </a:xfrm>
              <a:custGeom>
                <a:avLst/>
                <a:gdLst>
                  <a:gd name="connsiteX0" fmla="*/ 138180 w 343986"/>
                  <a:gd name="connsiteY0" fmla="*/ 315678 h 335240"/>
                  <a:gd name="connsiteX1" fmla="*/ 211987 w 343986"/>
                  <a:gd name="connsiteY1" fmla="*/ 315678 h 335240"/>
                  <a:gd name="connsiteX2" fmla="*/ 221768 w 343986"/>
                  <a:gd name="connsiteY2" fmla="*/ 334351 h 335240"/>
                  <a:gd name="connsiteX3" fmla="*/ 127510 w 343986"/>
                  <a:gd name="connsiteY3" fmla="*/ 334351 h 335240"/>
                  <a:gd name="connsiteX4" fmla="*/ 129287 w 343986"/>
                  <a:gd name="connsiteY4" fmla="*/ 230311 h 335240"/>
                  <a:gd name="connsiteX5" fmla="*/ 120395 w 343986"/>
                  <a:gd name="connsiteY5" fmla="*/ 239203 h 335240"/>
                  <a:gd name="connsiteX6" fmla="*/ 129287 w 343986"/>
                  <a:gd name="connsiteY6" fmla="*/ 248096 h 335240"/>
                  <a:gd name="connsiteX7" fmla="*/ 298241 w 343986"/>
                  <a:gd name="connsiteY7" fmla="*/ 248096 h 335240"/>
                  <a:gd name="connsiteX8" fmla="*/ 307133 w 343986"/>
                  <a:gd name="connsiteY8" fmla="*/ 239203 h 335240"/>
                  <a:gd name="connsiteX9" fmla="*/ 298241 w 343986"/>
                  <a:gd name="connsiteY9" fmla="*/ 230311 h 335240"/>
                  <a:gd name="connsiteX10" fmla="*/ 38586 w 343986"/>
                  <a:gd name="connsiteY10" fmla="*/ 230311 h 335240"/>
                  <a:gd name="connsiteX11" fmla="*/ 29693 w 343986"/>
                  <a:gd name="connsiteY11" fmla="*/ 239203 h 335240"/>
                  <a:gd name="connsiteX12" fmla="*/ 38586 w 343986"/>
                  <a:gd name="connsiteY12" fmla="*/ 248096 h 335240"/>
                  <a:gd name="connsiteX13" fmla="*/ 93718 w 343986"/>
                  <a:gd name="connsiteY13" fmla="*/ 248096 h 335240"/>
                  <a:gd name="connsiteX14" fmla="*/ 101721 w 343986"/>
                  <a:gd name="connsiteY14" fmla="*/ 239203 h 335240"/>
                  <a:gd name="connsiteX15" fmla="*/ 92829 w 343986"/>
                  <a:gd name="connsiteY15" fmla="*/ 230311 h 335240"/>
                  <a:gd name="connsiteX16" fmla="*/ 25248 w 343986"/>
                  <a:gd name="connsiteY16" fmla="*/ 211637 h 335240"/>
                  <a:gd name="connsiteX17" fmla="*/ 318693 w 343986"/>
                  <a:gd name="connsiteY17" fmla="*/ 211637 h 335240"/>
                  <a:gd name="connsiteX18" fmla="*/ 343592 w 343986"/>
                  <a:gd name="connsiteY18" fmla="*/ 323680 h 335240"/>
                  <a:gd name="connsiteX19" fmla="*/ 343592 w 343986"/>
                  <a:gd name="connsiteY19" fmla="*/ 331684 h 335240"/>
                  <a:gd name="connsiteX20" fmla="*/ 336478 w 343986"/>
                  <a:gd name="connsiteY20" fmla="*/ 335240 h 335240"/>
                  <a:gd name="connsiteX21" fmla="*/ 243998 w 343986"/>
                  <a:gd name="connsiteY21" fmla="*/ 335240 h 335240"/>
                  <a:gd name="connsiteX22" fmla="*/ 226213 w 343986"/>
                  <a:gd name="connsiteY22" fmla="*/ 303228 h 335240"/>
                  <a:gd name="connsiteX23" fmla="*/ 218210 w 343986"/>
                  <a:gd name="connsiteY23" fmla="*/ 298782 h 335240"/>
                  <a:gd name="connsiteX24" fmla="*/ 133734 w 343986"/>
                  <a:gd name="connsiteY24" fmla="*/ 298782 h 335240"/>
                  <a:gd name="connsiteX25" fmla="*/ 125730 w 343986"/>
                  <a:gd name="connsiteY25" fmla="*/ 303228 h 335240"/>
                  <a:gd name="connsiteX26" fmla="*/ 107946 w 343986"/>
                  <a:gd name="connsiteY26" fmla="*/ 335240 h 335240"/>
                  <a:gd name="connsiteX27" fmla="*/ 9242 w 343986"/>
                  <a:gd name="connsiteY27" fmla="*/ 335240 h 335240"/>
                  <a:gd name="connsiteX28" fmla="*/ 2128 w 343986"/>
                  <a:gd name="connsiteY28" fmla="*/ 331684 h 335240"/>
                  <a:gd name="connsiteX29" fmla="*/ 349 w 343986"/>
                  <a:gd name="connsiteY29" fmla="*/ 323680 h 335240"/>
                  <a:gd name="connsiteX30" fmla="*/ 54593 w 343986"/>
                  <a:gd name="connsiteY30" fmla="*/ 26678 h 335240"/>
                  <a:gd name="connsiteX31" fmla="*/ 290239 w 343986"/>
                  <a:gd name="connsiteY31" fmla="*/ 26678 h 335240"/>
                  <a:gd name="connsiteX32" fmla="*/ 290239 w 343986"/>
                  <a:gd name="connsiteY32" fmla="*/ 167176 h 335240"/>
                  <a:gd name="connsiteX33" fmla="*/ 54593 w 343986"/>
                  <a:gd name="connsiteY33" fmla="*/ 167176 h 335240"/>
                  <a:gd name="connsiteX34" fmla="*/ 54592 w 343986"/>
                  <a:gd name="connsiteY34" fmla="*/ 8892 h 335240"/>
                  <a:gd name="connsiteX35" fmla="*/ 36807 w 343986"/>
                  <a:gd name="connsiteY35" fmla="*/ 26677 h 335240"/>
                  <a:gd name="connsiteX36" fmla="*/ 36807 w 343986"/>
                  <a:gd name="connsiteY36" fmla="*/ 176067 h 335240"/>
                  <a:gd name="connsiteX37" fmla="*/ 45700 w 343986"/>
                  <a:gd name="connsiteY37" fmla="*/ 184959 h 335240"/>
                  <a:gd name="connsiteX38" fmla="*/ 298241 w 343986"/>
                  <a:gd name="connsiteY38" fmla="*/ 184959 h 335240"/>
                  <a:gd name="connsiteX39" fmla="*/ 307133 w 343986"/>
                  <a:gd name="connsiteY39" fmla="*/ 176067 h 335240"/>
                  <a:gd name="connsiteX40" fmla="*/ 308022 w 343986"/>
                  <a:gd name="connsiteY40" fmla="*/ 176067 h 335240"/>
                  <a:gd name="connsiteX41" fmla="*/ 308022 w 343986"/>
                  <a:gd name="connsiteY41" fmla="*/ 26677 h 335240"/>
                  <a:gd name="connsiteX42" fmla="*/ 290238 w 343986"/>
                  <a:gd name="connsiteY42" fmla="*/ 8892 h 335240"/>
                  <a:gd name="connsiteX43" fmla="*/ 27026 w 343986"/>
                  <a:gd name="connsiteY43" fmla="*/ 0 h 335240"/>
                  <a:gd name="connsiteX44" fmla="*/ 316914 w 343986"/>
                  <a:gd name="connsiteY44" fmla="*/ 0 h 335240"/>
                  <a:gd name="connsiteX45" fmla="*/ 316914 w 343986"/>
                  <a:gd name="connsiteY45" fmla="*/ 193852 h 335240"/>
                  <a:gd name="connsiteX46" fmla="*/ 27026 w 343986"/>
                  <a:gd name="connsiteY46" fmla="*/ 193852 h 33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43986" h="335240">
                    <a:moveTo>
                      <a:pt x="138180" y="315678"/>
                    </a:moveTo>
                    <a:lnTo>
                      <a:pt x="211987" y="315678"/>
                    </a:lnTo>
                    <a:lnTo>
                      <a:pt x="221768" y="334351"/>
                    </a:lnTo>
                    <a:lnTo>
                      <a:pt x="127510" y="334351"/>
                    </a:lnTo>
                    <a:close/>
                    <a:moveTo>
                      <a:pt x="129287" y="230311"/>
                    </a:moveTo>
                    <a:cubicBezTo>
                      <a:pt x="123952" y="230311"/>
                      <a:pt x="120395" y="234757"/>
                      <a:pt x="120395" y="239203"/>
                    </a:cubicBezTo>
                    <a:cubicBezTo>
                      <a:pt x="120395" y="243650"/>
                      <a:pt x="123952" y="248096"/>
                      <a:pt x="129287" y="248096"/>
                    </a:cubicBezTo>
                    <a:lnTo>
                      <a:pt x="298241" y="248096"/>
                    </a:lnTo>
                    <a:cubicBezTo>
                      <a:pt x="303575" y="248096"/>
                      <a:pt x="307133" y="243650"/>
                      <a:pt x="307133" y="239203"/>
                    </a:cubicBezTo>
                    <a:cubicBezTo>
                      <a:pt x="307133" y="234757"/>
                      <a:pt x="303575" y="230311"/>
                      <a:pt x="298241" y="230311"/>
                    </a:cubicBezTo>
                    <a:close/>
                    <a:moveTo>
                      <a:pt x="38586" y="230311"/>
                    </a:moveTo>
                    <a:cubicBezTo>
                      <a:pt x="33250" y="230311"/>
                      <a:pt x="29693" y="234757"/>
                      <a:pt x="29693" y="239203"/>
                    </a:cubicBezTo>
                    <a:cubicBezTo>
                      <a:pt x="29693" y="243650"/>
                      <a:pt x="33250" y="248096"/>
                      <a:pt x="38586" y="248096"/>
                    </a:cubicBezTo>
                    <a:lnTo>
                      <a:pt x="93718" y="248096"/>
                    </a:lnTo>
                    <a:cubicBezTo>
                      <a:pt x="98165" y="248096"/>
                      <a:pt x="101721" y="243650"/>
                      <a:pt x="101721" y="239203"/>
                    </a:cubicBezTo>
                    <a:cubicBezTo>
                      <a:pt x="101721" y="234757"/>
                      <a:pt x="98165" y="230311"/>
                      <a:pt x="92829" y="230311"/>
                    </a:cubicBezTo>
                    <a:close/>
                    <a:moveTo>
                      <a:pt x="25248" y="211637"/>
                    </a:moveTo>
                    <a:lnTo>
                      <a:pt x="318693" y="211637"/>
                    </a:lnTo>
                    <a:lnTo>
                      <a:pt x="343592" y="323680"/>
                    </a:lnTo>
                    <a:cubicBezTo>
                      <a:pt x="344480" y="326348"/>
                      <a:pt x="343592" y="329015"/>
                      <a:pt x="343592" y="331684"/>
                    </a:cubicBezTo>
                    <a:cubicBezTo>
                      <a:pt x="341813" y="334351"/>
                      <a:pt x="339145" y="335240"/>
                      <a:pt x="336478" y="335240"/>
                    </a:cubicBezTo>
                    <a:lnTo>
                      <a:pt x="243998" y="335240"/>
                    </a:lnTo>
                    <a:lnTo>
                      <a:pt x="226213" y="303228"/>
                    </a:lnTo>
                    <a:cubicBezTo>
                      <a:pt x="224435" y="300560"/>
                      <a:pt x="221766" y="298782"/>
                      <a:pt x="218210" y="298782"/>
                    </a:cubicBezTo>
                    <a:lnTo>
                      <a:pt x="133734" y="298782"/>
                    </a:lnTo>
                    <a:cubicBezTo>
                      <a:pt x="130177" y="298782"/>
                      <a:pt x="127509" y="300560"/>
                      <a:pt x="125730" y="303228"/>
                    </a:cubicBezTo>
                    <a:lnTo>
                      <a:pt x="107946" y="335240"/>
                    </a:lnTo>
                    <a:lnTo>
                      <a:pt x="9242" y="335240"/>
                    </a:lnTo>
                    <a:cubicBezTo>
                      <a:pt x="6573" y="335240"/>
                      <a:pt x="3906" y="333462"/>
                      <a:pt x="2128" y="331684"/>
                    </a:cubicBezTo>
                    <a:cubicBezTo>
                      <a:pt x="349" y="329015"/>
                      <a:pt x="-541" y="326348"/>
                      <a:pt x="349" y="323680"/>
                    </a:cubicBezTo>
                    <a:close/>
                    <a:moveTo>
                      <a:pt x="54593" y="26678"/>
                    </a:moveTo>
                    <a:lnTo>
                      <a:pt x="290239" y="26678"/>
                    </a:lnTo>
                    <a:lnTo>
                      <a:pt x="290239" y="167176"/>
                    </a:lnTo>
                    <a:lnTo>
                      <a:pt x="54593" y="167176"/>
                    </a:lnTo>
                    <a:close/>
                    <a:moveTo>
                      <a:pt x="54592" y="8892"/>
                    </a:moveTo>
                    <a:cubicBezTo>
                      <a:pt x="44810" y="8892"/>
                      <a:pt x="36807" y="16895"/>
                      <a:pt x="36807" y="26677"/>
                    </a:cubicBezTo>
                    <a:lnTo>
                      <a:pt x="36807" y="176067"/>
                    </a:lnTo>
                    <a:cubicBezTo>
                      <a:pt x="36807" y="180514"/>
                      <a:pt x="40364" y="184959"/>
                      <a:pt x="45700" y="184959"/>
                    </a:cubicBezTo>
                    <a:lnTo>
                      <a:pt x="298241" y="184959"/>
                    </a:lnTo>
                    <a:cubicBezTo>
                      <a:pt x="303575" y="184959"/>
                      <a:pt x="307133" y="180514"/>
                      <a:pt x="307133" y="176067"/>
                    </a:cubicBezTo>
                    <a:lnTo>
                      <a:pt x="308022" y="176067"/>
                    </a:lnTo>
                    <a:lnTo>
                      <a:pt x="308022" y="26677"/>
                    </a:lnTo>
                    <a:cubicBezTo>
                      <a:pt x="308022" y="16895"/>
                      <a:pt x="300019" y="8892"/>
                      <a:pt x="290238" y="8892"/>
                    </a:cubicBezTo>
                    <a:close/>
                    <a:moveTo>
                      <a:pt x="27026" y="0"/>
                    </a:moveTo>
                    <a:lnTo>
                      <a:pt x="316914" y="0"/>
                    </a:lnTo>
                    <a:lnTo>
                      <a:pt x="316914" y="193852"/>
                    </a:lnTo>
                    <a:lnTo>
                      <a:pt x="27026" y="1938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62639E-6404-35B7-B8CD-262D04795984}"/>
                </a:ext>
              </a:extLst>
            </p:cNvPr>
            <p:cNvSpPr txBox="1"/>
            <p:nvPr/>
          </p:nvSpPr>
          <p:spPr>
            <a:xfrm>
              <a:off x="1376140" y="6051534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GL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8780325-BBF7-5CDC-FB66-C27137CD0515}"/>
              </a:ext>
            </a:extLst>
          </p:cNvPr>
          <p:cNvSpPr/>
          <p:nvPr/>
        </p:nvSpPr>
        <p:spPr>
          <a:xfrm>
            <a:off x="3169620" y="595093"/>
            <a:ext cx="3756093" cy="5233979"/>
          </a:xfrm>
          <a:prstGeom prst="rect">
            <a:avLst/>
          </a:prstGeom>
          <a:noFill/>
          <a:ln w="28575">
            <a:solidFill>
              <a:srgbClr val="261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C09F10-C6A1-D75E-5B2E-CCAD7B7BBA94}"/>
              </a:ext>
            </a:extLst>
          </p:cNvPr>
          <p:cNvSpPr/>
          <p:nvPr/>
        </p:nvSpPr>
        <p:spPr>
          <a:xfrm>
            <a:off x="7804613" y="637427"/>
            <a:ext cx="3345521" cy="2497434"/>
          </a:xfrm>
          <a:prstGeom prst="rect">
            <a:avLst/>
          </a:prstGeom>
          <a:noFill/>
          <a:ln w="28575">
            <a:solidFill>
              <a:srgbClr val="261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62F5AC5-3601-C31D-CE9F-A681388E3F32}"/>
              </a:ext>
            </a:extLst>
          </p:cNvPr>
          <p:cNvSpPr txBox="1"/>
          <p:nvPr/>
        </p:nvSpPr>
        <p:spPr>
          <a:xfrm>
            <a:off x="7742264" y="3443540"/>
            <a:ext cx="3456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E677DC2-58F6-1F7C-E844-0500A31E3F7D}"/>
              </a:ext>
            </a:extLst>
          </p:cNvPr>
          <p:cNvSpPr txBox="1"/>
          <p:nvPr/>
        </p:nvSpPr>
        <p:spPr>
          <a:xfrm>
            <a:off x="7816284" y="3930820"/>
            <a:ext cx="330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Flexible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5477B01-F486-FFBB-B286-7D303435D6E8}"/>
              </a:ext>
            </a:extLst>
          </p:cNvPr>
          <p:cNvSpPr txBox="1"/>
          <p:nvPr/>
        </p:nvSpPr>
        <p:spPr>
          <a:xfrm>
            <a:off x="8236397" y="4418100"/>
            <a:ext cx="246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Frictionless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34AD0AD-EAF2-E5DF-4A29-93EE4424A41C}"/>
              </a:ext>
            </a:extLst>
          </p:cNvPr>
          <p:cNvSpPr txBox="1"/>
          <p:nvPr/>
        </p:nvSpPr>
        <p:spPr>
          <a:xfrm>
            <a:off x="8162278" y="4905380"/>
            <a:ext cx="261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61B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Fraud-Free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DBE8CCE1-2B96-B496-96D2-E95174A192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131" b="13131"/>
          <a:stretch/>
        </p:blipFill>
        <p:spPr>
          <a:xfrm>
            <a:off x="3447989" y="3778729"/>
            <a:ext cx="3130694" cy="1278741"/>
          </a:xfrm>
          <a:prstGeom prst="rect">
            <a:avLst/>
          </a:prstGeom>
        </p:spPr>
      </p:pic>
      <p:pic>
        <p:nvPicPr>
          <p:cNvPr id="7" name="Picture 6" descr="A close up of a phone&#10;&#10;Description automatically generated">
            <a:extLst>
              <a:ext uri="{FF2B5EF4-FFF2-40B4-BE49-F238E27FC236}">
                <a16:creationId xmlns:a16="http://schemas.microsoft.com/office/drawing/2014/main" id="{397C9358-6349-46E8-174A-0502A55E71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5353" y="791830"/>
            <a:ext cx="1232922" cy="21388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969106-9B69-DCFE-FE25-29558E82231E}"/>
              </a:ext>
            </a:extLst>
          </p:cNvPr>
          <p:cNvSpPr txBox="1"/>
          <p:nvPr/>
        </p:nvSpPr>
        <p:spPr>
          <a:xfrm>
            <a:off x="3180387" y="9061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34CB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Visa Digital Enablement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8407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6F342E-BE8E-998B-9AC7-CB952514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42" b="9842"/>
          <a:stretch/>
        </p:blipFill>
        <p:spPr>
          <a:xfrm>
            <a:off x="7519938" y="587361"/>
            <a:ext cx="4076006" cy="16640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B1EC0C-A5A3-AC31-3BAF-46302C32BA29}"/>
              </a:ext>
            </a:extLst>
          </p:cNvPr>
          <p:cNvSpPr/>
          <p:nvPr/>
        </p:nvSpPr>
        <p:spPr>
          <a:xfrm>
            <a:off x="0" y="16525"/>
            <a:ext cx="12192000" cy="231494"/>
          </a:xfrm>
          <a:prstGeom prst="rect">
            <a:avLst/>
          </a:prstGeom>
          <a:solidFill>
            <a:srgbClr val="81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7965EF6-CA2F-44E7-0524-ACF43B1F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56" y="770069"/>
            <a:ext cx="10515600" cy="1304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52058"/>
                </a:solidFill>
                <a:latin typeface="+mn-lt"/>
              </a:rPr>
              <a:t>Leveraging VISA’s Investment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3871266C-E440-4104-03FB-D2CD61951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7" y="2131693"/>
            <a:ext cx="3265195" cy="18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BC9AE46F-BA0A-8061-20C8-14CB880E3280}"/>
              </a:ext>
            </a:extLst>
          </p:cNvPr>
          <p:cNvSpPr txBox="1">
            <a:spLocks/>
          </p:cNvSpPr>
          <p:nvPr/>
        </p:nvSpPr>
        <p:spPr>
          <a:xfrm>
            <a:off x="5110561" y="2558925"/>
            <a:ext cx="5904613" cy="44693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600" dirty="0">
                <a:solidFill>
                  <a:srgbClr val="252058"/>
                </a:solidFill>
              </a:rPr>
              <a:t>$10B in AI Spend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600" dirty="0">
                <a:solidFill>
                  <a:srgbClr val="252058"/>
                </a:solidFill>
              </a:rPr>
              <a:t>$3B for Fraud Prevention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252058"/>
                </a:solidFill>
              </a:rPr>
              <a:t>VIK Funds Availability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252058"/>
                </a:solidFill>
              </a:rPr>
              <a:t>	Advanced Authorization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252058"/>
                </a:solidFill>
              </a:rPr>
              <a:t>	Risk Manager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252058"/>
                </a:solidFill>
              </a:rPr>
              <a:t>	Risk Advisor</a:t>
            </a:r>
          </a:p>
        </p:txBody>
      </p:sp>
      <p:pic>
        <p:nvPicPr>
          <p:cNvPr id="21" name="Picture 20" descr="A yellow tick in a circle&#10;&#10;Description automatically generated">
            <a:extLst>
              <a:ext uri="{FF2B5EF4-FFF2-40B4-BE49-F238E27FC236}">
                <a16:creationId xmlns:a16="http://schemas.microsoft.com/office/drawing/2014/main" id="{E5AC4D7A-B978-1F2E-B5EE-47438FA85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879" y="2580191"/>
            <a:ext cx="423440" cy="393194"/>
          </a:xfrm>
          <a:prstGeom prst="rect">
            <a:avLst/>
          </a:prstGeom>
        </p:spPr>
      </p:pic>
      <p:pic>
        <p:nvPicPr>
          <p:cNvPr id="22" name="Picture 21" descr="A yellow tick in a circle&#10;&#10;Description automatically generated">
            <a:extLst>
              <a:ext uri="{FF2B5EF4-FFF2-40B4-BE49-F238E27FC236}">
                <a16:creationId xmlns:a16="http://schemas.microsoft.com/office/drawing/2014/main" id="{208E2E23-1933-D2BD-E99F-1786DCEB1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879" y="3130383"/>
            <a:ext cx="423440" cy="393194"/>
          </a:xfrm>
          <a:prstGeom prst="rect">
            <a:avLst/>
          </a:prstGeom>
        </p:spPr>
      </p:pic>
      <p:pic>
        <p:nvPicPr>
          <p:cNvPr id="23" name="Picture 22" descr="A yellow tick in a circle&#10;&#10;Description automatically generated">
            <a:extLst>
              <a:ext uri="{FF2B5EF4-FFF2-40B4-BE49-F238E27FC236}">
                <a16:creationId xmlns:a16="http://schemas.microsoft.com/office/drawing/2014/main" id="{893AC0CD-2FA5-0D81-8B04-5CC9146D9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879" y="3680575"/>
            <a:ext cx="423440" cy="393194"/>
          </a:xfrm>
          <a:prstGeom prst="rect">
            <a:avLst/>
          </a:prstGeom>
        </p:spPr>
      </p:pic>
      <p:pic>
        <p:nvPicPr>
          <p:cNvPr id="24" name="Picture 23" descr="A yellow tick in a circle&#10;&#10;Description automatically generated">
            <a:extLst>
              <a:ext uri="{FF2B5EF4-FFF2-40B4-BE49-F238E27FC236}">
                <a16:creationId xmlns:a16="http://schemas.microsoft.com/office/drawing/2014/main" id="{A514065B-8540-8F84-F7B7-F820E42B1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305" y="4168982"/>
            <a:ext cx="423440" cy="393194"/>
          </a:xfrm>
          <a:prstGeom prst="rect">
            <a:avLst/>
          </a:prstGeom>
        </p:spPr>
      </p:pic>
      <p:pic>
        <p:nvPicPr>
          <p:cNvPr id="2" name="Picture 1" descr="A yellow tick in a circle&#10;&#10;Description automatically generated">
            <a:extLst>
              <a:ext uri="{FF2B5EF4-FFF2-40B4-BE49-F238E27FC236}">
                <a16:creationId xmlns:a16="http://schemas.microsoft.com/office/drawing/2014/main" id="{FF57957A-C110-F1BC-6B82-9D1543C18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305" y="4692040"/>
            <a:ext cx="423440" cy="393194"/>
          </a:xfrm>
          <a:prstGeom prst="rect">
            <a:avLst/>
          </a:prstGeom>
        </p:spPr>
      </p:pic>
      <p:pic>
        <p:nvPicPr>
          <p:cNvPr id="3" name="Picture 2" descr="A yellow tick in a circle&#10;&#10;Description automatically generated">
            <a:extLst>
              <a:ext uri="{FF2B5EF4-FFF2-40B4-BE49-F238E27FC236}">
                <a16:creationId xmlns:a16="http://schemas.microsoft.com/office/drawing/2014/main" id="{22479EA4-DEA8-7CB4-9957-4DEE00BC9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305" y="5215099"/>
            <a:ext cx="423440" cy="3931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688DC9F-2F2F-AE8A-B7EA-386A0E2CB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55" y="4029097"/>
            <a:ext cx="2834596" cy="15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6F342E-BE8E-998B-9AC7-CB952514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42" b="9842"/>
          <a:stretch/>
        </p:blipFill>
        <p:spPr>
          <a:xfrm>
            <a:off x="8642498" y="317660"/>
            <a:ext cx="3254136" cy="13285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B1EC0C-A5A3-AC31-3BAF-46302C32BA29}"/>
              </a:ext>
            </a:extLst>
          </p:cNvPr>
          <p:cNvSpPr/>
          <p:nvPr/>
        </p:nvSpPr>
        <p:spPr>
          <a:xfrm>
            <a:off x="0" y="-3826"/>
            <a:ext cx="12219025" cy="1531656"/>
          </a:xfrm>
          <a:prstGeom prst="rect">
            <a:avLst/>
          </a:prstGeom>
          <a:solidFill>
            <a:srgbClr val="81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7965EF6-CA2F-44E7-0524-ACF43B1F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66" y="382982"/>
            <a:ext cx="6561982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Multi-Layered Client Tailored Defense and Cardholder Contact Strategies</a:t>
            </a:r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48F972A-6E97-7D7C-EB39-A4A990C40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609" y="1793079"/>
            <a:ext cx="4451348" cy="4430251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924ECED-D14D-800F-7952-06479726D64F}"/>
              </a:ext>
            </a:extLst>
          </p:cNvPr>
          <p:cNvSpPr/>
          <p:nvPr/>
        </p:nvSpPr>
        <p:spPr>
          <a:xfrm>
            <a:off x="4691321" y="2808449"/>
            <a:ext cx="2473374" cy="2395973"/>
          </a:xfrm>
          <a:prstGeom prst="ellipse">
            <a:avLst/>
          </a:prstGeom>
          <a:solidFill>
            <a:srgbClr val="81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0FDF8E-0714-B4DB-EC80-EB54547C5AB4}"/>
              </a:ext>
            </a:extLst>
          </p:cNvPr>
          <p:cNvSpPr txBox="1"/>
          <p:nvPr/>
        </p:nvSpPr>
        <p:spPr>
          <a:xfrm>
            <a:off x="891654" y="1921524"/>
            <a:ext cx="366996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326A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Issuer Cardholder Authentication Service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F13AD2-F68B-C029-7850-37DCA0927EB0}"/>
              </a:ext>
            </a:extLst>
          </p:cNvPr>
          <p:cNvSpPr txBox="1"/>
          <p:nvPr/>
        </p:nvSpPr>
        <p:spPr>
          <a:xfrm>
            <a:off x="891654" y="3081927"/>
            <a:ext cx="266055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326A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Risk Services Manager (RSM): 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4B326A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4B326A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Flexible rule writing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3EBDC3-4C63-E810-9792-A8B1B403CB94}"/>
              </a:ext>
            </a:extLst>
          </p:cNvPr>
          <p:cNvSpPr txBox="1"/>
          <p:nvPr/>
        </p:nvSpPr>
        <p:spPr>
          <a:xfrm>
            <a:off x="891654" y="2178394"/>
            <a:ext cx="39679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strike="noStrike" kern="1200" cap="none" spc="0" normalizeH="0" baseline="0" noProof="0" dirty="0">
                <a:ln>
                  <a:noFill/>
                </a:ln>
                <a:solidFill>
                  <a:srgbClr val="4B326A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VAA Scoring applied to all networks and On-Us ATM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2C0089-F2F6-3AD6-7DCA-FB6F64CCAB88}"/>
              </a:ext>
            </a:extLst>
          </p:cNvPr>
          <p:cNvSpPr txBox="1"/>
          <p:nvPr/>
        </p:nvSpPr>
        <p:spPr>
          <a:xfrm>
            <a:off x="903980" y="4535812"/>
            <a:ext cx="286562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326A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Managed Real Time (MRT):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4B326A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4B326A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Decline strategy based on FPR Tier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6079D8-7538-2199-B664-6F77767EBA0A}"/>
              </a:ext>
            </a:extLst>
          </p:cNvPr>
          <p:cNvSpPr txBox="1"/>
          <p:nvPr/>
        </p:nvSpPr>
        <p:spPr>
          <a:xfrm>
            <a:off x="7227582" y="5828749"/>
            <a:ext cx="235263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326A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Falcon Case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326A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326A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Manager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1CCF52-CBE5-5A52-09B3-8204CC0831DE}"/>
              </a:ext>
            </a:extLst>
          </p:cNvPr>
          <p:cNvSpPr txBox="1"/>
          <p:nvPr/>
        </p:nvSpPr>
        <p:spPr>
          <a:xfrm>
            <a:off x="3464105" y="5909413"/>
            <a:ext cx="132410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326A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Risk Advisor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11928B-28A8-1BE5-821D-1E935C2F062D}"/>
              </a:ext>
            </a:extLst>
          </p:cNvPr>
          <p:cNvSpPr txBox="1"/>
          <p:nvPr/>
        </p:nvSpPr>
        <p:spPr>
          <a:xfrm>
            <a:off x="8403898" y="4460790"/>
            <a:ext cx="38909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326A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Visa Interactive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326A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326A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Virtual Analyst (VIVA)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4B326A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780470-63B9-D2D4-B38F-7E336BBD0BC8}"/>
              </a:ext>
            </a:extLst>
          </p:cNvPr>
          <p:cNvSpPr txBox="1"/>
          <p:nvPr/>
        </p:nvSpPr>
        <p:spPr>
          <a:xfrm>
            <a:off x="8364461" y="3044344"/>
            <a:ext cx="23131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326A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Visa Resolve Online (VROL)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B358B0-5094-5275-25EB-2AC0A3791EDF}"/>
              </a:ext>
            </a:extLst>
          </p:cNvPr>
          <p:cNvSpPr txBox="1"/>
          <p:nvPr/>
        </p:nvSpPr>
        <p:spPr>
          <a:xfrm>
            <a:off x="7343280" y="1798412"/>
            <a:ext cx="277682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326A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Dispute Analysis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326A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326A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and Support (DAS)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C5CB86-ADCB-5B0E-5E9B-FCE7B9297633}"/>
              </a:ext>
            </a:extLst>
          </p:cNvPr>
          <p:cNvSpPr txBox="1"/>
          <p:nvPr/>
        </p:nvSpPr>
        <p:spPr>
          <a:xfrm>
            <a:off x="5252229" y="4414821"/>
            <a:ext cx="132410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SUPPORT TEAM</a:t>
            </a:r>
          </a:p>
        </p:txBody>
      </p:sp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E9DD60BE-9CA5-5F59-2F90-8DC8480A5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13" y="1756723"/>
            <a:ext cx="685811" cy="722387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F751F777-84C3-B0D4-17FE-034B72A5E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85" y="2882825"/>
            <a:ext cx="660598" cy="717815"/>
          </a:xfrm>
          <a:prstGeom prst="rect">
            <a:avLst/>
          </a:prstGeom>
        </p:spPr>
      </p:pic>
      <p:pic>
        <p:nvPicPr>
          <p:cNvPr id="35" name="Picture 34" descr="A picture containing text&#10;&#10;Description automatically generated">
            <a:extLst>
              <a:ext uri="{FF2B5EF4-FFF2-40B4-BE49-F238E27FC236}">
                <a16:creationId xmlns:a16="http://schemas.microsoft.com/office/drawing/2014/main" id="{BA1A8272-E3CF-AADA-4B2E-407F7CBA2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37" y="4414821"/>
            <a:ext cx="676666" cy="7178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181EE92-87D5-9867-29C4-EF787B3BEA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85" y="5521113"/>
            <a:ext cx="740639" cy="719325"/>
          </a:xfrm>
          <a:prstGeom prst="rect">
            <a:avLst/>
          </a:prstGeom>
        </p:spPr>
      </p:pic>
      <p:pic>
        <p:nvPicPr>
          <p:cNvPr id="37" name="Picture 36" descr="A picture containing indoor, close&#10;&#10;Description automatically generated">
            <a:extLst>
              <a:ext uri="{FF2B5EF4-FFF2-40B4-BE49-F238E27FC236}">
                <a16:creationId xmlns:a16="http://schemas.microsoft.com/office/drawing/2014/main" id="{DC44B67F-9936-3158-60D3-CAABBA5F30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90" y="4414821"/>
            <a:ext cx="708369" cy="717815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33BE1AFA-A749-77C1-C5E4-38AFA78C21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91" y="2844518"/>
            <a:ext cx="722442" cy="727874"/>
          </a:xfrm>
          <a:prstGeom prst="rect">
            <a:avLst/>
          </a:prstGeom>
        </p:spPr>
      </p:pic>
      <p:pic>
        <p:nvPicPr>
          <p:cNvPr id="39" name="Picture 38" descr="A picture containing indoor, close&#10;&#10;Description automatically generated">
            <a:extLst>
              <a:ext uri="{FF2B5EF4-FFF2-40B4-BE49-F238E27FC236}">
                <a16:creationId xmlns:a16="http://schemas.microsoft.com/office/drawing/2014/main" id="{DDC7BA32-7ADF-91BE-6A8C-7E38304396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50" y="1768009"/>
            <a:ext cx="691116" cy="719325"/>
          </a:xfrm>
          <a:prstGeom prst="rect">
            <a:avLst/>
          </a:prstGeom>
        </p:spPr>
      </p:pic>
      <p:pic>
        <p:nvPicPr>
          <p:cNvPr id="40" name="object 16">
            <a:extLst>
              <a:ext uri="{FF2B5EF4-FFF2-40B4-BE49-F238E27FC236}">
                <a16:creationId xmlns:a16="http://schemas.microsoft.com/office/drawing/2014/main" id="{0109AFF0-F0F2-E10E-AA12-5BF4C95CC99F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19184" y="5506983"/>
            <a:ext cx="685811" cy="725971"/>
          </a:xfrm>
          <a:prstGeom prst="rect">
            <a:avLst/>
          </a:prstGeom>
        </p:spPr>
      </p:pic>
      <p:pic>
        <p:nvPicPr>
          <p:cNvPr id="4" name="Picture 3" descr="A whit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8BFFA172-669E-A6B0-7E08-CC0483278A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58832" y="3150556"/>
            <a:ext cx="1738351" cy="1182079"/>
          </a:xfrm>
          <a:prstGeom prst="rect">
            <a:avLst/>
          </a:prstGeom>
        </p:spPr>
      </p:pic>
      <p:pic>
        <p:nvPicPr>
          <p:cNvPr id="7" name="Picture 6" descr="A logo with a shield and a lock&#10;&#10;Description automatically generated">
            <a:extLst>
              <a:ext uri="{FF2B5EF4-FFF2-40B4-BE49-F238E27FC236}">
                <a16:creationId xmlns:a16="http://schemas.microsoft.com/office/drawing/2014/main" id="{28ECD54D-5991-9C62-3C95-7DC2ED8573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7055" y="-5434"/>
            <a:ext cx="3026102" cy="153456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3852E41-43C1-0486-C1C0-8DD07A6655D3}"/>
              </a:ext>
            </a:extLst>
          </p:cNvPr>
          <p:cNvSpPr/>
          <p:nvPr/>
        </p:nvSpPr>
        <p:spPr>
          <a:xfrm>
            <a:off x="536" y="1364213"/>
            <a:ext cx="12219025" cy="157367"/>
          </a:xfrm>
          <a:prstGeom prst="rect">
            <a:avLst/>
          </a:prstGeom>
          <a:solidFill>
            <a:srgbClr val="F9A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5523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8EA4BB-0CCA-303C-20AC-6804A8F6CFD8}"/>
              </a:ext>
            </a:extLst>
          </p:cNvPr>
          <p:cNvSpPr txBox="1"/>
          <p:nvPr/>
        </p:nvSpPr>
        <p:spPr>
          <a:xfrm>
            <a:off x="1128532" y="2197406"/>
            <a:ext cx="1139720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52058"/>
                </a:solidFill>
              </a:rPr>
              <a:t>Risk Application Expertise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52058"/>
                </a:solidFill>
              </a:rPr>
              <a:t>Fraud Rule Writing Consultation &amp; Implementation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52058"/>
                </a:solidFill>
              </a:rPr>
              <a:t>Proactive Response - Visa Security Alerts and Risk Focused Webinars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52058"/>
                </a:solidFill>
              </a:rPr>
              <a:t>Specialized Training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52058"/>
                </a:solidFill>
              </a:rPr>
              <a:t>Risk Performance Analytics and Best Practices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252058"/>
                </a:solidFill>
              </a:rPr>
              <a:t>Optimal Configuration and Product Analyses</a:t>
            </a:r>
          </a:p>
          <a:p>
            <a:pPr>
              <a:spcAft>
                <a:spcPts val="1200"/>
              </a:spcAft>
            </a:pPr>
            <a:endParaRPr lang="en-US" sz="2800" dirty="0">
              <a:solidFill>
                <a:srgbClr val="252058"/>
              </a:solidFill>
            </a:endParaRPr>
          </a:p>
          <a:p>
            <a:endParaRPr lang="en-US" dirty="0">
              <a:solidFill>
                <a:srgbClr val="25205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6F342E-BE8E-998B-9AC7-CB952514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42" b="9842"/>
          <a:stretch/>
        </p:blipFill>
        <p:spPr>
          <a:xfrm>
            <a:off x="7519938" y="587361"/>
            <a:ext cx="4076006" cy="16640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B1EC0C-A5A3-AC31-3BAF-46302C32BA29}"/>
              </a:ext>
            </a:extLst>
          </p:cNvPr>
          <p:cNvSpPr/>
          <p:nvPr/>
        </p:nvSpPr>
        <p:spPr>
          <a:xfrm>
            <a:off x="0" y="16525"/>
            <a:ext cx="12192000" cy="231494"/>
          </a:xfrm>
          <a:prstGeom prst="rect">
            <a:avLst/>
          </a:prstGeom>
          <a:solidFill>
            <a:srgbClr val="81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7965EF6-CA2F-44E7-0524-ACF43B1F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56" y="8948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52058"/>
                </a:solidFill>
                <a:latin typeface="+mn-lt"/>
              </a:rPr>
              <a:t>MAP People and Processes </a:t>
            </a:r>
            <a:br>
              <a:rPr lang="en-US" dirty="0">
                <a:solidFill>
                  <a:srgbClr val="252058"/>
                </a:solidFill>
                <a:latin typeface="+mn-lt"/>
              </a:rPr>
            </a:br>
            <a:r>
              <a:rPr lang="en-US" dirty="0">
                <a:solidFill>
                  <a:srgbClr val="252058"/>
                </a:solidFill>
                <a:latin typeface="+mn-lt"/>
              </a:rPr>
              <a:t>+ Visa Tools</a:t>
            </a:r>
            <a:br>
              <a:rPr lang="en-US" dirty="0">
                <a:solidFill>
                  <a:srgbClr val="252058"/>
                </a:solidFill>
                <a:latin typeface="+mn-lt"/>
              </a:rPr>
            </a:br>
            <a:endParaRPr lang="en-US" dirty="0">
              <a:solidFill>
                <a:srgbClr val="252058"/>
              </a:solidFill>
              <a:latin typeface="+mn-lt"/>
            </a:endParaRPr>
          </a:p>
        </p:txBody>
      </p:sp>
      <p:pic>
        <p:nvPicPr>
          <p:cNvPr id="12" name="Picture 11" descr="A yellow tick in a circle&#10;&#10;Description automatically generated">
            <a:extLst>
              <a:ext uri="{FF2B5EF4-FFF2-40B4-BE49-F238E27FC236}">
                <a16:creationId xmlns:a16="http://schemas.microsoft.com/office/drawing/2014/main" id="{A34A559D-4CFC-C023-7CBE-C0A0B4126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6" y="2289118"/>
            <a:ext cx="423440" cy="393194"/>
          </a:xfrm>
          <a:prstGeom prst="rect">
            <a:avLst/>
          </a:prstGeom>
        </p:spPr>
      </p:pic>
      <p:pic>
        <p:nvPicPr>
          <p:cNvPr id="13" name="Picture 12" descr="A yellow tick in a circle&#10;&#10;Description automatically generated">
            <a:extLst>
              <a:ext uri="{FF2B5EF4-FFF2-40B4-BE49-F238E27FC236}">
                <a16:creationId xmlns:a16="http://schemas.microsoft.com/office/drawing/2014/main" id="{7F48ECF0-C28E-46C2-7E18-8DD5E3356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6" y="2867286"/>
            <a:ext cx="423440" cy="393194"/>
          </a:xfrm>
          <a:prstGeom prst="rect">
            <a:avLst/>
          </a:prstGeom>
        </p:spPr>
      </p:pic>
      <p:pic>
        <p:nvPicPr>
          <p:cNvPr id="14" name="Picture 13" descr="A yellow tick in a circle&#10;&#10;Description automatically generated">
            <a:extLst>
              <a:ext uri="{FF2B5EF4-FFF2-40B4-BE49-F238E27FC236}">
                <a16:creationId xmlns:a16="http://schemas.microsoft.com/office/drawing/2014/main" id="{1D2094F4-6A5C-D066-0F63-8BC2DF7B1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6" y="3445454"/>
            <a:ext cx="423440" cy="393194"/>
          </a:xfrm>
          <a:prstGeom prst="rect">
            <a:avLst/>
          </a:prstGeom>
        </p:spPr>
      </p:pic>
      <p:pic>
        <p:nvPicPr>
          <p:cNvPr id="15" name="Picture 14" descr="A yellow tick in a circle&#10;&#10;Description automatically generated">
            <a:extLst>
              <a:ext uri="{FF2B5EF4-FFF2-40B4-BE49-F238E27FC236}">
                <a16:creationId xmlns:a16="http://schemas.microsoft.com/office/drawing/2014/main" id="{29D1D5CA-047A-7BB6-7C5A-C2FF46E17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6" y="4023622"/>
            <a:ext cx="423440" cy="393194"/>
          </a:xfrm>
          <a:prstGeom prst="rect">
            <a:avLst/>
          </a:prstGeom>
        </p:spPr>
      </p:pic>
      <p:pic>
        <p:nvPicPr>
          <p:cNvPr id="16" name="Picture 15" descr="A yellow tick in a circle&#10;&#10;Description automatically generated">
            <a:extLst>
              <a:ext uri="{FF2B5EF4-FFF2-40B4-BE49-F238E27FC236}">
                <a16:creationId xmlns:a16="http://schemas.microsoft.com/office/drawing/2014/main" id="{799E50AA-2DD6-A99B-3CAF-E3A27FD15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6" y="4601790"/>
            <a:ext cx="423440" cy="393194"/>
          </a:xfrm>
          <a:prstGeom prst="rect">
            <a:avLst/>
          </a:prstGeom>
        </p:spPr>
      </p:pic>
      <p:pic>
        <p:nvPicPr>
          <p:cNvPr id="17" name="Picture 16" descr="A yellow tick in a circle&#10;&#10;Description automatically generated">
            <a:extLst>
              <a:ext uri="{FF2B5EF4-FFF2-40B4-BE49-F238E27FC236}">
                <a16:creationId xmlns:a16="http://schemas.microsoft.com/office/drawing/2014/main" id="{200DE3B2-179D-F6B8-DE4E-B04C1F324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6" y="5179960"/>
            <a:ext cx="423440" cy="3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35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6F342E-BE8E-998B-9AC7-CB952514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42" b="9842"/>
          <a:stretch/>
        </p:blipFill>
        <p:spPr>
          <a:xfrm>
            <a:off x="8642498" y="317660"/>
            <a:ext cx="3254136" cy="13285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B1EC0C-A5A3-AC31-3BAF-46302C32BA29}"/>
              </a:ext>
            </a:extLst>
          </p:cNvPr>
          <p:cNvSpPr/>
          <p:nvPr/>
        </p:nvSpPr>
        <p:spPr>
          <a:xfrm>
            <a:off x="0" y="-3826"/>
            <a:ext cx="12219025" cy="1531656"/>
          </a:xfrm>
          <a:prstGeom prst="rect">
            <a:avLst/>
          </a:prstGeom>
          <a:solidFill>
            <a:srgbClr val="81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shield and a lock&#10;&#10;Description automatically generated">
            <a:extLst>
              <a:ext uri="{FF2B5EF4-FFF2-40B4-BE49-F238E27FC236}">
                <a16:creationId xmlns:a16="http://schemas.microsoft.com/office/drawing/2014/main" id="{28ECD54D-5991-9C62-3C95-7DC2ED857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055" y="-5434"/>
            <a:ext cx="3026102" cy="153456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3852E41-43C1-0486-C1C0-8DD07A6655D3}"/>
              </a:ext>
            </a:extLst>
          </p:cNvPr>
          <p:cNvSpPr/>
          <p:nvPr/>
        </p:nvSpPr>
        <p:spPr>
          <a:xfrm>
            <a:off x="536" y="1364213"/>
            <a:ext cx="12219025" cy="157367"/>
          </a:xfrm>
          <a:prstGeom prst="rect">
            <a:avLst/>
          </a:prstGeom>
          <a:solidFill>
            <a:srgbClr val="F9A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2">
            <a:extLst>
              <a:ext uri="{FF2B5EF4-FFF2-40B4-BE49-F238E27FC236}">
                <a16:creationId xmlns:a16="http://schemas.microsoft.com/office/drawing/2014/main" id="{7A16191B-19FA-33B6-D6F6-7650A959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1" y="77805"/>
            <a:ext cx="10515600" cy="1325563"/>
          </a:xfrm>
        </p:spPr>
        <p:txBody>
          <a:bodyPr>
            <a:noAutofit/>
          </a:bodyPr>
          <a:lstStyle/>
          <a:p>
            <a:br>
              <a:rPr lang="en-US" sz="3600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MAP 2.0 - Internal Defense</a:t>
            </a:r>
            <a:br>
              <a:rPr lang="en-US" sz="3600" dirty="0">
                <a:solidFill>
                  <a:schemeClr val="bg1"/>
                </a:solidFill>
                <a:latin typeface="+mn-lt"/>
              </a:rPr>
            </a:b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5C0D02-AA70-1910-259A-5FBF3D142379}"/>
              </a:ext>
            </a:extLst>
          </p:cNvPr>
          <p:cNvSpPr txBox="1"/>
          <p:nvPr/>
        </p:nvSpPr>
        <p:spPr>
          <a:xfrm>
            <a:off x="462447" y="2089611"/>
            <a:ext cx="4902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52058"/>
                </a:solidFill>
              </a:rPr>
              <a:t>Fractional Chief Information Officer </a:t>
            </a:r>
          </a:p>
          <a:p>
            <a:r>
              <a:rPr lang="en-US" sz="2800" i="1" dirty="0">
                <a:solidFill>
                  <a:srgbClr val="252058"/>
                </a:solidFill>
              </a:rPr>
              <a:t>Todd Gengenbach</a:t>
            </a:r>
          </a:p>
          <a:p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E989AF-D839-B6AF-2ED4-0C4C84B88D32}"/>
              </a:ext>
            </a:extLst>
          </p:cNvPr>
          <p:cNvSpPr txBox="1"/>
          <p:nvPr/>
        </p:nvSpPr>
        <p:spPr>
          <a:xfrm>
            <a:off x="651711" y="3082745"/>
            <a:ext cx="5310680" cy="266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252058"/>
                </a:solidFill>
              </a:rPr>
              <a:t>30+ Years Experience Leading IT</a:t>
            </a:r>
          </a:p>
          <a:p>
            <a:pPr marL="514350" lvl="1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252058"/>
                </a:solidFill>
              </a:rPr>
              <a:t>PCI DSS 4.0 Expertise</a:t>
            </a:r>
          </a:p>
          <a:p>
            <a:pPr marL="514350" lvl="1">
              <a:spcAft>
                <a:spcPts val="600"/>
              </a:spcAft>
            </a:pPr>
            <a:r>
              <a:rPr lang="en-US" sz="2400" dirty="0">
                <a:solidFill>
                  <a:srgbClr val="252058"/>
                </a:solidFill>
              </a:rPr>
              <a:t>Microsoft 365/Azure Advanced Certifications and Experience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15" name="Picture 14" descr="A yellow tick in a circle&#10;&#10;Description automatically generated">
            <a:extLst>
              <a:ext uri="{FF2B5EF4-FFF2-40B4-BE49-F238E27FC236}">
                <a16:creationId xmlns:a16="http://schemas.microsoft.com/office/drawing/2014/main" id="{F73AC74A-97B9-E35A-ED05-C3A12BD33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03" y="3328305"/>
            <a:ext cx="423440" cy="393194"/>
          </a:xfrm>
          <a:prstGeom prst="rect">
            <a:avLst/>
          </a:prstGeom>
        </p:spPr>
      </p:pic>
      <p:pic>
        <p:nvPicPr>
          <p:cNvPr id="16" name="Picture 15" descr="A yellow tick in a circle&#10;&#10;Description automatically generated">
            <a:extLst>
              <a:ext uri="{FF2B5EF4-FFF2-40B4-BE49-F238E27FC236}">
                <a16:creationId xmlns:a16="http://schemas.microsoft.com/office/drawing/2014/main" id="{16B9E3B9-7288-8432-BB63-5A5D0203B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03" y="3906473"/>
            <a:ext cx="423440" cy="393194"/>
          </a:xfrm>
          <a:prstGeom prst="rect">
            <a:avLst/>
          </a:prstGeom>
        </p:spPr>
      </p:pic>
      <p:pic>
        <p:nvPicPr>
          <p:cNvPr id="17" name="Picture 16" descr="A yellow tick in a circle&#10;&#10;Description automatically generated">
            <a:extLst>
              <a:ext uri="{FF2B5EF4-FFF2-40B4-BE49-F238E27FC236}">
                <a16:creationId xmlns:a16="http://schemas.microsoft.com/office/drawing/2014/main" id="{363B9B12-395E-EB50-6E4D-1E720568A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03" y="4484641"/>
            <a:ext cx="423440" cy="3931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7A0B8F-3510-F438-C86F-05C700A26763}"/>
              </a:ext>
            </a:extLst>
          </p:cNvPr>
          <p:cNvSpPr txBox="1"/>
          <p:nvPr/>
        </p:nvSpPr>
        <p:spPr>
          <a:xfrm>
            <a:off x="5968775" y="2089611"/>
            <a:ext cx="4902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52058"/>
                </a:solidFill>
              </a:rPr>
              <a:t>Strategic Partnership with </a:t>
            </a:r>
          </a:p>
          <a:p>
            <a:r>
              <a:rPr lang="en-US" sz="2800" i="1" dirty="0">
                <a:solidFill>
                  <a:srgbClr val="252058"/>
                </a:solidFill>
              </a:rPr>
              <a:t>RSM, US, LLP</a:t>
            </a:r>
          </a:p>
          <a:p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B1DA6A-3D38-C188-A241-4D57CC37DE73}"/>
              </a:ext>
            </a:extLst>
          </p:cNvPr>
          <p:cNvSpPr txBox="1"/>
          <p:nvPr/>
        </p:nvSpPr>
        <p:spPr>
          <a:xfrm>
            <a:off x="6151655" y="3090697"/>
            <a:ext cx="6290496" cy="229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252058"/>
                </a:solidFill>
              </a:rPr>
              <a:t>World’s Largest Middle Market Provider</a:t>
            </a:r>
          </a:p>
          <a:p>
            <a:pPr marL="514350" lvl="1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252058"/>
                </a:solidFill>
              </a:rPr>
              <a:t>MAP’s IT Managed Services Provider </a:t>
            </a:r>
          </a:p>
          <a:p>
            <a:pPr marL="514350" lvl="1">
              <a:spcAft>
                <a:spcPts val="600"/>
              </a:spcAft>
            </a:pPr>
            <a:r>
              <a:rPr lang="en-US" sz="2400" dirty="0">
                <a:solidFill>
                  <a:srgbClr val="252058"/>
                </a:solidFill>
              </a:rPr>
              <a:t>Maximizing Microsoft Investment Value 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20" name="Picture 19" descr="A yellow tick in a circle&#10;&#10;Description automatically generated">
            <a:extLst>
              <a:ext uri="{FF2B5EF4-FFF2-40B4-BE49-F238E27FC236}">
                <a16:creationId xmlns:a16="http://schemas.microsoft.com/office/drawing/2014/main" id="{540946CA-1312-F142-75F9-0EBB01543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231" y="3297324"/>
            <a:ext cx="423440" cy="393194"/>
          </a:xfrm>
          <a:prstGeom prst="rect">
            <a:avLst/>
          </a:prstGeom>
        </p:spPr>
      </p:pic>
      <p:pic>
        <p:nvPicPr>
          <p:cNvPr id="21" name="Picture 20" descr="A yellow tick in a circle&#10;&#10;Description automatically generated">
            <a:extLst>
              <a:ext uri="{FF2B5EF4-FFF2-40B4-BE49-F238E27FC236}">
                <a16:creationId xmlns:a16="http://schemas.microsoft.com/office/drawing/2014/main" id="{CDF7A0E9-E323-1261-7989-6F83E561A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231" y="3875492"/>
            <a:ext cx="423440" cy="393194"/>
          </a:xfrm>
          <a:prstGeom prst="rect">
            <a:avLst/>
          </a:prstGeom>
        </p:spPr>
      </p:pic>
      <p:pic>
        <p:nvPicPr>
          <p:cNvPr id="22" name="Picture 21" descr="A yellow tick in a circle&#10;&#10;Description automatically generated">
            <a:extLst>
              <a:ext uri="{FF2B5EF4-FFF2-40B4-BE49-F238E27FC236}">
                <a16:creationId xmlns:a16="http://schemas.microsoft.com/office/drawing/2014/main" id="{0BD33585-7275-099D-9D75-7B3ECC496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231" y="4453660"/>
            <a:ext cx="423440" cy="3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6F342E-BE8E-998B-9AC7-CB952514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42" b="9842"/>
          <a:stretch/>
        </p:blipFill>
        <p:spPr>
          <a:xfrm>
            <a:off x="7720883" y="514209"/>
            <a:ext cx="4076006" cy="16640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B1EC0C-A5A3-AC31-3BAF-46302C32BA29}"/>
              </a:ext>
            </a:extLst>
          </p:cNvPr>
          <p:cNvSpPr/>
          <p:nvPr/>
        </p:nvSpPr>
        <p:spPr>
          <a:xfrm>
            <a:off x="0" y="16525"/>
            <a:ext cx="12192000" cy="231494"/>
          </a:xfrm>
          <a:prstGeom prst="rect">
            <a:avLst/>
          </a:prstGeom>
          <a:solidFill>
            <a:srgbClr val="81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7965EF6-CA2F-44E7-0524-ACF43B1F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1" y="962393"/>
            <a:ext cx="10716545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52058"/>
                </a:solidFill>
                <a:latin typeface="+mn-lt"/>
              </a:rPr>
              <a:t>MAP 2.0 Defense Infrastructure</a:t>
            </a:r>
            <a:br>
              <a:rPr lang="en-US" dirty="0">
                <a:solidFill>
                  <a:srgbClr val="252058"/>
                </a:solidFill>
                <a:latin typeface="+mn-lt"/>
              </a:rPr>
            </a:br>
            <a:endParaRPr lang="en-US" dirty="0">
              <a:solidFill>
                <a:srgbClr val="252058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C437C3-C8F2-788A-A629-3CE1C3BA51CF}"/>
              </a:ext>
            </a:extLst>
          </p:cNvPr>
          <p:cNvSpPr txBox="1"/>
          <p:nvPr/>
        </p:nvSpPr>
        <p:spPr>
          <a:xfrm>
            <a:off x="596056" y="2444453"/>
            <a:ext cx="49025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52058"/>
                </a:solidFill>
              </a:rPr>
              <a:t>Windows 365 / Azure PCI </a:t>
            </a:r>
          </a:p>
          <a:p>
            <a:r>
              <a:rPr lang="en-US" sz="2400" b="1" i="1" dirty="0">
                <a:solidFill>
                  <a:srgbClr val="252058"/>
                </a:solidFill>
              </a:rPr>
              <a:t>DSS Environment </a:t>
            </a:r>
            <a:endParaRPr lang="en-US" sz="2800" i="1" dirty="0">
              <a:solidFill>
                <a:srgbClr val="252058"/>
              </a:solidFill>
            </a:endParaRPr>
          </a:p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F9115-EDAC-89FE-517C-66F33A77B325}"/>
              </a:ext>
            </a:extLst>
          </p:cNvPr>
          <p:cNvSpPr txBox="1"/>
          <p:nvPr/>
        </p:nvSpPr>
        <p:spPr>
          <a:xfrm>
            <a:off x="785320" y="3429000"/>
            <a:ext cx="5310680" cy="2589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>
              <a:spcAft>
                <a:spcPts val="600"/>
              </a:spcAft>
            </a:pPr>
            <a:r>
              <a:rPr lang="en-US" sz="2400" dirty="0">
                <a:solidFill>
                  <a:srgbClr val="252058"/>
                </a:solidFill>
              </a:rPr>
              <a:t>Segregated, Secure PCI DSS </a:t>
            </a:r>
            <a:r>
              <a:rPr lang="en-US" sz="2400" dirty="0" err="1">
                <a:solidFill>
                  <a:srgbClr val="252058"/>
                </a:solidFill>
              </a:rPr>
              <a:t>AoC</a:t>
            </a:r>
            <a:r>
              <a:rPr lang="en-US" sz="2400" dirty="0">
                <a:solidFill>
                  <a:srgbClr val="252058"/>
                </a:solidFill>
              </a:rPr>
              <a:t> Certified Environment</a:t>
            </a:r>
            <a:br>
              <a:rPr lang="en-US" sz="2400" dirty="0">
                <a:solidFill>
                  <a:srgbClr val="252058"/>
                </a:solidFill>
              </a:rPr>
            </a:br>
            <a:endParaRPr lang="en-US" sz="2400" dirty="0">
              <a:solidFill>
                <a:srgbClr val="252058"/>
              </a:solidFill>
            </a:endParaRPr>
          </a:p>
          <a:p>
            <a:pPr marL="514350" lvl="1">
              <a:spcAft>
                <a:spcPts val="600"/>
              </a:spcAft>
            </a:pPr>
            <a:r>
              <a:rPr lang="en-US" sz="2400" dirty="0">
                <a:solidFill>
                  <a:srgbClr val="252058"/>
                </a:solidFill>
              </a:rPr>
              <a:t>Fully Redundant / Resilient Microsoft Cloud Technology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17" name="Picture 16" descr="A yellow tick in a circle&#10;&#10;Description automatically generated">
            <a:extLst>
              <a:ext uri="{FF2B5EF4-FFF2-40B4-BE49-F238E27FC236}">
                <a16:creationId xmlns:a16="http://schemas.microsoft.com/office/drawing/2014/main" id="{850BDD1D-C7F8-BF85-5D29-EC772A98A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12" y="3674560"/>
            <a:ext cx="423440" cy="393194"/>
          </a:xfrm>
          <a:prstGeom prst="rect">
            <a:avLst/>
          </a:prstGeom>
        </p:spPr>
      </p:pic>
      <p:pic>
        <p:nvPicPr>
          <p:cNvPr id="19" name="Picture 18" descr="A yellow tick in a circle&#10;&#10;Description automatically generated">
            <a:extLst>
              <a:ext uri="{FF2B5EF4-FFF2-40B4-BE49-F238E27FC236}">
                <a16:creationId xmlns:a16="http://schemas.microsoft.com/office/drawing/2014/main" id="{939711EE-B2F8-8111-514B-2E0473EEB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12" y="4782128"/>
            <a:ext cx="423440" cy="3931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8E4264-75A1-F377-97BB-ACCE51B42644}"/>
              </a:ext>
            </a:extLst>
          </p:cNvPr>
          <p:cNvSpPr txBox="1"/>
          <p:nvPr/>
        </p:nvSpPr>
        <p:spPr>
          <a:xfrm>
            <a:off x="6491952" y="2444453"/>
            <a:ext cx="49025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52058"/>
                </a:solidFill>
              </a:rPr>
              <a:t>Secure Client, Prospect and</a:t>
            </a:r>
          </a:p>
          <a:p>
            <a:r>
              <a:rPr lang="en-US" sz="2400" b="1" i="1" dirty="0">
                <a:solidFill>
                  <a:srgbClr val="252058"/>
                </a:solidFill>
              </a:rPr>
              <a:t>Vendor Collaboration Portals</a:t>
            </a:r>
            <a:endParaRPr lang="en-US" sz="2800" i="1" dirty="0">
              <a:solidFill>
                <a:srgbClr val="252058"/>
              </a:solidFill>
            </a:endParaRPr>
          </a:p>
          <a:p>
            <a:endParaRPr lang="en-US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8A765-5082-7B36-4016-F2B0ABFC7233}"/>
              </a:ext>
            </a:extLst>
          </p:cNvPr>
          <p:cNvSpPr txBox="1"/>
          <p:nvPr/>
        </p:nvSpPr>
        <p:spPr>
          <a:xfrm>
            <a:off x="6681216" y="3406606"/>
            <a:ext cx="5310680" cy="222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>
              <a:spcAft>
                <a:spcPts val="600"/>
              </a:spcAft>
            </a:pPr>
            <a:r>
              <a:rPr lang="en-US" sz="2400" dirty="0">
                <a:solidFill>
                  <a:srgbClr val="252058"/>
                </a:solidFill>
              </a:rPr>
              <a:t>Leverages Microsoft 365 SharePoint and Teams Technology</a:t>
            </a:r>
            <a:br>
              <a:rPr lang="en-US" sz="2400" dirty="0">
                <a:solidFill>
                  <a:srgbClr val="252058"/>
                </a:solidFill>
              </a:rPr>
            </a:br>
            <a:endParaRPr lang="en-US" sz="2400" dirty="0">
              <a:solidFill>
                <a:srgbClr val="252058"/>
              </a:solidFill>
            </a:endParaRPr>
          </a:p>
          <a:p>
            <a:pPr marL="514350" lvl="1">
              <a:spcAft>
                <a:spcPts val="600"/>
              </a:spcAft>
            </a:pPr>
            <a:r>
              <a:rPr lang="en-US" sz="2400" dirty="0">
                <a:solidFill>
                  <a:srgbClr val="252058"/>
                </a:solidFill>
              </a:rPr>
              <a:t>PCI DSS </a:t>
            </a:r>
            <a:r>
              <a:rPr lang="en-US" sz="2400" dirty="0" err="1">
                <a:solidFill>
                  <a:srgbClr val="252058"/>
                </a:solidFill>
              </a:rPr>
              <a:t>AoC</a:t>
            </a:r>
            <a:r>
              <a:rPr lang="en-US" sz="2400" dirty="0">
                <a:solidFill>
                  <a:srgbClr val="252058"/>
                </a:solidFill>
              </a:rPr>
              <a:t> Certified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26" name="Picture 25" descr="A yellow tick in a circle&#10;&#10;Description automatically generated">
            <a:extLst>
              <a:ext uri="{FF2B5EF4-FFF2-40B4-BE49-F238E27FC236}">
                <a16:creationId xmlns:a16="http://schemas.microsoft.com/office/drawing/2014/main" id="{61367AB3-9CB9-F75C-AAA3-1CB37FD3B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408" y="3652166"/>
            <a:ext cx="423440" cy="393194"/>
          </a:xfrm>
          <a:prstGeom prst="rect">
            <a:avLst/>
          </a:prstGeom>
        </p:spPr>
      </p:pic>
      <p:pic>
        <p:nvPicPr>
          <p:cNvPr id="27" name="Picture 26" descr="A yellow tick in a circle&#10;&#10;Description automatically generated">
            <a:extLst>
              <a:ext uri="{FF2B5EF4-FFF2-40B4-BE49-F238E27FC236}">
                <a16:creationId xmlns:a16="http://schemas.microsoft.com/office/drawing/2014/main" id="{EB8843BB-EDB0-AA5A-4243-F40AB67E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408" y="4639530"/>
            <a:ext cx="423440" cy="3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91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6F342E-BE8E-998B-9AC7-CB952514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42" b="9842"/>
          <a:stretch/>
        </p:blipFill>
        <p:spPr>
          <a:xfrm>
            <a:off x="8642498" y="317660"/>
            <a:ext cx="3254136" cy="13285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B1EC0C-A5A3-AC31-3BAF-46302C32BA29}"/>
              </a:ext>
            </a:extLst>
          </p:cNvPr>
          <p:cNvSpPr/>
          <p:nvPr/>
        </p:nvSpPr>
        <p:spPr>
          <a:xfrm>
            <a:off x="0" y="-3826"/>
            <a:ext cx="12219025" cy="1531656"/>
          </a:xfrm>
          <a:prstGeom prst="rect">
            <a:avLst/>
          </a:prstGeom>
          <a:solidFill>
            <a:srgbClr val="81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shield and a lock&#10;&#10;Description automatically generated">
            <a:extLst>
              <a:ext uri="{FF2B5EF4-FFF2-40B4-BE49-F238E27FC236}">
                <a16:creationId xmlns:a16="http://schemas.microsoft.com/office/drawing/2014/main" id="{28ECD54D-5991-9C62-3C95-7DC2ED857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055" y="-5434"/>
            <a:ext cx="3026102" cy="153456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3852E41-43C1-0486-C1C0-8DD07A6655D3}"/>
              </a:ext>
            </a:extLst>
          </p:cNvPr>
          <p:cNvSpPr/>
          <p:nvPr/>
        </p:nvSpPr>
        <p:spPr>
          <a:xfrm>
            <a:off x="536" y="1364213"/>
            <a:ext cx="12219025" cy="157367"/>
          </a:xfrm>
          <a:prstGeom prst="rect">
            <a:avLst/>
          </a:prstGeom>
          <a:solidFill>
            <a:srgbClr val="F9A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2">
            <a:extLst>
              <a:ext uri="{FF2B5EF4-FFF2-40B4-BE49-F238E27FC236}">
                <a16:creationId xmlns:a16="http://schemas.microsoft.com/office/drawing/2014/main" id="{7A16191B-19FA-33B6-D6F6-7650A959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43" y="152698"/>
            <a:ext cx="10515600" cy="1325563"/>
          </a:xfrm>
        </p:spPr>
        <p:txBody>
          <a:bodyPr>
            <a:noAutofit/>
          </a:bodyPr>
          <a:lstStyle/>
          <a:p>
            <a:br>
              <a:rPr lang="en-US" sz="4000" dirty="0">
                <a:solidFill>
                  <a:schemeClr val="bg1"/>
                </a:solidFill>
                <a:latin typeface="+mn-lt"/>
              </a:rPr>
            </a:br>
            <a:r>
              <a:rPr lang="en-US" sz="4000" dirty="0">
                <a:solidFill>
                  <a:schemeClr val="bg1"/>
                </a:solidFill>
                <a:latin typeface="+mn-lt"/>
              </a:rPr>
              <a:t>MAP 2.0 Defense Infrastructure</a:t>
            </a:r>
            <a:br>
              <a:rPr lang="en-US" sz="4000" dirty="0">
                <a:solidFill>
                  <a:schemeClr val="bg1"/>
                </a:solidFill>
                <a:latin typeface="+mn-lt"/>
              </a:rPr>
            </a:b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D25961-E332-686E-DC2F-2F72CEDC3D60}"/>
              </a:ext>
            </a:extLst>
          </p:cNvPr>
          <p:cNvSpPr txBox="1"/>
          <p:nvPr/>
        </p:nvSpPr>
        <p:spPr>
          <a:xfrm>
            <a:off x="681781" y="1967667"/>
            <a:ext cx="49025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52058"/>
                </a:solidFill>
              </a:rPr>
              <a:t>CYGNVS (Pronounced: SIG-NUS) </a:t>
            </a:r>
            <a:r>
              <a:rPr lang="en-US" sz="2400" b="1" i="1" dirty="0">
                <a:solidFill>
                  <a:srgbClr val="252058"/>
                </a:solidFill>
              </a:rPr>
              <a:t>Incident Response Solution</a:t>
            </a:r>
          </a:p>
          <a:p>
            <a:endParaRPr lang="en-US" sz="2400" b="1" dirty="0">
              <a:solidFill>
                <a:srgbClr val="252058"/>
              </a:solidFill>
            </a:endParaRPr>
          </a:p>
          <a:p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A68D8E-699A-9BCD-475D-66F717DB6BD9}"/>
              </a:ext>
            </a:extLst>
          </p:cNvPr>
          <p:cNvSpPr txBox="1"/>
          <p:nvPr/>
        </p:nvSpPr>
        <p:spPr>
          <a:xfrm>
            <a:off x="871045" y="2968873"/>
            <a:ext cx="531068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>
              <a:spcAft>
                <a:spcPts val="600"/>
              </a:spcAft>
            </a:pPr>
            <a:r>
              <a:rPr lang="en-US" sz="2400" dirty="0">
                <a:solidFill>
                  <a:srgbClr val="252058"/>
                </a:solidFill>
              </a:rPr>
              <a:t>Centralized , Omni Channel Tools</a:t>
            </a:r>
          </a:p>
          <a:p>
            <a:pPr marL="514350" lvl="1">
              <a:spcAft>
                <a:spcPts val="600"/>
              </a:spcAft>
            </a:pPr>
            <a:r>
              <a:rPr lang="en-US" sz="2400" dirty="0">
                <a:solidFill>
                  <a:srgbClr val="252058"/>
                </a:solidFill>
              </a:rPr>
              <a:t>“Air Gapped” to all Daily MAP Infrastructure</a:t>
            </a:r>
          </a:p>
          <a:p>
            <a:pPr marL="514350" lvl="1">
              <a:spcAft>
                <a:spcPts val="600"/>
              </a:spcAft>
            </a:pPr>
            <a:r>
              <a:rPr lang="en-US" sz="2400" dirty="0">
                <a:solidFill>
                  <a:srgbClr val="252058"/>
                </a:solidFill>
              </a:rPr>
              <a:t>Orchestrated with External Entities (Clients, legal, MSP, etc.)</a:t>
            </a:r>
          </a:p>
          <a:p>
            <a:pPr marL="514350" lvl="1">
              <a:spcAft>
                <a:spcPts val="600"/>
              </a:spcAft>
            </a:pPr>
            <a:r>
              <a:rPr lang="en-US" sz="2400" dirty="0">
                <a:solidFill>
                  <a:srgbClr val="252058"/>
                </a:solidFill>
              </a:rPr>
              <a:t>Customizable Workflow “Playbooks” for Multiple Incident Scenarios</a:t>
            </a:r>
            <a:endParaRPr lang="en-US" sz="2400" dirty="0"/>
          </a:p>
        </p:txBody>
      </p:sp>
      <p:pic>
        <p:nvPicPr>
          <p:cNvPr id="25" name="Picture 24" descr="A yellow tick in a circle&#10;&#10;Description automatically generated">
            <a:extLst>
              <a:ext uri="{FF2B5EF4-FFF2-40B4-BE49-F238E27FC236}">
                <a16:creationId xmlns:a16="http://schemas.microsoft.com/office/drawing/2014/main" id="{DAB169AE-1F8B-2C09-51EE-7924C5488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7" y="3057265"/>
            <a:ext cx="423440" cy="393194"/>
          </a:xfrm>
          <a:prstGeom prst="rect">
            <a:avLst/>
          </a:prstGeom>
        </p:spPr>
      </p:pic>
      <p:pic>
        <p:nvPicPr>
          <p:cNvPr id="26" name="Picture 25" descr="A yellow tick in a circle&#10;&#10;Description automatically generated">
            <a:extLst>
              <a:ext uri="{FF2B5EF4-FFF2-40B4-BE49-F238E27FC236}">
                <a16:creationId xmlns:a16="http://schemas.microsoft.com/office/drawing/2014/main" id="{C3E89B6D-05D5-22D2-9B97-DB45683AE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7" y="3578875"/>
            <a:ext cx="423440" cy="39319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673870F-CBFB-CFCF-D506-011447B1CEBA}"/>
              </a:ext>
            </a:extLst>
          </p:cNvPr>
          <p:cNvSpPr txBox="1"/>
          <p:nvPr/>
        </p:nvSpPr>
        <p:spPr>
          <a:xfrm>
            <a:off x="6577677" y="1967667"/>
            <a:ext cx="49025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252058"/>
                </a:solidFill>
              </a:rPr>
              <a:t>SentinelOne</a:t>
            </a:r>
            <a:r>
              <a:rPr lang="en-US" sz="2400" b="1" dirty="0">
                <a:solidFill>
                  <a:srgbClr val="252058"/>
                </a:solidFill>
              </a:rPr>
              <a:t> Endpoint and </a:t>
            </a:r>
          </a:p>
          <a:p>
            <a:r>
              <a:rPr lang="en-US" sz="2400" b="1" dirty="0">
                <a:solidFill>
                  <a:srgbClr val="252058"/>
                </a:solidFill>
              </a:rPr>
              <a:t>Stellar Cyber SIEM Solutions</a:t>
            </a:r>
          </a:p>
          <a:p>
            <a:endParaRPr lang="en-US" sz="2400" b="1" dirty="0">
              <a:solidFill>
                <a:srgbClr val="252058"/>
              </a:solidFill>
            </a:endParaRPr>
          </a:p>
          <a:p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3B0883-1924-002C-F073-938F09FC28D3}"/>
              </a:ext>
            </a:extLst>
          </p:cNvPr>
          <p:cNvSpPr txBox="1"/>
          <p:nvPr/>
        </p:nvSpPr>
        <p:spPr>
          <a:xfrm>
            <a:off x="6766941" y="2946479"/>
            <a:ext cx="53106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>
              <a:spcAft>
                <a:spcPts val="600"/>
              </a:spcAft>
            </a:pPr>
            <a:r>
              <a:rPr lang="en-US" sz="2400" dirty="0">
                <a:solidFill>
                  <a:srgbClr val="252058"/>
                </a:solidFill>
              </a:rPr>
              <a:t>Leading Endpoint and (SIEM) CYBER Security</a:t>
            </a:r>
          </a:p>
          <a:p>
            <a:pPr marL="514350" lvl="1">
              <a:spcAft>
                <a:spcPts val="600"/>
              </a:spcAft>
            </a:pPr>
            <a:endParaRPr lang="en-US" sz="1200" dirty="0">
              <a:solidFill>
                <a:srgbClr val="252058"/>
              </a:solidFill>
            </a:endParaRPr>
          </a:p>
          <a:p>
            <a:pPr marL="514350" lvl="1">
              <a:spcAft>
                <a:spcPts val="600"/>
              </a:spcAft>
            </a:pPr>
            <a:r>
              <a:rPr lang="en-US" sz="2400" dirty="0">
                <a:solidFill>
                  <a:srgbClr val="252058"/>
                </a:solidFill>
              </a:rPr>
              <a:t>Advanced AI to Assist Detect / Respond to Latest Threat Vectors</a:t>
            </a:r>
            <a:endParaRPr lang="en-US" sz="2400" dirty="0"/>
          </a:p>
        </p:txBody>
      </p:sp>
      <p:pic>
        <p:nvPicPr>
          <p:cNvPr id="29" name="Picture 28" descr="A yellow tick in a circle&#10;&#10;Description automatically generated">
            <a:extLst>
              <a:ext uri="{FF2B5EF4-FFF2-40B4-BE49-F238E27FC236}">
                <a16:creationId xmlns:a16="http://schemas.microsoft.com/office/drawing/2014/main" id="{427A59FF-932B-ABD6-80D5-3F6B36B9C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133" y="3063447"/>
            <a:ext cx="423440" cy="393194"/>
          </a:xfrm>
          <a:prstGeom prst="rect">
            <a:avLst/>
          </a:prstGeom>
        </p:spPr>
      </p:pic>
      <p:pic>
        <p:nvPicPr>
          <p:cNvPr id="30" name="Picture 29" descr="A yellow tick in a circle&#10;&#10;Description automatically generated">
            <a:extLst>
              <a:ext uri="{FF2B5EF4-FFF2-40B4-BE49-F238E27FC236}">
                <a16:creationId xmlns:a16="http://schemas.microsoft.com/office/drawing/2014/main" id="{18B0DA59-867C-F19C-3A68-5A2275C78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133" y="4142439"/>
            <a:ext cx="423440" cy="393194"/>
          </a:xfrm>
          <a:prstGeom prst="rect">
            <a:avLst/>
          </a:prstGeom>
        </p:spPr>
      </p:pic>
      <p:pic>
        <p:nvPicPr>
          <p:cNvPr id="31" name="Picture 30" descr="A yellow tick in a circle&#10;&#10;Description automatically generated">
            <a:extLst>
              <a:ext uri="{FF2B5EF4-FFF2-40B4-BE49-F238E27FC236}">
                <a16:creationId xmlns:a16="http://schemas.microsoft.com/office/drawing/2014/main" id="{81636BCE-330B-83E7-A399-B0B09A5FF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7" y="4355190"/>
            <a:ext cx="423440" cy="393194"/>
          </a:xfrm>
          <a:prstGeom prst="rect">
            <a:avLst/>
          </a:prstGeom>
        </p:spPr>
      </p:pic>
      <p:pic>
        <p:nvPicPr>
          <p:cNvPr id="32" name="Picture 31" descr="A yellow tick in a circle&#10;&#10;Description automatically generated">
            <a:extLst>
              <a:ext uri="{FF2B5EF4-FFF2-40B4-BE49-F238E27FC236}">
                <a16:creationId xmlns:a16="http://schemas.microsoft.com/office/drawing/2014/main" id="{A75CA210-003B-B8C6-A5FF-34A4946AD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7" y="5133981"/>
            <a:ext cx="423440" cy="3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65432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889C12-76DF-14C1-4AC8-6EA888ED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Thank YOU! | </a:t>
            </a:r>
            <a:r>
              <a:rPr lang="en-US" dirty="0">
                <a:solidFill>
                  <a:srgbClr val="F9A7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Asks of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2E274-C42A-3850-6024-27C1BFA8F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" r="13"/>
          <a:stretch/>
        </p:blipFill>
        <p:spPr>
          <a:xfrm>
            <a:off x="1333420" y="2074258"/>
            <a:ext cx="2021101" cy="2011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6B55E0-9092-76E0-E780-A392ADD70D3F}"/>
              </a:ext>
            </a:extLst>
          </p:cNvPr>
          <p:cNvSpPr txBox="1"/>
          <p:nvPr/>
        </p:nvSpPr>
        <p:spPr>
          <a:xfrm>
            <a:off x="845624" y="4145253"/>
            <a:ext cx="2844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52058"/>
                </a:solidFill>
              </a:rPr>
              <a:t>BE CHALLENGERS WITH 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A2F0D0-CD66-9EC9-5B8B-233288CCE3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36" b="2836"/>
          <a:stretch/>
        </p:blipFill>
        <p:spPr>
          <a:xfrm>
            <a:off x="4798140" y="2080055"/>
            <a:ext cx="2020855" cy="1896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7EF739-8179-F3FC-4974-8B1B5C813C5E}"/>
              </a:ext>
            </a:extLst>
          </p:cNvPr>
          <p:cNvSpPr txBox="1"/>
          <p:nvPr/>
        </p:nvSpPr>
        <p:spPr>
          <a:xfrm>
            <a:off x="4386661" y="4129327"/>
            <a:ext cx="2844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52058"/>
                </a:solidFill>
              </a:rPr>
              <a:t>TAKE HOME</a:t>
            </a:r>
          </a:p>
          <a:p>
            <a:pPr algn="ctr"/>
            <a:r>
              <a:rPr lang="en-US" sz="2800" b="1" dirty="0">
                <a:solidFill>
                  <a:srgbClr val="252058"/>
                </a:solidFill>
              </a:rPr>
              <a:t>NEW IDEAS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E09206-5822-6E43-DE23-CB7AA539B5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" r="19"/>
          <a:stretch/>
        </p:blipFill>
        <p:spPr>
          <a:xfrm>
            <a:off x="8262351" y="2044051"/>
            <a:ext cx="2020855" cy="20114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2928DB-5639-E2A2-B19F-C21A45B17DEC}"/>
              </a:ext>
            </a:extLst>
          </p:cNvPr>
          <p:cNvSpPr txBox="1"/>
          <p:nvPr/>
        </p:nvSpPr>
        <p:spPr>
          <a:xfrm>
            <a:off x="7862595" y="4128197"/>
            <a:ext cx="2844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52058"/>
                </a:solidFill>
              </a:rPr>
              <a:t>LET’S HAVE</a:t>
            </a:r>
            <a:br>
              <a:rPr lang="en-US" sz="2800" b="1" dirty="0">
                <a:solidFill>
                  <a:srgbClr val="252058"/>
                </a:solidFill>
              </a:rPr>
            </a:br>
            <a:r>
              <a:rPr lang="en-US" sz="2800" b="1" dirty="0">
                <a:solidFill>
                  <a:srgbClr val="252058"/>
                </a:solidFill>
              </a:rPr>
              <a:t>SOME FUN</a:t>
            </a:r>
          </a:p>
        </p:txBody>
      </p:sp>
    </p:spTree>
    <p:extLst>
      <p:ext uri="{BB962C8B-B14F-4D97-AF65-F5344CB8AC3E}">
        <p14:creationId xmlns:p14="http://schemas.microsoft.com/office/powerpoint/2010/main" val="6667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889C12-76DF-14C1-4AC8-6EA888ED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Road Forward | </a:t>
            </a:r>
            <a:r>
              <a:rPr lang="en-US" dirty="0">
                <a:solidFill>
                  <a:srgbClr val="F9A7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CB146A-F5E8-9AC8-E585-FA7EFE930A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" r="7"/>
          <a:stretch/>
        </p:blipFill>
        <p:spPr>
          <a:xfrm>
            <a:off x="9147591" y="1787273"/>
            <a:ext cx="1650128" cy="18621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F9BCEE-5AFD-AD51-1E3F-895A5B143D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" r="7"/>
          <a:stretch/>
        </p:blipFill>
        <p:spPr>
          <a:xfrm>
            <a:off x="5280636" y="1787273"/>
            <a:ext cx="1650128" cy="18621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7666FF-0CF9-010A-3465-D98BD376F7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4" b="34"/>
          <a:stretch/>
        </p:blipFill>
        <p:spPr>
          <a:xfrm>
            <a:off x="1415719" y="1787273"/>
            <a:ext cx="1649445" cy="186211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B9D4394-1D8E-0724-8979-62965CDC625A}"/>
              </a:ext>
            </a:extLst>
          </p:cNvPr>
          <p:cNvSpPr txBox="1"/>
          <p:nvPr/>
        </p:nvSpPr>
        <p:spPr>
          <a:xfrm>
            <a:off x="501034" y="3709550"/>
            <a:ext cx="341295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Get On </a:t>
            </a:r>
            <a:r>
              <a:rPr lang="en-US" sz="3200" b="1" i="1" dirty="0">
                <a:solidFill>
                  <a:schemeClr val="bg1"/>
                </a:solidFill>
              </a:rPr>
              <a:t>The </a:t>
            </a:r>
            <a:br>
              <a:rPr lang="en-US" sz="3200" b="1" i="1" dirty="0">
                <a:solidFill>
                  <a:schemeClr val="bg1"/>
                </a:solidFill>
              </a:rPr>
            </a:br>
            <a:r>
              <a:rPr lang="en-US" sz="3200" b="1" i="1" dirty="0">
                <a:solidFill>
                  <a:schemeClr val="bg1"/>
                </a:solidFill>
              </a:rPr>
              <a:t>Road Forward</a:t>
            </a:r>
            <a:br>
              <a:rPr lang="en-US" sz="3200" b="1" i="1" dirty="0">
                <a:solidFill>
                  <a:schemeClr val="bg1"/>
                </a:solidFill>
              </a:rPr>
            </a:br>
            <a:r>
              <a:rPr lang="en-US" sz="2800" b="1" i="1" dirty="0">
                <a:solidFill>
                  <a:srgbClr val="F9A733"/>
                </a:solidFill>
              </a:rPr>
              <a:t>Data, Digital, Defense!</a:t>
            </a:r>
          </a:p>
          <a:p>
            <a:pPr algn="ctr"/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888F80-B7EB-4C27-EC16-0198184E8DBC}"/>
              </a:ext>
            </a:extLst>
          </p:cNvPr>
          <p:cNvSpPr txBox="1"/>
          <p:nvPr/>
        </p:nvSpPr>
        <p:spPr>
          <a:xfrm>
            <a:off x="4383662" y="3709550"/>
            <a:ext cx="341295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Return Home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with Great </a:t>
            </a:r>
            <a:r>
              <a:rPr lang="en-US" sz="2800" b="1" i="1" dirty="0">
                <a:solidFill>
                  <a:srgbClr val="F9A733"/>
                </a:solidFill>
              </a:rPr>
              <a:t>Actionable, </a:t>
            </a:r>
            <a:br>
              <a:rPr lang="en-US" sz="2800" b="1" i="1" dirty="0">
                <a:solidFill>
                  <a:srgbClr val="F9A733"/>
                </a:solidFill>
              </a:rPr>
            </a:br>
            <a:r>
              <a:rPr lang="en-US" sz="2800" b="1" i="1" dirty="0">
                <a:solidFill>
                  <a:srgbClr val="F9A733"/>
                </a:solidFill>
              </a:rPr>
              <a:t>Proven Ideas  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6B2CA5-1E7E-C1C8-D05A-F6DEE5CACC6B}"/>
              </a:ext>
            </a:extLst>
          </p:cNvPr>
          <p:cNvSpPr txBox="1"/>
          <p:nvPr/>
        </p:nvSpPr>
        <p:spPr>
          <a:xfrm>
            <a:off x="8266291" y="3709550"/>
            <a:ext cx="341295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Grow Your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Network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i="1" dirty="0">
                <a:solidFill>
                  <a:srgbClr val="F9A733"/>
                </a:solidFill>
              </a:rPr>
              <a:t>as part of our community</a:t>
            </a:r>
          </a:p>
          <a:p>
            <a:pPr algn="ctr"/>
            <a:endParaRPr lang="en-US" sz="2800" dirty="0"/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5D5D0D0A-721A-BB2A-F3ED-88749709B8B9}"/>
              </a:ext>
            </a:extLst>
          </p:cNvPr>
          <p:cNvSpPr/>
          <p:nvPr/>
        </p:nvSpPr>
        <p:spPr>
          <a:xfrm>
            <a:off x="3641558" y="2545713"/>
            <a:ext cx="1010653" cy="41709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entagon 31">
            <a:extLst>
              <a:ext uri="{FF2B5EF4-FFF2-40B4-BE49-F238E27FC236}">
                <a16:creationId xmlns:a16="http://schemas.microsoft.com/office/drawing/2014/main" id="{383FA671-7D56-9FB1-5C2B-578753D9A88E}"/>
              </a:ext>
            </a:extLst>
          </p:cNvPr>
          <p:cNvSpPr/>
          <p:nvPr/>
        </p:nvSpPr>
        <p:spPr>
          <a:xfrm>
            <a:off x="7605150" y="2509785"/>
            <a:ext cx="1010653" cy="41709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9C2570-AA61-9A5C-B88F-14389F887D1F}"/>
              </a:ext>
            </a:extLst>
          </p:cNvPr>
          <p:cNvSpPr/>
          <p:nvPr/>
        </p:nvSpPr>
        <p:spPr>
          <a:xfrm>
            <a:off x="0" y="0"/>
            <a:ext cx="12192000" cy="144379"/>
          </a:xfrm>
          <a:prstGeom prst="rect">
            <a:avLst/>
          </a:prstGeom>
          <a:solidFill>
            <a:srgbClr val="F9A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26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D256-B5B4-086F-0902-76AE88292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564" y="1549310"/>
            <a:ext cx="5099539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U.S. Economist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Visa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2847C-493E-F128-1C45-C7FDDFF2A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1113" y="3936910"/>
            <a:ext cx="5193323" cy="1655762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252058"/>
                </a:solidFill>
              </a:rPr>
              <a:t>Presented by: </a:t>
            </a:r>
          </a:p>
          <a:p>
            <a:r>
              <a:rPr lang="en-US" sz="4000" i="1" dirty="0">
                <a:solidFill>
                  <a:srgbClr val="252058"/>
                </a:solidFill>
              </a:rPr>
              <a:t>Travis Clark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816D9-409F-BF5C-8353-C5B2EAC641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3" r="853"/>
          <a:stretch/>
        </p:blipFill>
        <p:spPr>
          <a:xfrm>
            <a:off x="7419427" y="793352"/>
            <a:ext cx="3478000" cy="313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06563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097F0A-6FCB-1098-9D3E-7727939EC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037" y="1736371"/>
            <a:ext cx="8675205" cy="3685861"/>
          </a:xfrm>
        </p:spPr>
        <p:txBody>
          <a:bodyPr>
            <a:normAutofit/>
          </a:bodyPr>
          <a:lstStyle/>
          <a:p>
            <a:r>
              <a:rPr lang="en-US" sz="2700" dirty="0"/>
              <a:t>Leads U.S. State-Level Economic Forecasting Efforts</a:t>
            </a:r>
          </a:p>
          <a:p>
            <a:r>
              <a:rPr lang="en-US" sz="2700" dirty="0"/>
              <a:t>Translates Complex Economic Data / Concepts into Actionable Business Intelligence</a:t>
            </a:r>
          </a:p>
          <a:p>
            <a:r>
              <a:rPr lang="en-US" sz="2700" dirty="0"/>
              <a:t>Contributor to the Regional Economic Outlook  and U.S. Visa Spending Momentum Index Reports</a:t>
            </a:r>
          </a:p>
          <a:p>
            <a:r>
              <a:rPr lang="en-US" sz="2700" dirty="0"/>
              <a:t>Masters in International Development Economics – University of San Francisco</a:t>
            </a:r>
          </a:p>
          <a:p>
            <a:r>
              <a:rPr lang="en-US" sz="2700" dirty="0"/>
              <a:t>Member – National Assoc. of Business Economics (</a:t>
            </a:r>
            <a:r>
              <a:rPr lang="en-US" sz="2700"/>
              <a:t>NABE) </a:t>
            </a:r>
            <a:endParaRPr lang="en-US" sz="2700" dirty="0"/>
          </a:p>
          <a:p>
            <a:endParaRPr lang="en-US" sz="27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889C12-76DF-14C1-4AC8-6EA888ED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Travis Clark  |  </a:t>
            </a:r>
            <a:r>
              <a:rPr lang="en-US" dirty="0">
                <a:solidFill>
                  <a:srgbClr val="F9A7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Economist - Visa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7B66D-B1D0-2FE9-4048-AB7E08ECF2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3" r="853"/>
          <a:stretch/>
        </p:blipFill>
        <p:spPr>
          <a:xfrm>
            <a:off x="-6363" y="1595457"/>
            <a:ext cx="3478000" cy="313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6040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889C12-76DF-14C1-4AC8-6EA888ED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Introducing MAP 2.0 | Core Values </a:t>
            </a:r>
          </a:p>
        </p:txBody>
      </p:sp>
      <p:pic>
        <p:nvPicPr>
          <p:cNvPr id="5" name="Picture 4" descr="A blue and yellow scale&#10;&#10;Description automatically generated">
            <a:extLst>
              <a:ext uri="{FF2B5EF4-FFF2-40B4-BE49-F238E27FC236}">
                <a16:creationId xmlns:a16="http://schemas.microsoft.com/office/drawing/2014/main" id="{C3CF37F5-74B7-5565-41D8-F55843876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80" y="2031206"/>
            <a:ext cx="2021610" cy="2011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107320-4C98-C87B-6B0B-B380F0C91E9E}"/>
              </a:ext>
            </a:extLst>
          </p:cNvPr>
          <p:cNvSpPr txBox="1"/>
          <p:nvPr/>
        </p:nvSpPr>
        <p:spPr>
          <a:xfrm>
            <a:off x="473981" y="4132408"/>
            <a:ext cx="2426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INTEGRITY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36439-AD26-DFB3-7052-7CD2BB6B35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" r="13"/>
          <a:stretch/>
        </p:blipFill>
        <p:spPr>
          <a:xfrm>
            <a:off x="2920238" y="2031206"/>
            <a:ext cx="2021101" cy="2011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B2ED52-E144-911F-3F32-D36C30381C3B}"/>
              </a:ext>
            </a:extLst>
          </p:cNvPr>
          <p:cNvSpPr txBox="1"/>
          <p:nvPr/>
        </p:nvSpPr>
        <p:spPr>
          <a:xfrm>
            <a:off x="2717939" y="4116482"/>
            <a:ext cx="2426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BIAS FOR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856BAC-4D45-E02D-CF84-880ACB359F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" r="13"/>
          <a:stretch/>
        </p:blipFill>
        <p:spPr>
          <a:xfrm>
            <a:off x="5164196" y="2031206"/>
            <a:ext cx="2021101" cy="20114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621D55-2757-26F1-D333-C35AA470E24E}"/>
              </a:ext>
            </a:extLst>
          </p:cNvPr>
          <p:cNvSpPr txBox="1"/>
          <p:nvPr/>
        </p:nvSpPr>
        <p:spPr>
          <a:xfrm>
            <a:off x="4961897" y="4132408"/>
            <a:ext cx="2426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NO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ENTITLEMENT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B6EA60-468B-F565-5956-1774C9A34AB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" r="13"/>
          <a:stretch/>
        </p:blipFill>
        <p:spPr>
          <a:xfrm>
            <a:off x="7408154" y="2031206"/>
            <a:ext cx="2021101" cy="20114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FB922A-10CD-D338-B805-E54A43C2A6AC}"/>
              </a:ext>
            </a:extLst>
          </p:cNvPr>
          <p:cNvSpPr txBox="1"/>
          <p:nvPr/>
        </p:nvSpPr>
        <p:spPr>
          <a:xfrm>
            <a:off x="7205855" y="4116482"/>
            <a:ext cx="2426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FANTATICAL ATTENTION TO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DETAIL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A54411-FD87-25F9-1FCF-AD421166EB4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" r="13"/>
          <a:stretch/>
        </p:blipFill>
        <p:spPr>
          <a:xfrm>
            <a:off x="9672161" y="2031206"/>
            <a:ext cx="2021101" cy="20114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940E62-222A-177B-48E5-37E625BAAC1B}"/>
              </a:ext>
            </a:extLst>
          </p:cNvPr>
          <p:cNvSpPr txBox="1"/>
          <p:nvPr/>
        </p:nvSpPr>
        <p:spPr>
          <a:xfrm>
            <a:off x="9469862" y="4116482"/>
            <a:ext cx="2426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FUN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64B865-1C6B-E713-7A8C-7D0344B00AD9}"/>
              </a:ext>
            </a:extLst>
          </p:cNvPr>
          <p:cNvSpPr/>
          <p:nvPr/>
        </p:nvSpPr>
        <p:spPr>
          <a:xfrm>
            <a:off x="0" y="0"/>
            <a:ext cx="12192000" cy="144379"/>
          </a:xfrm>
          <a:prstGeom prst="rect">
            <a:avLst/>
          </a:prstGeom>
          <a:solidFill>
            <a:srgbClr val="F9A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16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889C12-76DF-14C1-4AC8-6EA888ED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Introducing MAP 2.0 | </a:t>
            </a:r>
            <a:r>
              <a:rPr lang="en-US" dirty="0">
                <a:solidFill>
                  <a:srgbClr val="F9A7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Are We?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1E4832-E0C4-E05A-0D47-A8C7E899E570}"/>
              </a:ext>
            </a:extLst>
          </p:cNvPr>
          <p:cNvSpPr/>
          <p:nvPr/>
        </p:nvSpPr>
        <p:spPr>
          <a:xfrm>
            <a:off x="675271" y="1969292"/>
            <a:ext cx="2478499" cy="3340645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33A01E-BA5B-1495-63D2-62BE75E42FF4}"/>
              </a:ext>
            </a:extLst>
          </p:cNvPr>
          <p:cNvSpPr/>
          <p:nvPr/>
        </p:nvSpPr>
        <p:spPr>
          <a:xfrm>
            <a:off x="675270" y="1969292"/>
            <a:ext cx="2478499" cy="1084800"/>
          </a:xfrm>
          <a:prstGeom prst="rect">
            <a:avLst/>
          </a:prstGeom>
          <a:solidFill>
            <a:srgbClr val="F9A73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F6BDA-B08D-2DAC-F3DC-364BE2C51E41}"/>
              </a:ext>
            </a:extLst>
          </p:cNvPr>
          <p:cNvSpPr txBox="1"/>
          <p:nvPr/>
        </p:nvSpPr>
        <p:spPr>
          <a:xfrm>
            <a:off x="675268" y="2207668"/>
            <a:ext cx="247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52058"/>
                </a:solidFill>
              </a:rPr>
              <a:t>WE 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391880-E208-4908-BF26-7FAE30C18412}"/>
              </a:ext>
            </a:extLst>
          </p:cNvPr>
          <p:cNvSpPr txBox="1"/>
          <p:nvPr/>
        </p:nvSpPr>
        <p:spPr>
          <a:xfrm>
            <a:off x="938138" y="3394941"/>
            <a:ext cx="2092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CUSO and a Challenger Brand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5E115F-0928-88DD-57BB-85B3677C2E6E}"/>
              </a:ext>
            </a:extLst>
          </p:cNvPr>
          <p:cNvSpPr/>
          <p:nvPr/>
        </p:nvSpPr>
        <p:spPr>
          <a:xfrm>
            <a:off x="3487988" y="1969292"/>
            <a:ext cx="2478499" cy="3340645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5A0B2-6925-F455-CE6D-4D52426D2C81}"/>
              </a:ext>
            </a:extLst>
          </p:cNvPr>
          <p:cNvSpPr/>
          <p:nvPr/>
        </p:nvSpPr>
        <p:spPr>
          <a:xfrm>
            <a:off x="3487987" y="1969292"/>
            <a:ext cx="2478499" cy="1084800"/>
          </a:xfrm>
          <a:prstGeom prst="rect">
            <a:avLst/>
          </a:prstGeom>
          <a:solidFill>
            <a:srgbClr val="1E3C7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AB5C40-BADC-9646-AEFC-6271C82F17A1}"/>
              </a:ext>
            </a:extLst>
          </p:cNvPr>
          <p:cNvSpPr txBox="1"/>
          <p:nvPr/>
        </p:nvSpPr>
        <p:spPr>
          <a:xfrm>
            <a:off x="3487986" y="2207668"/>
            <a:ext cx="247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BUILDING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9AD64A-C113-763F-48DB-E5869AA7C9A8}"/>
              </a:ext>
            </a:extLst>
          </p:cNvPr>
          <p:cNvSpPr txBox="1"/>
          <p:nvPr/>
        </p:nvSpPr>
        <p:spPr>
          <a:xfrm>
            <a:off x="3750856" y="3394941"/>
            <a:ext cx="1952759" cy="1658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On 25 Years of Service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Quality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DCC638-81DD-D9C9-A9B5-EF4A2D69E1DF}"/>
              </a:ext>
            </a:extLst>
          </p:cNvPr>
          <p:cNvSpPr/>
          <p:nvPr/>
        </p:nvSpPr>
        <p:spPr>
          <a:xfrm>
            <a:off x="6300704" y="1969292"/>
            <a:ext cx="2478499" cy="3340645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CD56E1-C51D-1788-02AD-5D831D1FD643}"/>
              </a:ext>
            </a:extLst>
          </p:cNvPr>
          <p:cNvSpPr/>
          <p:nvPr/>
        </p:nvSpPr>
        <p:spPr>
          <a:xfrm>
            <a:off x="6300703" y="1972335"/>
            <a:ext cx="2478499" cy="1084800"/>
          </a:xfrm>
          <a:prstGeom prst="rect">
            <a:avLst/>
          </a:prstGeom>
          <a:solidFill>
            <a:srgbClr val="9BCEF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06B6FB-AC4F-6767-7C7B-7AE66592AE2C}"/>
              </a:ext>
            </a:extLst>
          </p:cNvPr>
          <p:cNvSpPr txBox="1"/>
          <p:nvPr/>
        </p:nvSpPr>
        <p:spPr>
          <a:xfrm>
            <a:off x="6300701" y="2203307"/>
            <a:ext cx="247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52058"/>
                </a:solidFill>
              </a:rPr>
              <a:t>ADAPTING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1CC2EA-4898-7932-BA87-15BC96728351}"/>
              </a:ext>
            </a:extLst>
          </p:cNvPr>
          <p:cNvSpPr txBox="1"/>
          <p:nvPr/>
        </p:nvSpPr>
        <p:spPr>
          <a:xfrm>
            <a:off x="6321191" y="3384595"/>
            <a:ext cx="2457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Faster Technology Adoption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A4BBBA-AB27-6511-EFB2-4DF38D1CB782}"/>
              </a:ext>
            </a:extLst>
          </p:cNvPr>
          <p:cNvSpPr/>
          <p:nvPr/>
        </p:nvSpPr>
        <p:spPr>
          <a:xfrm>
            <a:off x="9113422" y="1969292"/>
            <a:ext cx="2478499" cy="3340645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5BCFBA-CA5D-7742-DBE7-024CDC73E40D}"/>
              </a:ext>
            </a:extLst>
          </p:cNvPr>
          <p:cNvSpPr/>
          <p:nvPr/>
        </p:nvSpPr>
        <p:spPr>
          <a:xfrm>
            <a:off x="9113421" y="1972335"/>
            <a:ext cx="2478499" cy="1084800"/>
          </a:xfrm>
          <a:prstGeom prst="rect">
            <a:avLst/>
          </a:prstGeom>
          <a:solidFill>
            <a:srgbClr val="818284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D3DEBD-00B8-6E15-57DE-DDB38B19829B}"/>
              </a:ext>
            </a:extLst>
          </p:cNvPr>
          <p:cNvSpPr txBox="1"/>
          <p:nvPr/>
        </p:nvSpPr>
        <p:spPr>
          <a:xfrm>
            <a:off x="9113419" y="2215030"/>
            <a:ext cx="247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DEVELOPING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C0EDCD-BC96-75E7-3539-A2791681EFCD}"/>
              </a:ext>
            </a:extLst>
          </p:cNvPr>
          <p:cNvSpPr/>
          <p:nvPr/>
        </p:nvSpPr>
        <p:spPr>
          <a:xfrm>
            <a:off x="0" y="0"/>
            <a:ext cx="12192000" cy="144379"/>
          </a:xfrm>
          <a:prstGeom prst="rect">
            <a:avLst/>
          </a:prstGeom>
          <a:solidFill>
            <a:srgbClr val="F9A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2B58D-D293-8C17-9F41-1092EB13FB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" b="5"/>
          <a:stretch/>
        </p:blipFill>
        <p:spPr>
          <a:xfrm>
            <a:off x="9477917" y="3776205"/>
            <a:ext cx="1526758" cy="8456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C238BC-EB28-B11E-4A05-137950332A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" r="12"/>
          <a:stretch/>
        </p:blipFill>
        <p:spPr>
          <a:xfrm>
            <a:off x="9455472" y="4509026"/>
            <a:ext cx="1571649" cy="8009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5ED5C01-A0C5-D196-0605-7ACC436C977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" r="11"/>
          <a:stretch/>
        </p:blipFill>
        <p:spPr>
          <a:xfrm>
            <a:off x="9416357" y="3214740"/>
            <a:ext cx="1649878" cy="67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70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8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train going through a tunnel&#10;&#10;Description automatically generated">
            <a:extLst>
              <a:ext uri="{FF2B5EF4-FFF2-40B4-BE49-F238E27FC236}">
                <a16:creationId xmlns:a16="http://schemas.microsoft.com/office/drawing/2014/main" id="{0CDBA5D9-D85D-799E-2C28-5B180D595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105" y="72189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889C12-76DF-14C1-4AC8-6EA888ED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MAP 2.0  |  </a:t>
            </a:r>
            <a:r>
              <a:rPr lang="en-US" dirty="0">
                <a:solidFill>
                  <a:srgbClr val="F9A7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 and Balance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1F033D-CDF2-D922-199B-59EAC9B22F37}"/>
              </a:ext>
            </a:extLst>
          </p:cNvPr>
          <p:cNvSpPr/>
          <p:nvPr/>
        </p:nvSpPr>
        <p:spPr>
          <a:xfrm>
            <a:off x="0" y="0"/>
            <a:ext cx="12192000" cy="144379"/>
          </a:xfrm>
          <a:prstGeom prst="rect">
            <a:avLst/>
          </a:prstGeom>
          <a:solidFill>
            <a:srgbClr val="F9A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1D44FA-ECC1-82AA-F48D-25638547B2BE}"/>
              </a:ext>
            </a:extLst>
          </p:cNvPr>
          <p:cNvSpPr txBox="1"/>
          <p:nvPr/>
        </p:nvSpPr>
        <p:spPr>
          <a:xfrm>
            <a:off x="1080067" y="1775638"/>
            <a:ext cx="1147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</a:rPr>
              <a:t>Fast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569F09-9EB0-8B06-7551-27B761400497}"/>
              </a:ext>
            </a:extLst>
          </p:cNvPr>
          <p:cNvSpPr txBox="1"/>
          <p:nvPr/>
        </p:nvSpPr>
        <p:spPr>
          <a:xfrm>
            <a:off x="1080066" y="2545079"/>
            <a:ext cx="1957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</a:rPr>
              <a:t>Flexible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F5CAF-2689-CF5A-8392-617F200D08DE}"/>
              </a:ext>
            </a:extLst>
          </p:cNvPr>
          <p:cNvSpPr txBox="1"/>
          <p:nvPr/>
        </p:nvSpPr>
        <p:spPr>
          <a:xfrm>
            <a:off x="1080066" y="3269930"/>
            <a:ext cx="2798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</a:rPr>
              <a:t>Frictionless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A7C2C0-E4C1-30D6-5BBB-5FFBE6FD7008}"/>
              </a:ext>
            </a:extLst>
          </p:cNvPr>
          <p:cNvSpPr txBox="1"/>
          <p:nvPr/>
        </p:nvSpPr>
        <p:spPr>
          <a:xfrm>
            <a:off x="8685890" y="3269929"/>
            <a:ext cx="26679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</a:rPr>
              <a:t>Fraud Free</a:t>
            </a: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2ADBC1D9-7BC5-E795-A230-0AF381992C5C}"/>
              </a:ext>
            </a:extLst>
          </p:cNvPr>
          <p:cNvSpPr/>
          <p:nvPr/>
        </p:nvSpPr>
        <p:spPr>
          <a:xfrm>
            <a:off x="3176954" y="4191426"/>
            <a:ext cx="5802923" cy="277485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19BE47-997C-3D1E-0E23-0555761039BC}"/>
              </a:ext>
            </a:extLst>
          </p:cNvPr>
          <p:cNvSpPr/>
          <p:nvPr/>
        </p:nvSpPr>
        <p:spPr>
          <a:xfrm>
            <a:off x="593558" y="4039370"/>
            <a:ext cx="10924674" cy="144379"/>
          </a:xfrm>
          <a:prstGeom prst="rect">
            <a:avLst/>
          </a:prstGeom>
          <a:solidFill>
            <a:srgbClr val="F9A7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text and a shield&#10;&#10;Description automatically generated with medium confidence">
            <a:extLst>
              <a:ext uri="{FF2B5EF4-FFF2-40B4-BE49-F238E27FC236}">
                <a16:creationId xmlns:a16="http://schemas.microsoft.com/office/drawing/2014/main" id="{0AF7BF53-5CBC-36AF-4256-2A8D3B107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919" y="5000416"/>
            <a:ext cx="2420226" cy="991088"/>
          </a:xfrm>
          <a:prstGeom prst="rect">
            <a:avLst/>
          </a:prstGeom>
        </p:spPr>
      </p:pic>
      <p:pic>
        <p:nvPicPr>
          <p:cNvPr id="8" name="Picture 7" descr="A logo with a shield and a lock&#10;&#10;Description automatically generated">
            <a:extLst>
              <a:ext uri="{FF2B5EF4-FFF2-40B4-BE49-F238E27FC236}">
                <a16:creationId xmlns:a16="http://schemas.microsoft.com/office/drawing/2014/main" id="{1CE55A7E-E4C2-D5D7-A637-111332A63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032" y="5755027"/>
            <a:ext cx="2120971" cy="1078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BFC363-13AC-12DB-AA5C-A4E130C4181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33" b="133"/>
          <a:stretch/>
        </p:blipFill>
        <p:spPr>
          <a:xfrm>
            <a:off x="3878524" y="5755027"/>
            <a:ext cx="2046876" cy="113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train going through a tunnel&#10;&#10;Description automatically generated">
            <a:extLst>
              <a:ext uri="{FF2B5EF4-FFF2-40B4-BE49-F238E27FC236}">
                <a16:creationId xmlns:a16="http://schemas.microsoft.com/office/drawing/2014/main" id="{0CDBA5D9-D85D-799E-2C28-5B180D595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53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889C12-76DF-14C1-4AC8-6EA888ED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MAP 2.0  |  </a:t>
            </a:r>
            <a:r>
              <a:rPr lang="en-US" dirty="0">
                <a:solidFill>
                  <a:srgbClr val="F9A7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Prou</a:t>
            </a:r>
            <a:r>
              <a:rPr lang="en-US" dirty="0">
                <a:solidFill>
                  <a:srgbClr val="F9A733"/>
                </a:solidFill>
              </a:rPr>
              <a:t>d to be a CUSO </a:t>
            </a:r>
            <a:endParaRPr lang="en-US" dirty="0">
              <a:solidFill>
                <a:srgbClr val="F9A7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1F033D-CDF2-D922-199B-59EAC9B22F37}"/>
              </a:ext>
            </a:extLst>
          </p:cNvPr>
          <p:cNvSpPr/>
          <p:nvPr/>
        </p:nvSpPr>
        <p:spPr>
          <a:xfrm>
            <a:off x="0" y="0"/>
            <a:ext cx="12192000" cy="144379"/>
          </a:xfrm>
          <a:prstGeom prst="rect">
            <a:avLst/>
          </a:prstGeom>
          <a:solidFill>
            <a:srgbClr val="F9A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D50AF-3AC9-63C0-EA93-0FE489DBC3AC}"/>
              </a:ext>
            </a:extLst>
          </p:cNvPr>
          <p:cNvSpPr txBox="1"/>
          <p:nvPr/>
        </p:nvSpPr>
        <p:spPr>
          <a:xfrm>
            <a:off x="883048" y="1534837"/>
            <a:ext cx="915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Owned by 6 Credit Unions (All Clients)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D9A567-C6FE-950A-D7F8-A061295248FB}"/>
              </a:ext>
            </a:extLst>
          </p:cNvPr>
          <p:cNvSpPr txBox="1"/>
          <p:nvPr/>
        </p:nvSpPr>
        <p:spPr>
          <a:xfrm>
            <a:off x="1782796" y="3871289"/>
            <a:ext cx="2093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20 to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A5628-0F5C-54B0-6CE3-5959ED9B25D5}"/>
              </a:ext>
            </a:extLst>
          </p:cNvPr>
          <p:cNvSpPr txBox="1"/>
          <p:nvPr/>
        </p:nvSpPr>
        <p:spPr>
          <a:xfrm>
            <a:off x="1207168" y="4637750"/>
            <a:ext cx="3245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9A733"/>
                </a:solidFill>
              </a:rPr>
              <a:t>Client-to-Strategic</a:t>
            </a:r>
          </a:p>
          <a:p>
            <a:pPr algn="ctr"/>
            <a:r>
              <a:rPr lang="en-US" sz="2000" b="1" i="1" dirty="0">
                <a:solidFill>
                  <a:srgbClr val="F9A733"/>
                </a:solidFill>
              </a:rPr>
              <a:t>Relationship Manager Ratio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44AE83-C9DA-FB2C-782B-74DD58D902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7839" y="2498960"/>
            <a:ext cx="1463886" cy="1458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4E97A6-4409-1789-40B3-0CBEB54164B4}"/>
              </a:ext>
            </a:extLst>
          </p:cNvPr>
          <p:cNvSpPr txBox="1"/>
          <p:nvPr/>
        </p:nvSpPr>
        <p:spPr>
          <a:xfrm>
            <a:off x="5028024" y="3871289"/>
            <a:ext cx="2093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92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88AFF8-73AD-17AA-7023-EB30F25B84E1}"/>
              </a:ext>
            </a:extLst>
          </p:cNvPr>
          <p:cNvSpPr txBox="1"/>
          <p:nvPr/>
        </p:nvSpPr>
        <p:spPr>
          <a:xfrm>
            <a:off x="4452396" y="4637750"/>
            <a:ext cx="3245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9A733"/>
                </a:solidFill>
              </a:rPr>
              <a:t>Net Promoter</a:t>
            </a:r>
          </a:p>
          <a:p>
            <a:pPr algn="ctr"/>
            <a:r>
              <a:rPr lang="en-US" sz="2000" b="1" i="1" dirty="0">
                <a:solidFill>
                  <a:srgbClr val="F9A733"/>
                </a:solidFill>
              </a:rPr>
              <a:t>Score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EA6982-6ED3-42BB-17CD-59F63D85602A}"/>
              </a:ext>
            </a:extLst>
          </p:cNvPr>
          <p:cNvSpPr txBox="1"/>
          <p:nvPr/>
        </p:nvSpPr>
        <p:spPr>
          <a:xfrm>
            <a:off x="8507904" y="3871289"/>
            <a:ext cx="2093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10 to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34FD5F-B11D-1686-EE92-48D71C0DF490}"/>
              </a:ext>
            </a:extLst>
          </p:cNvPr>
          <p:cNvSpPr txBox="1"/>
          <p:nvPr/>
        </p:nvSpPr>
        <p:spPr>
          <a:xfrm>
            <a:off x="7932276" y="4637750"/>
            <a:ext cx="3245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9A733"/>
                </a:solidFill>
              </a:rPr>
              <a:t>Client-to-Service</a:t>
            </a:r>
          </a:p>
          <a:p>
            <a:pPr algn="ctr"/>
            <a:r>
              <a:rPr lang="en-US" sz="2000" b="1" i="1" dirty="0">
                <a:solidFill>
                  <a:srgbClr val="F9A733"/>
                </a:solidFill>
              </a:rPr>
              <a:t>Manager Ratio </a:t>
            </a:r>
          </a:p>
        </p:txBody>
      </p:sp>
      <p:pic>
        <p:nvPicPr>
          <p:cNvPr id="29" name="Picture 28" descr="A circle with a purple and orange chat bubbles&#10;&#10;Description automatically generated with medium confidence">
            <a:extLst>
              <a:ext uri="{FF2B5EF4-FFF2-40B4-BE49-F238E27FC236}">
                <a16:creationId xmlns:a16="http://schemas.microsoft.com/office/drawing/2014/main" id="{127CC6F6-4CD1-D696-740E-C104FE1607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605" y="2498960"/>
            <a:ext cx="1449331" cy="14438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6D066FA-DA84-72EF-339E-2700D01A37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6817" y="2498960"/>
            <a:ext cx="1487380" cy="14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94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train going through a tunnel&#10;&#10;Description automatically generated">
            <a:extLst>
              <a:ext uri="{FF2B5EF4-FFF2-40B4-BE49-F238E27FC236}">
                <a16:creationId xmlns:a16="http://schemas.microsoft.com/office/drawing/2014/main" id="{0CDBA5D9-D85D-799E-2C28-5B180D595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53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889C12-76DF-14C1-4AC8-6EA888ED7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08" y="396901"/>
            <a:ext cx="105156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MAP 2.0  |  Our People - </a:t>
            </a:r>
            <a:r>
              <a:rPr lang="en-US" dirty="0">
                <a:solidFill>
                  <a:srgbClr val="F9A7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Numbers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1F033D-CDF2-D922-199B-59EAC9B22F37}"/>
              </a:ext>
            </a:extLst>
          </p:cNvPr>
          <p:cNvSpPr/>
          <p:nvPr/>
        </p:nvSpPr>
        <p:spPr>
          <a:xfrm>
            <a:off x="0" y="0"/>
            <a:ext cx="12192000" cy="144379"/>
          </a:xfrm>
          <a:prstGeom prst="rect">
            <a:avLst/>
          </a:prstGeom>
          <a:solidFill>
            <a:srgbClr val="F9A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5C431CDD-BCCA-BE44-FBD5-34BE40610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34"/>
          <a:stretch/>
        </p:blipFill>
        <p:spPr>
          <a:xfrm>
            <a:off x="1423302" y="1347310"/>
            <a:ext cx="8916058" cy="5624990"/>
          </a:xfrm>
          <a:prstGeom prst="rect">
            <a:avLst/>
          </a:prstGeom>
          <a:effectLst>
            <a:outerShdw blurRad="619696" sx="102000" sy="102000" algn="ct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199204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train going through a tunnel&#10;&#10;Description automatically generated">
            <a:extLst>
              <a:ext uri="{FF2B5EF4-FFF2-40B4-BE49-F238E27FC236}">
                <a16:creationId xmlns:a16="http://schemas.microsoft.com/office/drawing/2014/main" id="{0CDBA5D9-D85D-799E-2C28-5B180D595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53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889C12-76DF-14C1-4AC8-6EA888ED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MAP 2.0  |  Our </a:t>
            </a:r>
            <a:r>
              <a:rPr lang="en-US" dirty="0"/>
              <a:t>Business - </a:t>
            </a:r>
            <a:r>
              <a:rPr lang="en-US" dirty="0">
                <a:solidFill>
                  <a:srgbClr val="F9A7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Numbers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1F033D-CDF2-D922-199B-59EAC9B22F37}"/>
              </a:ext>
            </a:extLst>
          </p:cNvPr>
          <p:cNvSpPr/>
          <p:nvPr/>
        </p:nvSpPr>
        <p:spPr>
          <a:xfrm>
            <a:off x="0" y="0"/>
            <a:ext cx="12192000" cy="144379"/>
          </a:xfrm>
          <a:prstGeom prst="rect">
            <a:avLst/>
          </a:prstGeom>
          <a:solidFill>
            <a:srgbClr val="F9A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7CCB28-D33E-43B7-A5C1-BC2CB8DC62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6455" y="2265466"/>
            <a:ext cx="1808323" cy="18019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C971CD-1CE8-17BD-869E-E270FFB6ED03}"/>
              </a:ext>
            </a:extLst>
          </p:cNvPr>
          <p:cNvSpPr txBox="1"/>
          <p:nvPr/>
        </p:nvSpPr>
        <p:spPr>
          <a:xfrm>
            <a:off x="968076" y="4067301"/>
            <a:ext cx="358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30C6B2-49BF-0AAB-0C8C-B02A2D839387}"/>
              </a:ext>
            </a:extLst>
          </p:cNvPr>
          <p:cNvSpPr txBox="1"/>
          <p:nvPr/>
        </p:nvSpPr>
        <p:spPr>
          <a:xfrm>
            <a:off x="1456073" y="4641274"/>
            <a:ext cx="2609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9A733"/>
                </a:solidFill>
              </a:rPr>
              <a:t>Debit / Credit Processing CU’s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720597B-D0B6-6416-A8D3-137808D302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8403" y="2265466"/>
            <a:ext cx="1855701" cy="184909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1DA58C2-AC3E-CD1C-0400-C4A1591D0755}"/>
              </a:ext>
            </a:extLst>
          </p:cNvPr>
          <p:cNvSpPr txBox="1"/>
          <p:nvPr/>
        </p:nvSpPr>
        <p:spPr>
          <a:xfrm>
            <a:off x="4293715" y="4122158"/>
            <a:ext cx="358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~1mm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151957-351D-32A5-7F27-DFE94DE8CFF0}"/>
              </a:ext>
            </a:extLst>
          </p:cNvPr>
          <p:cNvSpPr txBox="1"/>
          <p:nvPr/>
        </p:nvSpPr>
        <p:spPr>
          <a:xfrm>
            <a:off x="4781712" y="4713632"/>
            <a:ext cx="2609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9A733"/>
                </a:solidFill>
              </a:rPr>
              <a:t>Active Cards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104F9F0-2906-3258-4AE7-CCA7D2D283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7729" y="2265466"/>
            <a:ext cx="1850724" cy="184408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D4E69D0-7022-5B81-D3A3-BFB430D8C6E9}"/>
              </a:ext>
            </a:extLst>
          </p:cNvPr>
          <p:cNvSpPr txBox="1"/>
          <p:nvPr/>
        </p:nvSpPr>
        <p:spPr>
          <a:xfrm>
            <a:off x="7640551" y="4157207"/>
            <a:ext cx="358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C1B518-E5F4-936A-2260-AE8303A7BBDE}"/>
              </a:ext>
            </a:extLst>
          </p:cNvPr>
          <p:cNvSpPr txBox="1"/>
          <p:nvPr/>
        </p:nvSpPr>
        <p:spPr>
          <a:xfrm>
            <a:off x="7619353" y="4682053"/>
            <a:ext cx="3585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9A733"/>
                </a:solidFill>
              </a:rPr>
              <a:t>Avg Monthly</a:t>
            </a:r>
          </a:p>
          <a:p>
            <a:pPr algn="ctr"/>
            <a:r>
              <a:rPr lang="en-US" sz="2400" b="1" i="1" dirty="0">
                <a:solidFill>
                  <a:srgbClr val="F9A733"/>
                </a:solidFill>
              </a:rPr>
              <a:t>Transactions per Card</a:t>
            </a:r>
          </a:p>
        </p:txBody>
      </p:sp>
    </p:spTree>
    <p:extLst>
      <p:ext uri="{BB962C8B-B14F-4D97-AF65-F5344CB8AC3E}">
        <p14:creationId xmlns:p14="http://schemas.microsoft.com/office/powerpoint/2010/main" val="1785859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8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6435ab-c473-484c-9d8a-e88e78ffd5fc" xsi:nil="true"/>
    <lcf76f155ced4ddcb4097134ff3c332f xmlns="97f7140c-52e8-4c31-bf62-68f31009285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5CE1E1BD35F478AD1D44CE69975F6" ma:contentTypeVersion="14" ma:contentTypeDescription="Create a new document." ma:contentTypeScope="" ma:versionID="4037ebe2e9106e0a7ab074d687841360">
  <xsd:schema xmlns:xsd="http://www.w3.org/2001/XMLSchema" xmlns:xs="http://www.w3.org/2001/XMLSchema" xmlns:p="http://schemas.microsoft.com/office/2006/metadata/properties" xmlns:ns2="97f7140c-52e8-4c31-bf62-68f31009285e" xmlns:ns3="306435ab-c473-484c-9d8a-e88e78ffd5fc" targetNamespace="http://schemas.microsoft.com/office/2006/metadata/properties" ma:root="true" ma:fieldsID="6e871074c4c0782bea419aa20026e1b5" ns2:_="" ns3:_="">
    <xsd:import namespace="97f7140c-52e8-4c31-bf62-68f31009285e"/>
    <xsd:import namespace="306435ab-c473-484c-9d8a-e88e78ffd5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7140c-52e8-4c31-bf62-68f3100928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82ddc05-3b3a-4a19-b230-aac7259d7e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435ab-c473-484c-9d8a-e88e78ffd5f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01066cc-6575-4398-839b-bdebac71db21}" ma:internalName="TaxCatchAll" ma:showField="CatchAllData" ma:web="306435ab-c473-484c-9d8a-e88e78ffd5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927683-B97C-4BBB-9BC1-3F6C1635A510}">
  <ds:schemaRefs>
    <ds:schemaRef ds:uri="http://schemas.microsoft.com/office/2006/metadata/properties"/>
    <ds:schemaRef ds:uri="http://schemas.microsoft.com/office/infopath/2007/PartnerControls"/>
    <ds:schemaRef ds:uri="306435ab-c473-484c-9d8a-e88e78ffd5fc"/>
    <ds:schemaRef ds:uri="97f7140c-52e8-4c31-bf62-68f31009285e"/>
  </ds:schemaRefs>
</ds:datastoreItem>
</file>

<file path=customXml/itemProps2.xml><?xml version="1.0" encoding="utf-8"?>
<ds:datastoreItem xmlns:ds="http://schemas.openxmlformats.org/officeDocument/2006/customXml" ds:itemID="{9B85CA0D-33EA-493C-BEEE-9CF091470D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9F1781-10C8-47ED-BB75-1366B04FA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f7140c-52e8-4c31-bf62-68f31009285e"/>
    <ds:schemaRef ds:uri="306435ab-c473-484c-9d8a-e88e78ffd5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9294</TotalTime>
  <Words>1231</Words>
  <Application>Microsoft Office PowerPoint</Application>
  <PresentationFormat>Widescreen</PresentationFormat>
  <Paragraphs>291</Paragraphs>
  <Slides>31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Conference Welcome</vt:lpstr>
      <vt:lpstr>The Road Forward | WELCOME!</vt:lpstr>
      <vt:lpstr>Introducing MAP 2.0 | Core Values </vt:lpstr>
      <vt:lpstr>Introducing MAP 2.0 | Who Are We?</vt:lpstr>
      <vt:lpstr>MAP 2.0  |  Adapt and Balance</vt:lpstr>
      <vt:lpstr>MAP 2.0  |  Proud to be a CUSO </vt:lpstr>
      <vt:lpstr>MAP 2.0  |  Our People - By the Numbers</vt:lpstr>
      <vt:lpstr>MAP 2.0  |  Our Business - By the Numbers</vt:lpstr>
      <vt:lpstr>MAP 2.0  |  Our Clients DEBIT Member Engagement - By the Numbers</vt:lpstr>
      <vt:lpstr>MAP | Partners</vt:lpstr>
      <vt:lpstr>MAP | Partners</vt:lpstr>
      <vt:lpstr>MAP | Owners</vt:lpstr>
      <vt:lpstr>PowerPoint Presentation</vt:lpstr>
      <vt:lpstr>MAP 2.0 | The Future is NOW!</vt:lpstr>
      <vt:lpstr>Introducing </vt:lpstr>
      <vt:lpstr>Visa Data Manager  </vt:lpstr>
      <vt:lpstr>Visa Data Manager  </vt:lpstr>
      <vt:lpstr>PowerPoint Presentation</vt:lpstr>
      <vt:lpstr>Our Tech Expertise </vt:lpstr>
      <vt:lpstr>DIGITAL  FUNCTIONALITY </vt:lpstr>
      <vt:lpstr>PowerPoint Presentation</vt:lpstr>
      <vt:lpstr>Leveraging VISA’s Investment</vt:lpstr>
      <vt:lpstr>Multi-Layered Client Tailored Defense and Cardholder Contact Strategies </vt:lpstr>
      <vt:lpstr>MAP People and Processes  + Visa Tools </vt:lpstr>
      <vt:lpstr> MAP 2.0 - Internal Defense </vt:lpstr>
      <vt:lpstr>MAP 2.0 Defense Infrastructure </vt:lpstr>
      <vt:lpstr> MAP 2.0 Defense Infrastructure </vt:lpstr>
      <vt:lpstr>Thank YOU! | Our Asks of You</vt:lpstr>
      <vt:lpstr>U.S. Economist Visa</vt:lpstr>
      <vt:lpstr>Travis Clark  |  U.S. Economist - Visa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 Parks</dc:creator>
  <cp:lastModifiedBy>Steve Bone</cp:lastModifiedBy>
  <cp:revision>146</cp:revision>
  <dcterms:created xsi:type="dcterms:W3CDTF">2024-06-14T00:55:03Z</dcterms:created>
  <dcterms:modified xsi:type="dcterms:W3CDTF">2024-09-22T19:02:37Z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0x0101001AF5CE1E1BD35F478AD1D44CE69975F6</vt:lpwstr>
  </property>
  <property fmtid="{D5CDD505-2E9C-101B-9397-08002B2CF9AE}" pid="3" name="MediaServiceImageTags">
    <vt:lpwstr/>
  </property>
</Properties>
</file>