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2" r:id="rId5"/>
    <p:sldId id="260" r:id="rId6"/>
    <p:sldId id="283" r:id="rId7"/>
    <p:sldId id="280" r:id="rId8"/>
    <p:sldId id="263" r:id="rId9"/>
    <p:sldId id="282" r:id="rId10"/>
    <p:sldId id="271" r:id="rId11"/>
    <p:sldId id="285" r:id="rId12"/>
    <p:sldId id="272" r:id="rId13"/>
    <p:sldId id="273" r:id="rId14"/>
    <p:sldId id="287" r:id="rId15"/>
    <p:sldId id="286" r:id="rId16"/>
    <p:sldId id="274" r:id="rId17"/>
    <p:sldId id="275" r:id="rId18"/>
    <p:sldId id="284" r:id="rId19"/>
    <p:sldId id="276" r:id="rId20"/>
    <p:sldId id="277" r:id="rId21"/>
    <p:sldId id="278" r:id="rId2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61B56"/>
    <a:srgbClr val="252058"/>
    <a:srgbClr val="F9A733"/>
    <a:srgbClr val="2E194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C917819-1835-4578-A4B2-D460822C3516}" v="205" dt="2024-08-29T17:56:51.0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94"/>
  </p:normalViewPr>
  <p:slideViewPr>
    <p:cSldViewPr snapToGrid="0" snapToObjects="1">
      <p:cViewPr varScale="1">
        <p:scale>
          <a:sx n="106" d="100"/>
          <a:sy n="106" d="100"/>
        </p:scale>
        <p:origin x="75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 Id="rId30" Type="http://schemas.openxmlformats.org/officeDocument/2006/relationships/customXml" Target="../customXml/item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abs Manion" userId="f7233c30-a742-4133-8b60-557d6910601e" providerId="ADAL" clId="{6C917819-1835-4578-A4B2-D460822C3516}"/>
    <pc:docChg chg="undo custSel delSld modSld">
      <pc:chgData name="Babs Manion" userId="f7233c30-a742-4133-8b60-557d6910601e" providerId="ADAL" clId="{6C917819-1835-4578-A4B2-D460822C3516}" dt="2024-08-29T19:30:26.741" v="656" actId="20577"/>
      <pc:docMkLst>
        <pc:docMk/>
      </pc:docMkLst>
      <pc:sldChg chg="modSp mod">
        <pc:chgData name="Babs Manion" userId="f7233c30-a742-4133-8b60-557d6910601e" providerId="ADAL" clId="{6C917819-1835-4578-A4B2-D460822C3516}" dt="2024-08-29T19:27:28.428" v="654" actId="6549"/>
        <pc:sldMkLst>
          <pc:docMk/>
          <pc:sldMk cId="1659786444" sldId="258"/>
        </pc:sldMkLst>
        <pc:spChg chg="mod">
          <ac:chgData name="Babs Manion" userId="f7233c30-a742-4133-8b60-557d6910601e" providerId="ADAL" clId="{6C917819-1835-4578-A4B2-D460822C3516}" dt="2024-08-29T19:27:28.428" v="654" actId="6549"/>
          <ac:spMkLst>
            <pc:docMk/>
            <pc:sldMk cId="1659786444" sldId="258"/>
            <ac:spMk id="2" creationId="{BD45D256-B5B4-086F-0902-76AE88292F1D}"/>
          </ac:spMkLst>
        </pc:spChg>
      </pc:sldChg>
      <pc:sldChg chg="modSp mod">
        <pc:chgData name="Babs Manion" userId="f7233c30-a742-4133-8b60-557d6910601e" providerId="ADAL" clId="{6C917819-1835-4578-A4B2-D460822C3516}" dt="2024-08-29T19:16:49.921" v="595" actId="6549"/>
        <pc:sldMkLst>
          <pc:docMk/>
          <pc:sldMk cId="604641981" sldId="260"/>
        </pc:sldMkLst>
        <pc:spChg chg="mod">
          <ac:chgData name="Babs Manion" userId="f7233c30-a742-4133-8b60-557d6910601e" providerId="ADAL" clId="{6C917819-1835-4578-A4B2-D460822C3516}" dt="2024-08-29T19:16:49.921" v="595" actId="6549"/>
          <ac:spMkLst>
            <pc:docMk/>
            <pc:sldMk cId="604641981" sldId="260"/>
            <ac:spMk id="2" creationId="{BD45D256-B5B4-086F-0902-76AE88292F1D}"/>
          </ac:spMkLst>
        </pc:spChg>
      </pc:sldChg>
      <pc:sldChg chg="modSp mod">
        <pc:chgData name="Babs Manion" userId="f7233c30-a742-4133-8b60-557d6910601e" providerId="ADAL" clId="{6C917819-1835-4578-A4B2-D460822C3516}" dt="2024-08-29T18:02:57.358" v="68" actId="1076"/>
        <pc:sldMkLst>
          <pc:docMk/>
          <pc:sldMk cId="2029156494" sldId="262"/>
        </pc:sldMkLst>
        <pc:spChg chg="mod">
          <ac:chgData name="Babs Manion" userId="f7233c30-a742-4133-8b60-557d6910601e" providerId="ADAL" clId="{6C917819-1835-4578-A4B2-D460822C3516}" dt="2024-08-29T18:02:57.358" v="68" actId="1076"/>
          <ac:spMkLst>
            <pc:docMk/>
            <pc:sldMk cId="2029156494" sldId="262"/>
            <ac:spMk id="3" creationId="{EB02847C-493E-F128-1C45-C7FDDFF2A5CA}"/>
          </ac:spMkLst>
        </pc:spChg>
        <pc:spChg chg="mod">
          <ac:chgData name="Babs Manion" userId="f7233c30-a742-4133-8b60-557d6910601e" providerId="ADAL" clId="{6C917819-1835-4578-A4B2-D460822C3516}" dt="2024-08-29T18:02:30.103" v="67" actId="20577"/>
          <ac:spMkLst>
            <pc:docMk/>
            <pc:sldMk cId="2029156494" sldId="262"/>
            <ac:spMk id="12" creationId="{FCCE7E61-5B95-D99F-DC56-02ECD2A56DF3}"/>
          </ac:spMkLst>
        </pc:spChg>
      </pc:sldChg>
      <pc:sldChg chg="modSp mod">
        <pc:chgData name="Babs Manion" userId="f7233c30-a742-4133-8b60-557d6910601e" providerId="ADAL" clId="{6C917819-1835-4578-A4B2-D460822C3516}" dt="2024-08-29T19:21:57.509" v="603" actId="6549"/>
        <pc:sldMkLst>
          <pc:docMk/>
          <pc:sldMk cId="1075320621" sldId="271"/>
        </pc:sldMkLst>
        <pc:spChg chg="mod">
          <ac:chgData name="Babs Manion" userId="f7233c30-a742-4133-8b60-557d6910601e" providerId="ADAL" clId="{6C917819-1835-4578-A4B2-D460822C3516}" dt="2024-08-29T19:21:57.509" v="603" actId="6549"/>
          <ac:spMkLst>
            <pc:docMk/>
            <pc:sldMk cId="1075320621" sldId="271"/>
            <ac:spMk id="2" creationId="{BD45D256-B5B4-086F-0902-76AE88292F1D}"/>
          </ac:spMkLst>
        </pc:spChg>
      </pc:sldChg>
      <pc:sldChg chg="modSp mod">
        <pc:chgData name="Babs Manion" userId="f7233c30-a742-4133-8b60-557d6910601e" providerId="ADAL" clId="{6C917819-1835-4578-A4B2-D460822C3516}" dt="2024-08-29T19:22:11.383" v="604" actId="20577"/>
        <pc:sldMkLst>
          <pc:docMk/>
          <pc:sldMk cId="558007778" sldId="272"/>
        </pc:sldMkLst>
        <pc:spChg chg="mod">
          <ac:chgData name="Babs Manion" userId="f7233c30-a742-4133-8b60-557d6910601e" providerId="ADAL" clId="{6C917819-1835-4578-A4B2-D460822C3516}" dt="2024-08-29T19:22:11.383" v="604" actId="20577"/>
          <ac:spMkLst>
            <pc:docMk/>
            <pc:sldMk cId="558007778" sldId="272"/>
            <ac:spMk id="3" creationId="{EB02847C-493E-F128-1C45-C7FDDFF2A5CA}"/>
          </ac:spMkLst>
        </pc:spChg>
      </pc:sldChg>
      <pc:sldChg chg="modSp mod">
        <pc:chgData name="Babs Manion" userId="f7233c30-a742-4133-8b60-557d6910601e" providerId="ADAL" clId="{6C917819-1835-4578-A4B2-D460822C3516}" dt="2024-08-29T19:25:57.981" v="649" actId="20577"/>
        <pc:sldMkLst>
          <pc:docMk/>
          <pc:sldMk cId="3448374500" sldId="273"/>
        </pc:sldMkLst>
        <pc:spChg chg="mod">
          <ac:chgData name="Babs Manion" userId="f7233c30-a742-4133-8b60-557d6910601e" providerId="ADAL" clId="{6C917819-1835-4578-A4B2-D460822C3516}" dt="2024-08-29T19:25:57.981" v="649" actId="20577"/>
          <ac:spMkLst>
            <pc:docMk/>
            <pc:sldMk cId="3448374500" sldId="273"/>
            <ac:spMk id="3" creationId="{EB02847C-493E-F128-1C45-C7FDDFF2A5CA}"/>
          </ac:spMkLst>
        </pc:spChg>
      </pc:sldChg>
      <pc:sldChg chg="modSp mod">
        <pc:chgData name="Babs Manion" userId="f7233c30-a742-4133-8b60-557d6910601e" providerId="ADAL" clId="{6C917819-1835-4578-A4B2-D460822C3516}" dt="2024-08-29T19:27:02.216" v="652" actId="14100"/>
        <pc:sldMkLst>
          <pc:docMk/>
          <pc:sldMk cId="757592340" sldId="274"/>
        </pc:sldMkLst>
        <pc:spChg chg="mod">
          <ac:chgData name="Babs Manion" userId="f7233c30-a742-4133-8b60-557d6910601e" providerId="ADAL" clId="{6C917819-1835-4578-A4B2-D460822C3516}" dt="2024-08-29T19:27:02.216" v="652" actId="14100"/>
          <ac:spMkLst>
            <pc:docMk/>
            <pc:sldMk cId="757592340" sldId="274"/>
            <ac:spMk id="2" creationId="{BD45D256-B5B4-086F-0902-76AE88292F1D}"/>
          </ac:spMkLst>
        </pc:spChg>
      </pc:sldChg>
      <pc:sldChg chg="modSp mod">
        <pc:chgData name="Babs Manion" userId="f7233c30-a742-4133-8b60-557d6910601e" providerId="ADAL" clId="{6C917819-1835-4578-A4B2-D460822C3516}" dt="2024-08-29T19:30:26.741" v="656" actId="20577"/>
        <pc:sldMkLst>
          <pc:docMk/>
          <pc:sldMk cId="1681395844" sldId="276"/>
        </pc:sldMkLst>
        <pc:spChg chg="mod">
          <ac:chgData name="Babs Manion" userId="f7233c30-a742-4133-8b60-557d6910601e" providerId="ADAL" clId="{6C917819-1835-4578-A4B2-D460822C3516}" dt="2024-08-29T19:30:26.741" v="656" actId="20577"/>
          <ac:spMkLst>
            <pc:docMk/>
            <pc:sldMk cId="1681395844" sldId="276"/>
            <ac:spMk id="3" creationId="{EB02847C-493E-F128-1C45-C7FDDFF2A5CA}"/>
          </ac:spMkLst>
        </pc:spChg>
      </pc:sldChg>
      <pc:sldChg chg="modSp mod">
        <pc:chgData name="Babs Manion" userId="f7233c30-a742-4133-8b60-557d6910601e" providerId="ADAL" clId="{6C917819-1835-4578-A4B2-D460822C3516}" dt="2024-08-29T19:27:15.277" v="653" actId="6549"/>
        <pc:sldMkLst>
          <pc:docMk/>
          <pc:sldMk cId="2826379271" sldId="277"/>
        </pc:sldMkLst>
        <pc:spChg chg="mod">
          <ac:chgData name="Babs Manion" userId="f7233c30-a742-4133-8b60-557d6910601e" providerId="ADAL" clId="{6C917819-1835-4578-A4B2-D460822C3516}" dt="2024-08-29T19:27:15.277" v="653" actId="6549"/>
          <ac:spMkLst>
            <pc:docMk/>
            <pc:sldMk cId="2826379271" sldId="277"/>
            <ac:spMk id="2" creationId="{BD45D256-B5B4-086F-0902-76AE88292F1D}"/>
          </ac:spMkLst>
        </pc:spChg>
      </pc:sldChg>
      <pc:sldChg chg="modSp del mod">
        <pc:chgData name="Babs Manion" userId="f7233c30-a742-4133-8b60-557d6910601e" providerId="ADAL" clId="{6C917819-1835-4578-A4B2-D460822C3516}" dt="2024-08-29T19:17:44.027" v="599" actId="2696"/>
        <pc:sldMkLst>
          <pc:docMk/>
          <pc:sldMk cId="1374889271" sldId="279"/>
        </pc:sldMkLst>
        <pc:spChg chg="mod">
          <ac:chgData name="Babs Manion" userId="f7233c30-a742-4133-8b60-557d6910601e" providerId="ADAL" clId="{6C917819-1835-4578-A4B2-D460822C3516}" dt="2024-08-29T19:09:44.978" v="262" actId="6549"/>
          <ac:spMkLst>
            <pc:docMk/>
            <pc:sldMk cId="1374889271" sldId="279"/>
            <ac:spMk id="3" creationId="{EB02847C-493E-F128-1C45-C7FDDFF2A5CA}"/>
          </ac:spMkLst>
        </pc:spChg>
      </pc:sldChg>
      <pc:sldChg chg="modSp mod">
        <pc:chgData name="Babs Manion" userId="f7233c30-a742-4133-8b60-557d6910601e" providerId="ADAL" clId="{6C917819-1835-4578-A4B2-D460822C3516}" dt="2024-08-29T19:18:48.489" v="600" actId="20577"/>
        <pc:sldMkLst>
          <pc:docMk/>
          <pc:sldMk cId="2557576938" sldId="280"/>
        </pc:sldMkLst>
        <pc:spChg chg="mod">
          <ac:chgData name="Babs Manion" userId="f7233c30-a742-4133-8b60-557d6910601e" providerId="ADAL" clId="{6C917819-1835-4578-A4B2-D460822C3516}" dt="2024-08-29T19:18:48.489" v="600" actId="20577"/>
          <ac:spMkLst>
            <pc:docMk/>
            <pc:sldMk cId="2557576938" sldId="280"/>
            <ac:spMk id="3" creationId="{EB02847C-493E-F128-1C45-C7FDDFF2A5CA}"/>
          </ac:spMkLst>
        </pc:spChg>
      </pc:sldChg>
      <pc:sldChg chg="modSp mod">
        <pc:chgData name="Babs Manion" userId="f7233c30-a742-4133-8b60-557d6910601e" providerId="ADAL" clId="{6C917819-1835-4578-A4B2-D460822C3516}" dt="2024-08-29T19:29:34.540" v="655" actId="1076"/>
        <pc:sldMkLst>
          <pc:docMk/>
          <pc:sldMk cId="4170730692" sldId="282"/>
        </pc:sldMkLst>
        <pc:spChg chg="mod">
          <ac:chgData name="Babs Manion" userId="f7233c30-a742-4133-8b60-557d6910601e" providerId="ADAL" clId="{6C917819-1835-4578-A4B2-D460822C3516}" dt="2024-08-29T19:29:34.540" v="655" actId="1076"/>
          <ac:spMkLst>
            <pc:docMk/>
            <pc:sldMk cId="4170730692" sldId="282"/>
            <ac:spMk id="3" creationId="{EB02847C-493E-F128-1C45-C7FDDFF2A5CA}"/>
          </ac:spMkLst>
        </pc:spChg>
      </pc:sldChg>
      <pc:sldChg chg="modSp mod">
        <pc:chgData name="Babs Manion" userId="f7233c30-a742-4133-8b60-557d6910601e" providerId="ADAL" clId="{6C917819-1835-4578-A4B2-D460822C3516}" dt="2024-08-29T19:19:48.667" v="601" actId="20577"/>
        <pc:sldMkLst>
          <pc:docMk/>
          <pc:sldMk cId="1811292545" sldId="283"/>
        </pc:sldMkLst>
        <pc:spChg chg="mod">
          <ac:chgData name="Babs Manion" userId="f7233c30-a742-4133-8b60-557d6910601e" providerId="ADAL" clId="{6C917819-1835-4578-A4B2-D460822C3516}" dt="2024-08-29T19:19:48.667" v="601" actId="20577"/>
          <ac:spMkLst>
            <pc:docMk/>
            <pc:sldMk cId="1811292545" sldId="283"/>
            <ac:spMk id="3" creationId="{EB02847C-493E-F128-1C45-C7FDDFF2A5CA}"/>
          </ac:spMkLst>
        </pc:spChg>
      </pc:sldChg>
      <pc:sldChg chg="modSp mod">
        <pc:chgData name="Babs Manion" userId="f7233c30-a742-4133-8b60-557d6910601e" providerId="ADAL" clId="{6C917819-1835-4578-A4B2-D460822C3516}" dt="2024-08-29T19:24:57.294" v="648" actId="114"/>
        <pc:sldMkLst>
          <pc:docMk/>
          <pc:sldMk cId="512599573" sldId="287"/>
        </pc:sldMkLst>
        <pc:spChg chg="mod">
          <ac:chgData name="Babs Manion" userId="f7233c30-a742-4133-8b60-557d6910601e" providerId="ADAL" clId="{6C917819-1835-4578-A4B2-D460822C3516}" dt="2024-08-29T19:24:57.294" v="648" actId="114"/>
          <ac:spMkLst>
            <pc:docMk/>
            <pc:sldMk cId="512599573" sldId="287"/>
            <ac:spMk id="3" creationId="{EB02847C-493E-F128-1C45-C7FDDFF2A5CA}"/>
          </ac:spMkLst>
        </pc:spChg>
        <pc:spChg chg="mod">
          <ac:chgData name="Babs Manion" userId="f7233c30-a742-4133-8b60-557d6910601e" providerId="ADAL" clId="{6C917819-1835-4578-A4B2-D460822C3516}" dt="2024-08-29T19:24:41.609" v="646" actId="1076"/>
          <ac:spMkLst>
            <pc:docMk/>
            <pc:sldMk cId="512599573" sldId="287"/>
            <ac:spMk id="12" creationId="{FCCE7E61-5B95-D99F-DC56-02ECD2A56DF3}"/>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C5F5E5BF-2153-8E03-CD96-FD3072C7D931}"/>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p:blipFill>
        <p:spPr>
          <a:xfrm>
            <a:off x="0" y="0"/>
            <a:ext cx="12191026" cy="6858000"/>
          </a:xfrm>
          <a:prstGeom prst="rect">
            <a:avLst/>
          </a:prstGeom>
        </p:spPr>
      </p:pic>
      <p:sp>
        <p:nvSpPr>
          <p:cNvPr id="2" name="Title 1">
            <a:extLst>
              <a:ext uri="{FF2B5EF4-FFF2-40B4-BE49-F238E27FC236}">
                <a16:creationId xmlns:a16="http://schemas.microsoft.com/office/drawing/2014/main" id="{4DFDA815-D597-D5A1-CDAE-A58699FCC71E}"/>
              </a:ext>
            </a:extLst>
          </p:cNvPr>
          <p:cNvSpPr>
            <a:spLocks noGrp="1"/>
          </p:cNvSpPr>
          <p:nvPr>
            <p:ph type="ctrTitle"/>
          </p:nvPr>
        </p:nvSpPr>
        <p:spPr>
          <a:xfrm>
            <a:off x="6799384" y="1708517"/>
            <a:ext cx="5099539" cy="2387600"/>
          </a:xfrm>
        </p:spPr>
        <p:txBody>
          <a:bodyPr anchor="b"/>
          <a:lstStyle>
            <a:lvl1pPr algn="ctr">
              <a:defRPr sz="6000" b="1">
                <a:solidFill>
                  <a:srgbClr val="252058"/>
                </a:solidFill>
              </a:defRPr>
            </a:lvl1pPr>
          </a:lstStyle>
          <a:p>
            <a:r>
              <a:rPr lang="en-US" dirty="0"/>
              <a:t>Click to edit Master title style</a:t>
            </a:r>
          </a:p>
        </p:txBody>
      </p:sp>
      <p:sp>
        <p:nvSpPr>
          <p:cNvPr id="3" name="Subtitle 2">
            <a:extLst>
              <a:ext uri="{FF2B5EF4-FFF2-40B4-BE49-F238E27FC236}">
                <a16:creationId xmlns:a16="http://schemas.microsoft.com/office/drawing/2014/main" id="{D88BAF3C-4753-92F6-159D-986B011F2C8B}"/>
              </a:ext>
            </a:extLst>
          </p:cNvPr>
          <p:cNvSpPr>
            <a:spLocks noGrp="1"/>
          </p:cNvSpPr>
          <p:nvPr>
            <p:ph type="subTitle" idx="1"/>
          </p:nvPr>
        </p:nvSpPr>
        <p:spPr>
          <a:xfrm>
            <a:off x="6705599" y="4188192"/>
            <a:ext cx="519332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6099CB6-781B-D6C9-0476-DA45C72C3F83}"/>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9E211130-BF95-E5F5-5C11-0E42523C5A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30AB12-6446-91CD-B5A6-3D55B1D5BC71}"/>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7954632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ACF86-8893-879B-7720-DDFF1265E88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2CDF3F-2A09-475A-AE9D-2F34315BC8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943EE2-A5B0-E7F2-D11F-622F6C199D18}"/>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1213BB89-D0EF-74B9-1251-6A25AD9B09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99E288-A578-168A-4643-EDA864235025}"/>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6829878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5FE75C1-1CB5-D017-D273-DF7233CD2A6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A6F2DF0-DB1E-E695-D0F7-330B17B0616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EF9DE39-182C-FC5A-D395-352F5C65CAE0}"/>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3B07A6E7-53E8-54BD-9084-0F77EF48BB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F002C9-B5BB-12AD-4816-8368D406B5C9}"/>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567091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B1E28-04FB-2C66-5442-EB1DD21E6B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DB3C51E-21D6-9B2B-3452-8AFC56CD7EB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E0A627-3BA9-D7D1-6133-4A44DD846E04}"/>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FC3D5857-320D-96E8-9922-6BDED10B13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4CC4EA-9C0C-BEF6-7BE8-1677CAC4255C}"/>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2584958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4FC8-FA6A-2237-8512-3C8454BE22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410BFC-429A-4929-E9A0-929D7F5889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77E603-4B91-EDC6-4561-CE8B7C6171C3}"/>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A03ED6C8-7045-136B-0A60-7F69AF9C51B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77D604-770D-5BC0-ACB7-7906E553031C}"/>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13684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4E4A0-D1D9-5AF7-DCB0-043C368833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891C42B-EC5F-993E-0338-5108F380443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0734AA2-2670-546C-076A-0E4BB864678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4DDB7B0-FE11-2CC3-217A-3E12DF4F305E}"/>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6" name="Footer Placeholder 5">
            <a:extLst>
              <a:ext uri="{FF2B5EF4-FFF2-40B4-BE49-F238E27FC236}">
                <a16:creationId xmlns:a16="http://schemas.microsoft.com/office/drawing/2014/main" id="{2F9D5DA0-C10C-B941-0446-6394E41C21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30371D-E15E-6D50-EC39-1F04E3797546}"/>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2292553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7C57C1-2F5D-FCE2-CFB6-916FE719B9E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DB6A482-FD70-1B1F-E30B-00070D13DC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A4EAF28-FCEB-0869-AD2E-0737E2E54B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1145BAC-1F1F-9AD5-08BA-8B856EC7BBA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987526D-FFD4-4F18-1489-7E3F299FE60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FB09E0-CD40-8C19-3DEA-3167004F93B9}"/>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8" name="Footer Placeholder 7">
            <a:extLst>
              <a:ext uri="{FF2B5EF4-FFF2-40B4-BE49-F238E27FC236}">
                <a16:creationId xmlns:a16="http://schemas.microsoft.com/office/drawing/2014/main" id="{81440829-962E-459D-1AE9-7F706A9A8C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F674EF-A6F4-D1A4-D013-EE5BFD0A982B}"/>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36867231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C2158-AB32-9929-EDAD-FB0E075FC81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A7E089-E23D-63AA-0F61-C7CAA71EE866}"/>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4" name="Footer Placeholder 3">
            <a:extLst>
              <a:ext uri="{FF2B5EF4-FFF2-40B4-BE49-F238E27FC236}">
                <a16:creationId xmlns:a16="http://schemas.microsoft.com/office/drawing/2014/main" id="{56796988-31D2-AED7-C302-3696BC0728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EA179DC-903E-7528-A1D2-310CA52D4C9F}"/>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4159030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7CEFCD7-6D37-58AB-69DC-A1CDB620A9D6}"/>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3" name="Footer Placeholder 2">
            <a:extLst>
              <a:ext uri="{FF2B5EF4-FFF2-40B4-BE49-F238E27FC236}">
                <a16:creationId xmlns:a16="http://schemas.microsoft.com/office/drawing/2014/main" id="{4C987832-76C4-042F-B2BF-D308FE96B0B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2A7A1AB-3BEA-1AFC-2541-610B568F6B1F}"/>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1034684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8C2B0-720E-8CB9-64A1-0DFE2A1B493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631756F-8437-FBCF-7F60-8C8953B9B33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30E88ED-A1DC-2930-640D-091CE90934C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7C32AE-02BA-50B3-23DB-09F426855AC7}"/>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6" name="Footer Placeholder 5">
            <a:extLst>
              <a:ext uri="{FF2B5EF4-FFF2-40B4-BE49-F238E27FC236}">
                <a16:creationId xmlns:a16="http://schemas.microsoft.com/office/drawing/2014/main" id="{F08DE4F8-607F-B5A0-3F0E-22535093AE8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3D3CF16-BAD5-0FFE-CFCB-826867A58AE9}"/>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2960208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7C9837-AAD9-09F8-A35D-43D596F04A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6DFB28-C405-B52F-C3B5-59F0BA981EB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675244D-0661-966F-FD73-49344D06927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A6A137-051C-E74C-D86C-FA178A178B6D}"/>
              </a:ext>
            </a:extLst>
          </p:cNvPr>
          <p:cNvSpPr>
            <a:spLocks noGrp="1"/>
          </p:cNvSpPr>
          <p:nvPr>
            <p:ph type="dt" sz="half" idx="10"/>
          </p:nvPr>
        </p:nvSpPr>
        <p:spPr/>
        <p:txBody>
          <a:bodyPr/>
          <a:lstStyle/>
          <a:p>
            <a:fld id="{50932D23-D36E-1040-AFFF-4312BC346837}" type="datetimeFigureOut">
              <a:rPr lang="en-US" smtClean="0"/>
              <a:t>8/29/2024</a:t>
            </a:fld>
            <a:endParaRPr lang="en-US"/>
          </a:p>
        </p:txBody>
      </p:sp>
      <p:sp>
        <p:nvSpPr>
          <p:cNvPr id="6" name="Footer Placeholder 5">
            <a:extLst>
              <a:ext uri="{FF2B5EF4-FFF2-40B4-BE49-F238E27FC236}">
                <a16:creationId xmlns:a16="http://schemas.microsoft.com/office/drawing/2014/main" id="{9CE6FA16-F491-459D-6583-F816EA411E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93556A-1776-13F8-095D-7E6B155D9545}"/>
              </a:ext>
            </a:extLst>
          </p:cNvPr>
          <p:cNvSpPr>
            <a:spLocks noGrp="1"/>
          </p:cNvSpPr>
          <p:nvPr>
            <p:ph type="sldNum" sz="quarter" idx="12"/>
          </p:nvPr>
        </p:nvSpPr>
        <p:spPr/>
        <p:txBody>
          <a:bodyPr/>
          <a:lstStyle/>
          <a:p>
            <a:fld id="{DD8EE5F9-EF51-1D4B-B397-35229CD780C0}" type="slidenum">
              <a:rPr lang="en-US" smtClean="0"/>
              <a:t>‹#›</a:t>
            </a:fld>
            <a:endParaRPr lang="en-US"/>
          </a:p>
        </p:txBody>
      </p:sp>
    </p:spTree>
    <p:extLst>
      <p:ext uri="{BB962C8B-B14F-4D97-AF65-F5344CB8AC3E}">
        <p14:creationId xmlns:p14="http://schemas.microsoft.com/office/powerpoint/2010/main" val="5264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D703F33-CDE5-9963-B49B-1CF5FD5E0C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5AED8AD-784C-9D03-4902-13A843F546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D61660-CF9A-B079-31C4-6EBB467A451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932D23-D36E-1040-AFFF-4312BC346837}" type="datetimeFigureOut">
              <a:rPr lang="en-US" smtClean="0"/>
              <a:t>8/29/2024</a:t>
            </a:fld>
            <a:endParaRPr lang="en-US"/>
          </a:p>
        </p:txBody>
      </p:sp>
      <p:sp>
        <p:nvSpPr>
          <p:cNvPr id="5" name="Footer Placeholder 4">
            <a:extLst>
              <a:ext uri="{FF2B5EF4-FFF2-40B4-BE49-F238E27FC236}">
                <a16:creationId xmlns:a16="http://schemas.microsoft.com/office/drawing/2014/main" id="{E929431F-61A3-9158-59AD-37BD19ADDD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3B6156B-673E-040A-AC22-9ED5BEE482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8EE5F9-EF51-1D4B-B397-35229CD780C0}" type="slidenum">
              <a:rPr lang="en-US" smtClean="0"/>
              <a:t>‹#›</a:t>
            </a:fld>
            <a:endParaRPr lang="en-US"/>
          </a:p>
        </p:txBody>
      </p:sp>
      <p:pic>
        <p:nvPicPr>
          <p:cNvPr id="8" name="Picture 7">
            <a:extLst>
              <a:ext uri="{FF2B5EF4-FFF2-40B4-BE49-F238E27FC236}">
                <a16:creationId xmlns:a16="http://schemas.microsoft.com/office/drawing/2014/main" id="{9FCCB011-B04A-5E25-26B9-3E0DFF9A7E25}"/>
              </a:ext>
            </a:extLst>
          </p:cNvPr>
          <p:cNvPicPr>
            <a:picLocks noChangeAspect="1"/>
          </p:cNvPicPr>
          <p:nvPr userDrawn="1"/>
        </p:nvPicPr>
        <p:blipFill>
          <a:blip r:embed="rId13" cstate="email">
            <a:extLst>
              <a:ext uri="{28A0092B-C50C-407E-A947-70E740481C1C}">
                <a14:useLocalDpi xmlns:a14="http://schemas.microsoft.com/office/drawing/2010/main"/>
              </a:ext>
            </a:extLst>
          </a:blip>
          <a:srcRect/>
          <a:stretch/>
        </p:blipFill>
        <p:spPr>
          <a:xfrm>
            <a:off x="0" y="0"/>
            <a:ext cx="12190784" cy="6858000"/>
          </a:xfrm>
          <a:prstGeom prst="rect">
            <a:avLst/>
          </a:prstGeom>
        </p:spPr>
      </p:pic>
      <p:sp>
        <p:nvSpPr>
          <p:cNvPr id="9" name="Rectangle 8">
            <a:extLst>
              <a:ext uri="{FF2B5EF4-FFF2-40B4-BE49-F238E27FC236}">
                <a16:creationId xmlns:a16="http://schemas.microsoft.com/office/drawing/2014/main" id="{9120D6C6-D06E-E456-2364-C619559128E5}"/>
              </a:ext>
            </a:extLst>
          </p:cNvPr>
          <p:cNvSpPr/>
          <p:nvPr userDrawn="1"/>
        </p:nvSpPr>
        <p:spPr>
          <a:xfrm>
            <a:off x="0" y="0"/>
            <a:ext cx="12190784" cy="1312985"/>
          </a:xfrm>
          <a:prstGeom prst="rect">
            <a:avLst/>
          </a:prstGeom>
          <a:solidFill>
            <a:srgbClr val="261B5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111EE934-5280-C855-6083-018A3AD02DF7}"/>
              </a:ext>
            </a:extLst>
          </p:cNvPr>
          <p:cNvSpPr/>
          <p:nvPr userDrawn="1"/>
        </p:nvSpPr>
        <p:spPr>
          <a:xfrm>
            <a:off x="0" y="1312985"/>
            <a:ext cx="12190784" cy="188851"/>
          </a:xfrm>
          <a:prstGeom prst="rect">
            <a:avLst/>
          </a:prstGeom>
          <a:solidFill>
            <a:srgbClr val="F9A7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93114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hyperlink" Target="https://corporate.visa.com/content/dam/VCOM/global/services/documents/instant-digital-issuance-best-practices-on-fraud-management.pdf" TargetMode="Externa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1.jpe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13.jpeg"/><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50110BF1-417D-8844-2239-57D24780A7D2}"/>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0949" cy="6858000"/>
          </a:xfrm>
          <a:prstGeom prst="rect">
            <a:avLst/>
          </a:prstGeom>
        </p:spPr>
      </p:pic>
      <p:sp>
        <p:nvSpPr>
          <p:cNvPr id="6" name="TextBox 5">
            <a:extLst>
              <a:ext uri="{FF2B5EF4-FFF2-40B4-BE49-F238E27FC236}">
                <a16:creationId xmlns:a16="http://schemas.microsoft.com/office/drawing/2014/main" id="{3C070B03-E368-B58C-CC3E-DC50C7074231}"/>
              </a:ext>
            </a:extLst>
          </p:cNvPr>
          <p:cNvSpPr txBox="1"/>
          <p:nvPr/>
        </p:nvSpPr>
        <p:spPr>
          <a:xfrm>
            <a:off x="8849710" y="5873234"/>
            <a:ext cx="3058511"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YOUR LOGO HERE</a:t>
            </a:r>
          </a:p>
        </p:txBody>
      </p:sp>
      <p:pic>
        <p:nvPicPr>
          <p:cNvPr id="7" name="Picture 6">
            <a:extLst>
              <a:ext uri="{FF2B5EF4-FFF2-40B4-BE49-F238E27FC236}">
                <a16:creationId xmlns:a16="http://schemas.microsoft.com/office/drawing/2014/main" id="{F592D2E2-B593-44D4-2DDA-596F854196E7}"/>
              </a:ext>
            </a:extLst>
          </p:cNvPr>
          <p:cNvPicPr>
            <a:picLocks noChangeAspect="1"/>
          </p:cNvPicPr>
          <p:nvPr/>
        </p:nvPicPr>
        <p:blipFill>
          <a:blip r:embed="rId3"/>
          <a:stretch>
            <a:fillRect/>
          </a:stretch>
        </p:blipFill>
        <p:spPr>
          <a:xfrm>
            <a:off x="9245490" y="5676900"/>
            <a:ext cx="2266950" cy="762000"/>
          </a:xfrm>
          <a:prstGeom prst="rect">
            <a:avLst/>
          </a:prstGeom>
        </p:spPr>
      </p:pic>
    </p:spTree>
    <p:extLst>
      <p:ext uri="{BB962C8B-B14F-4D97-AF65-F5344CB8AC3E}">
        <p14:creationId xmlns:p14="http://schemas.microsoft.com/office/powerpoint/2010/main" val="338662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761789" y="468570"/>
            <a:ext cx="5099539" cy="2387600"/>
          </a:xfrm>
        </p:spPr>
        <p:txBody>
          <a:bodyPr/>
          <a:lstStyle/>
          <a:p>
            <a:r>
              <a:rPr lang="en-US" dirty="0">
                <a:latin typeface="+mn-lt"/>
              </a:rPr>
              <a:t>Digital Issuance</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8" y="3119207"/>
            <a:ext cx="5193323" cy="1655762"/>
          </a:xfrm>
        </p:spPr>
        <p:txBody>
          <a:bodyPr>
            <a:normAutofit/>
          </a:bodyPr>
          <a:lstStyle/>
          <a:p>
            <a:r>
              <a:rPr lang="en-US" i="1" dirty="0">
                <a:solidFill>
                  <a:srgbClr val="252058"/>
                </a:solidFill>
              </a:rPr>
              <a:t>Babs Manion</a:t>
            </a:r>
          </a:p>
          <a:p>
            <a:r>
              <a:rPr lang="en-US" i="1" dirty="0">
                <a:solidFill>
                  <a:srgbClr val="252058"/>
                </a:solidFill>
              </a:rPr>
              <a:t>SELCO VP Member Experience</a:t>
            </a:r>
          </a:p>
          <a:p>
            <a:endParaRPr lang="en-US" i="1"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7779242"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sp>
        <p:nvSpPr>
          <p:cNvPr id="9" name="TextBox 8">
            <a:extLst>
              <a:ext uri="{FF2B5EF4-FFF2-40B4-BE49-F238E27FC236}">
                <a16:creationId xmlns:a16="http://schemas.microsoft.com/office/drawing/2014/main" id="{EE631BC3-5A1C-B064-F061-F048A92B54CC}"/>
              </a:ext>
            </a:extLst>
          </p:cNvPr>
          <p:cNvSpPr txBox="1"/>
          <p:nvPr/>
        </p:nvSpPr>
        <p:spPr>
          <a:xfrm>
            <a:off x="0" y="2856170"/>
            <a:ext cx="6096000" cy="1446550"/>
          </a:xfrm>
          <a:prstGeom prst="rect">
            <a:avLst/>
          </a:prstGeom>
          <a:noFill/>
        </p:spPr>
        <p:txBody>
          <a:bodyPr wrap="square" rtlCol="0">
            <a:spAutoFit/>
          </a:bodyPr>
          <a:lstStyle/>
          <a:p>
            <a:pPr algn="ctr"/>
            <a:r>
              <a:rPr lang="en-US" sz="4400" b="1" spc="300" dirty="0">
                <a:solidFill>
                  <a:schemeClr val="bg1"/>
                </a:solidFill>
              </a:rPr>
              <a:t>CLIENT</a:t>
            </a:r>
          </a:p>
          <a:p>
            <a:pPr algn="ctr"/>
            <a:r>
              <a:rPr lang="en-US" sz="4400" b="1" spc="300" dirty="0">
                <a:solidFill>
                  <a:schemeClr val="bg1"/>
                </a:solidFill>
              </a:rPr>
              <a:t>INSIGHTS</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62334" y="968769"/>
            <a:ext cx="1894118" cy="1887401"/>
          </a:xfrm>
          <a:prstGeom prst="rect">
            <a:avLst/>
          </a:prstGeom>
        </p:spPr>
      </p:pic>
      <p:pic>
        <p:nvPicPr>
          <p:cNvPr id="5" name="Picture 4">
            <a:extLst>
              <a:ext uri="{FF2B5EF4-FFF2-40B4-BE49-F238E27FC236}">
                <a16:creationId xmlns:a16="http://schemas.microsoft.com/office/drawing/2014/main" id="{77F17571-DEE2-965B-F4F9-4E7AAB4E83DA}"/>
              </a:ext>
            </a:extLst>
          </p:cNvPr>
          <p:cNvPicPr>
            <a:picLocks noChangeAspect="1"/>
          </p:cNvPicPr>
          <p:nvPr/>
        </p:nvPicPr>
        <p:blipFill>
          <a:blip r:embed="rId3"/>
          <a:stretch>
            <a:fillRect/>
          </a:stretch>
        </p:blipFill>
        <p:spPr>
          <a:xfrm>
            <a:off x="8317533" y="5552812"/>
            <a:ext cx="2266950" cy="762000"/>
          </a:xfrm>
          <a:prstGeom prst="rect">
            <a:avLst/>
          </a:prstGeom>
        </p:spPr>
      </p:pic>
    </p:spTree>
    <p:extLst>
      <p:ext uri="{BB962C8B-B14F-4D97-AF65-F5344CB8AC3E}">
        <p14:creationId xmlns:p14="http://schemas.microsoft.com/office/powerpoint/2010/main" val="10753206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636466" y="1976165"/>
            <a:ext cx="10515600" cy="4338647"/>
          </a:xfrm>
        </p:spPr>
        <p:txBody>
          <a:bodyPr>
            <a:normAutofit/>
          </a:bodyPr>
          <a:lstStyle/>
          <a:p>
            <a:pPr marL="0" indent="0">
              <a:buNone/>
            </a:pPr>
            <a:r>
              <a:rPr lang="en-US" sz="3200" dirty="0">
                <a:solidFill>
                  <a:srgbClr val="252058"/>
                </a:solidFill>
              </a:rPr>
              <a:t>Protect Against New Account and Takeover Fraud!</a:t>
            </a:r>
            <a:endParaRPr lang="en-US" sz="2800" dirty="0">
              <a:solidFill>
                <a:srgbClr val="252058"/>
              </a:solidFill>
            </a:endParaRPr>
          </a:p>
          <a:p>
            <a:pPr lvl="1"/>
            <a:r>
              <a:rPr lang="en-US" sz="2800" dirty="0">
                <a:solidFill>
                  <a:srgbClr val="252058"/>
                </a:solidFill>
              </a:rPr>
              <a:t>VISA: Best Practices</a:t>
            </a:r>
          </a:p>
          <a:p>
            <a:pPr lvl="1"/>
            <a:r>
              <a:rPr lang="en-US" sz="2800" dirty="0">
                <a:solidFill>
                  <a:srgbClr val="252058"/>
                </a:solidFill>
              </a:rPr>
              <a:t>VISA Falcon: Case Management     </a:t>
            </a:r>
          </a:p>
          <a:p>
            <a:pPr lvl="1"/>
            <a:r>
              <a:rPr lang="en-US" sz="2800" dirty="0">
                <a:solidFill>
                  <a:srgbClr val="252058"/>
                </a:solidFill>
              </a:rPr>
              <a:t>Online Banking: MFA</a:t>
            </a:r>
          </a:p>
          <a:p>
            <a:pPr lvl="1"/>
            <a:r>
              <a:rPr lang="en-US" sz="2800" dirty="0">
                <a:solidFill>
                  <a:srgbClr val="252058"/>
                </a:solidFill>
              </a:rPr>
              <a:t>Core Banking: Controls </a:t>
            </a:r>
          </a:p>
          <a:p>
            <a:pPr lvl="1"/>
            <a:r>
              <a:rPr lang="en-US" sz="2800" dirty="0">
                <a:solidFill>
                  <a:srgbClr val="252058"/>
                </a:solidFill>
              </a:rPr>
              <a:t>Visa Risk Subscription Manager (RSM)</a:t>
            </a:r>
          </a:p>
          <a:p>
            <a:pPr marL="0" indent="0">
              <a:buNone/>
            </a:pPr>
            <a:r>
              <a:rPr lang="en-US" sz="3200" dirty="0">
                <a:solidFill>
                  <a:srgbClr val="252058"/>
                </a:solidFill>
              </a:rPr>
              <a:t>Consider </a:t>
            </a:r>
            <a:r>
              <a:rPr lang="en-US" sz="3200" dirty="0" err="1">
                <a:solidFill>
                  <a:srgbClr val="252058"/>
                </a:solidFill>
              </a:rPr>
              <a:t>BioCatch</a:t>
            </a:r>
            <a:r>
              <a:rPr lang="en-US" sz="3200" dirty="0">
                <a:solidFill>
                  <a:srgbClr val="252058"/>
                </a:solidFill>
              </a:rPr>
              <a:t> </a:t>
            </a: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18"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CLIENT INSIGHTS</a:t>
            </a:r>
          </a:p>
        </p:txBody>
      </p:sp>
      <p:pic>
        <p:nvPicPr>
          <p:cNvPr id="2" name="Picture 1">
            <a:extLst>
              <a:ext uri="{FF2B5EF4-FFF2-40B4-BE49-F238E27FC236}">
                <a16:creationId xmlns:a16="http://schemas.microsoft.com/office/drawing/2014/main" id="{4708056A-211C-693B-8907-C47E0C7CDF23}"/>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1203747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98231" y="1767140"/>
            <a:ext cx="10515600" cy="2863475"/>
          </a:xfrm>
        </p:spPr>
        <p:txBody>
          <a:bodyPr>
            <a:normAutofit/>
          </a:bodyPr>
          <a:lstStyle/>
          <a:p>
            <a:pPr marL="0" indent="0">
              <a:buNone/>
            </a:pPr>
            <a:r>
              <a:rPr lang="en-US" sz="3200" dirty="0">
                <a:solidFill>
                  <a:srgbClr val="252058"/>
                </a:solidFill>
              </a:rPr>
              <a:t>What Was the Impact of Adding Digital Issuance?</a:t>
            </a: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18"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CLIENT INSIGHTS</a:t>
            </a:r>
          </a:p>
        </p:txBody>
      </p:sp>
      <p:pic>
        <p:nvPicPr>
          <p:cNvPr id="2" name="Picture 1">
            <a:extLst>
              <a:ext uri="{FF2B5EF4-FFF2-40B4-BE49-F238E27FC236}">
                <a16:creationId xmlns:a16="http://schemas.microsoft.com/office/drawing/2014/main" id="{DED4B1EB-CAD0-5200-76BA-FF9754EBA5A7}"/>
              </a:ext>
            </a:extLst>
          </p:cNvPr>
          <p:cNvPicPr>
            <a:picLocks noChangeAspect="1"/>
          </p:cNvPicPr>
          <p:nvPr/>
        </p:nvPicPr>
        <p:blipFill>
          <a:blip r:embed="rId3"/>
          <a:stretch>
            <a:fillRect/>
          </a:stretch>
        </p:blipFill>
        <p:spPr>
          <a:xfrm>
            <a:off x="9020918" y="5559386"/>
            <a:ext cx="2266950" cy="762000"/>
          </a:xfrm>
          <a:prstGeom prst="rect">
            <a:avLst/>
          </a:prstGeom>
        </p:spPr>
      </p:pic>
      <p:pic>
        <p:nvPicPr>
          <p:cNvPr id="7" name="Picture 6">
            <a:extLst>
              <a:ext uri="{FF2B5EF4-FFF2-40B4-BE49-F238E27FC236}">
                <a16:creationId xmlns:a16="http://schemas.microsoft.com/office/drawing/2014/main" id="{0EAA640F-99C1-9619-9853-603ECE603BD6}"/>
              </a:ext>
            </a:extLst>
          </p:cNvPr>
          <p:cNvPicPr>
            <a:picLocks noChangeAspect="1"/>
          </p:cNvPicPr>
          <p:nvPr/>
        </p:nvPicPr>
        <p:blipFill>
          <a:blip r:embed="rId4"/>
          <a:stretch>
            <a:fillRect/>
          </a:stretch>
        </p:blipFill>
        <p:spPr>
          <a:xfrm>
            <a:off x="498231" y="2515042"/>
            <a:ext cx="9877425" cy="3031196"/>
          </a:xfrm>
          <a:prstGeom prst="rect">
            <a:avLst/>
          </a:prstGeom>
        </p:spPr>
      </p:pic>
      <p:sp>
        <p:nvSpPr>
          <p:cNvPr id="9" name="TextBox 8">
            <a:extLst>
              <a:ext uri="{FF2B5EF4-FFF2-40B4-BE49-F238E27FC236}">
                <a16:creationId xmlns:a16="http://schemas.microsoft.com/office/drawing/2014/main" id="{4C2C5DFF-1AEE-1058-08C5-F0108AB420D5}"/>
              </a:ext>
            </a:extLst>
          </p:cNvPr>
          <p:cNvSpPr txBox="1"/>
          <p:nvPr/>
        </p:nvSpPr>
        <p:spPr>
          <a:xfrm>
            <a:off x="823864" y="5278360"/>
            <a:ext cx="4961299" cy="369332"/>
          </a:xfrm>
          <a:prstGeom prst="rect">
            <a:avLst/>
          </a:prstGeom>
          <a:noFill/>
        </p:spPr>
        <p:txBody>
          <a:bodyPr wrap="square" rtlCol="0">
            <a:spAutoFit/>
          </a:bodyPr>
          <a:lstStyle/>
          <a:p>
            <a:r>
              <a:rPr lang="en-US" dirty="0"/>
              <a:t>Trend: Cards added to wallet starting from baseline </a:t>
            </a:r>
          </a:p>
        </p:txBody>
      </p:sp>
    </p:spTree>
    <p:extLst>
      <p:ext uri="{BB962C8B-B14F-4D97-AF65-F5344CB8AC3E}">
        <p14:creationId xmlns:p14="http://schemas.microsoft.com/office/powerpoint/2010/main" val="558007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636466" y="2148181"/>
            <a:ext cx="10515600" cy="4338647"/>
          </a:xfrm>
        </p:spPr>
        <p:txBody>
          <a:bodyPr>
            <a:normAutofit/>
          </a:bodyPr>
          <a:lstStyle/>
          <a:p>
            <a:pPr marL="0" indent="0">
              <a:buNone/>
            </a:pPr>
            <a:r>
              <a:rPr lang="en-US" sz="3200" dirty="0">
                <a:solidFill>
                  <a:srgbClr val="252058"/>
                </a:solidFill>
              </a:rPr>
              <a:t>How Has Card Issuance Improved Member Service?</a:t>
            </a:r>
            <a:endParaRPr lang="en-US" sz="900" dirty="0">
              <a:solidFill>
                <a:srgbClr val="261B56"/>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r>
              <a:rPr lang="en-US" sz="2400" i="1" dirty="0">
                <a:solidFill>
                  <a:srgbClr val="261B56"/>
                </a:solidFill>
                <a:effectLst/>
                <a:latin typeface="Calibri" panose="020F0502020204030204" pitchFamily="34" charset="0"/>
                <a:ea typeface="Aptos" panose="020B0004020202020204" pitchFamily="34" charset="0"/>
                <a:cs typeface="Calibri" panose="020F0502020204030204" pitchFamily="34" charset="0"/>
              </a:rPr>
              <a:t>“Digital card issuance enables SELCO to offer members who open a new account by phone or online with instant access and the capability to offer immediate reissue of a lost, stolen, or potentially compromised card.”</a:t>
            </a:r>
          </a:p>
          <a:p>
            <a:pPr marL="0" indent="0">
              <a:buNone/>
            </a:pPr>
            <a:r>
              <a:rPr lang="en-US" sz="2400" dirty="0">
                <a:solidFill>
                  <a:srgbClr val="261B56"/>
                </a:solidFill>
                <a:latin typeface="Calibri" panose="020F0502020204030204" pitchFamily="34" charset="0"/>
                <a:ea typeface="Aptos" panose="020B0004020202020204" pitchFamily="34" charset="0"/>
                <a:cs typeface="Calibri" panose="020F0502020204030204" pitchFamily="34" charset="0"/>
              </a:rPr>
              <a:t>~ Lee Anne Brockelman, SELCO Director of Operations Support</a:t>
            </a:r>
          </a:p>
          <a:p>
            <a:pPr marL="0" indent="0">
              <a:buNone/>
            </a:pPr>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18"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CLIENT INSIGHTS</a:t>
            </a:r>
          </a:p>
        </p:txBody>
      </p:sp>
      <p:pic>
        <p:nvPicPr>
          <p:cNvPr id="2" name="Picture 1">
            <a:extLst>
              <a:ext uri="{FF2B5EF4-FFF2-40B4-BE49-F238E27FC236}">
                <a16:creationId xmlns:a16="http://schemas.microsoft.com/office/drawing/2014/main" id="{4708056A-211C-693B-8907-C47E0C7CDF23}"/>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34483745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636466" y="1602781"/>
            <a:ext cx="10515600" cy="4338647"/>
          </a:xfrm>
        </p:spPr>
        <p:txBody>
          <a:bodyPr>
            <a:normAutofit lnSpcReduction="10000"/>
          </a:bodyPr>
          <a:lstStyle/>
          <a:p>
            <a:pPr marL="0" indent="0">
              <a:buNone/>
            </a:pPr>
            <a:r>
              <a:rPr lang="en-US" sz="3200" dirty="0">
                <a:solidFill>
                  <a:srgbClr val="252058"/>
                </a:solidFill>
              </a:rPr>
              <a:t>What are Member Reactions to Instant Digital Issuance?</a:t>
            </a:r>
            <a:endParaRPr lang="en-US" sz="900" dirty="0">
              <a:solidFill>
                <a:srgbClr val="261B56"/>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r>
              <a:rPr lang="en-US" sz="2400" i="1" dirty="0">
                <a:solidFill>
                  <a:srgbClr val="261B56"/>
                </a:solidFill>
              </a:rPr>
              <a:t>"I used it to add my debit and credit card to my google wallet - it was so simple - just a couple of taps. I use it in my google wallet all the time!!“</a:t>
            </a:r>
          </a:p>
          <a:p>
            <a:pPr marL="0" indent="0">
              <a:buNone/>
            </a:pPr>
            <a:r>
              <a:rPr lang="en-US" sz="2400" i="1" dirty="0">
                <a:solidFill>
                  <a:srgbClr val="261B56"/>
                </a:solidFill>
                <a:effectLst/>
                <a:ea typeface="Aptos" panose="020B0004020202020204" pitchFamily="34" charset="0"/>
                <a:cs typeface="Calibri" panose="020F0502020204030204" pitchFamily="34" charset="0"/>
              </a:rPr>
              <a:t>~ Member Comment  </a:t>
            </a:r>
          </a:p>
          <a:p>
            <a:pPr marL="0" indent="0">
              <a:buNone/>
            </a:pPr>
            <a:endParaRPr lang="en-US" sz="2400" i="1" dirty="0">
              <a:solidFill>
                <a:srgbClr val="261B56"/>
              </a:solidFill>
              <a:effectLst/>
              <a:ea typeface="Aptos" panose="020B0004020202020204" pitchFamily="34" charset="0"/>
              <a:cs typeface="Calibri" panose="020F0502020204030204" pitchFamily="34" charset="0"/>
            </a:endParaRPr>
          </a:p>
          <a:p>
            <a:pPr marL="0" indent="0">
              <a:buNone/>
            </a:pPr>
            <a:r>
              <a:rPr lang="en-US" sz="2400" i="1" dirty="0">
                <a:solidFill>
                  <a:srgbClr val="261B56"/>
                </a:solidFill>
                <a:effectLst/>
                <a:latin typeface="Calibri" panose="020F0502020204030204" pitchFamily="34" charset="0"/>
                <a:ea typeface="Aptos" panose="020B0004020202020204" pitchFamily="34" charset="0"/>
                <a:cs typeface="Calibri" panose="020F0502020204030204" pitchFamily="34" charset="0"/>
              </a:rPr>
              <a:t>“Oh! That’s actually really helpful!” </a:t>
            </a:r>
          </a:p>
          <a:p>
            <a:pPr marL="0" indent="0">
              <a:buNone/>
            </a:pPr>
            <a:r>
              <a:rPr lang="en-US" sz="2400" dirty="0">
                <a:solidFill>
                  <a:srgbClr val="261B56"/>
                </a:solidFill>
                <a:latin typeface="Calibri" panose="020F0502020204030204" pitchFamily="34" charset="0"/>
                <a:ea typeface="Aptos" panose="020B0004020202020204" pitchFamily="34" charset="0"/>
                <a:cs typeface="Calibri" panose="020F0502020204030204" pitchFamily="34" charset="0"/>
              </a:rPr>
              <a:t>~ Timothy </a:t>
            </a:r>
          </a:p>
          <a:p>
            <a:pPr marL="0" indent="0">
              <a:buNone/>
            </a:pPr>
            <a:endParaRPr lang="en-US" sz="2400" i="1" dirty="0">
              <a:solidFill>
                <a:srgbClr val="261B56"/>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r>
              <a:rPr lang="en-US" sz="2400" i="1" dirty="0">
                <a:solidFill>
                  <a:srgbClr val="261B56"/>
                </a:solidFill>
                <a:effectLst/>
                <a:latin typeface="Calibri" panose="020F0502020204030204" pitchFamily="34" charset="0"/>
                <a:ea typeface="Aptos" panose="020B0004020202020204" pitchFamily="34" charset="0"/>
                <a:cs typeface="Calibri" panose="020F0502020204030204" pitchFamily="34" charset="0"/>
              </a:rPr>
              <a:t>“Wow! I didn’t know you guys offered that!”</a:t>
            </a:r>
          </a:p>
          <a:p>
            <a:pPr marL="0" indent="0">
              <a:buNone/>
            </a:pPr>
            <a:r>
              <a:rPr lang="en-US" sz="2400" dirty="0">
                <a:solidFill>
                  <a:srgbClr val="261B56"/>
                </a:solidFill>
                <a:latin typeface="Calibri" panose="020F0502020204030204" pitchFamily="34" charset="0"/>
                <a:ea typeface="Aptos" panose="020B0004020202020204" pitchFamily="34" charset="0"/>
                <a:cs typeface="Calibri" panose="020F0502020204030204" pitchFamily="34" charset="0"/>
              </a:rPr>
              <a:t>~ Amelia </a:t>
            </a:r>
            <a:endParaRPr lang="en-US" sz="2400" dirty="0">
              <a:solidFill>
                <a:srgbClr val="261B56"/>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18"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CLIENT INSIGHTS</a:t>
            </a:r>
          </a:p>
        </p:txBody>
      </p:sp>
      <p:pic>
        <p:nvPicPr>
          <p:cNvPr id="2" name="Picture 1">
            <a:extLst>
              <a:ext uri="{FF2B5EF4-FFF2-40B4-BE49-F238E27FC236}">
                <a16:creationId xmlns:a16="http://schemas.microsoft.com/office/drawing/2014/main" id="{4708056A-211C-693B-8907-C47E0C7CDF23}"/>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5125995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636466" y="2148181"/>
            <a:ext cx="10515600" cy="4338647"/>
          </a:xfrm>
        </p:spPr>
        <p:txBody>
          <a:bodyPr>
            <a:normAutofit/>
          </a:bodyPr>
          <a:lstStyle/>
          <a:p>
            <a:pPr marL="0" indent="0">
              <a:buNone/>
            </a:pPr>
            <a:r>
              <a:rPr lang="en-US" sz="3200" dirty="0">
                <a:solidFill>
                  <a:srgbClr val="252058"/>
                </a:solidFill>
              </a:rPr>
              <a:t>What was the Experience with MAP Project Implementation?</a:t>
            </a:r>
            <a:endParaRPr lang="en-US" sz="900" dirty="0">
              <a:solidFill>
                <a:srgbClr val="261B56"/>
              </a:solidFill>
              <a:effectLst/>
              <a:latin typeface="Calibri" panose="020F0502020204030204" pitchFamily="34" charset="0"/>
              <a:ea typeface="Aptos" panose="020B0004020202020204" pitchFamily="34" charset="0"/>
              <a:cs typeface="Calibri" panose="020F0502020204030204" pitchFamily="34" charset="0"/>
            </a:endParaRPr>
          </a:p>
          <a:p>
            <a:pPr marL="0" indent="0">
              <a:buNone/>
            </a:pPr>
            <a:r>
              <a:rPr lang="en-US" sz="2400" i="1" dirty="0">
                <a:solidFill>
                  <a:srgbClr val="261B56"/>
                </a:solidFill>
                <a:effectLst/>
                <a:latin typeface="Calibri" panose="020F0502020204030204" pitchFamily="34" charset="0"/>
                <a:ea typeface="Aptos" panose="020B0004020202020204" pitchFamily="34" charset="0"/>
                <a:cs typeface="Calibri" panose="020F0502020204030204" pitchFamily="34" charset="0"/>
              </a:rPr>
              <a:t>“Over the years, we’ve collaborated on numerous projects with the MAP implementations team, consistently experiencing their exceptional skill and partnership. Our digital issuance project was no exception. Thanks to the MAP team’s guidance, support, and project management, we successfully launched digital issuance, enabling us to offer technological capabilities comparable to those of major banks. This positions us competitively as consumers choose their financial institution.”</a:t>
            </a:r>
          </a:p>
          <a:p>
            <a:pPr marL="0" indent="0">
              <a:buNone/>
            </a:pPr>
            <a:r>
              <a:rPr lang="en-US" sz="2400" dirty="0">
                <a:solidFill>
                  <a:srgbClr val="261B56"/>
                </a:solidFill>
                <a:latin typeface="Calibri" panose="020F0502020204030204" pitchFamily="34" charset="0"/>
                <a:ea typeface="Aptos" panose="020B0004020202020204" pitchFamily="34" charset="0"/>
                <a:cs typeface="Calibri" panose="020F0502020204030204" pitchFamily="34" charset="0"/>
              </a:rPr>
              <a:t>~ John V Ryan, SELCO Assistant Vice President, Information Services </a:t>
            </a:r>
          </a:p>
          <a:p>
            <a:pPr marL="0" indent="0">
              <a:buNone/>
            </a:pPr>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18"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CLIENT INSIGHTS</a:t>
            </a:r>
          </a:p>
        </p:txBody>
      </p:sp>
      <p:pic>
        <p:nvPicPr>
          <p:cNvPr id="2" name="Picture 1">
            <a:extLst>
              <a:ext uri="{FF2B5EF4-FFF2-40B4-BE49-F238E27FC236}">
                <a16:creationId xmlns:a16="http://schemas.microsoft.com/office/drawing/2014/main" id="{4708056A-211C-693B-8907-C47E0C7CDF23}"/>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739211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761789" y="468570"/>
            <a:ext cx="5099539" cy="2387600"/>
          </a:xfrm>
        </p:spPr>
        <p:txBody>
          <a:bodyPr/>
          <a:lstStyle/>
          <a:p>
            <a:r>
              <a:rPr lang="en-US" dirty="0">
                <a:latin typeface="+mn-lt"/>
              </a:rPr>
              <a:t>Digital Issuance</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8" y="3119207"/>
            <a:ext cx="5193323" cy="1655762"/>
          </a:xfrm>
        </p:spPr>
        <p:txBody>
          <a:bodyPr>
            <a:normAutofit/>
          </a:bodyPr>
          <a:lstStyle/>
          <a:p>
            <a:r>
              <a:rPr lang="en-US" i="1" dirty="0">
                <a:solidFill>
                  <a:srgbClr val="252058"/>
                </a:solidFill>
              </a:rPr>
              <a:t>Sena Conn</a:t>
            </a:r>
          </a:p>
          <a:p>
            <a:r>
              <a:rPr lang="en-US" i="1" dirty="0">
                <a:solidFill>
                  <a:srgbClr val="252058"/>
                </a:solidFill>
              </a:rPr>
              <a:t>SELCO Operations Support Manager</a:t>
            </a:r>
          </a:p>
          <a:p>
            <a:endParaRPr lang="en-US" i="1"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7779242"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sp>
        <p:nvSpPr>
          <p:cNvPr id="9" name="TextBox 8">
            <a:extLst>
              <a:ext uri="{FF2B5EF4-FFF2-40B4-BE49-F238E27FC236}">
                <a16:creationId xmlns:a16="http://schemas.microsoft.com/office/drawing/2014/main" id="{EE631BC3-5A1C-B064-F061-F048A92B54CC}"/>
              </a:ext>
            </a:extLst>
          </p:cNvPr>
          <p:cNvSpPr txBox="1"/>
          <p:nvPr/>
        </p:nvSpPr>
        <p:spPr>
          <a:xfrm>
            <a:off x="0" y="2856170"/>
            <a:ext cx="6096000" cy="1446550"/>
          </a:xfrm>
          <a:prstGeom prst="rect">
            <a:avLst/>
          </a:prstGeom>
          <a:noFill/>
        </p:spPr>
        <p:txBody>
          <a:bodyPr wrap="square" rtlCol="0">
            <a:spAutoFit/>
          </a:bodyPr>
          <a:lstStyle/>
          <a:p>
            <a:pPr algn="ctr"/>
            <a:r>
              <a:rPr lang="en-US" sz="4400" b="1" spc="300" dirty="0">
                <a:solidFill>
                  <a:schemeClr val="bg1"/>
                </a:solidFill>
              </a:rPr>
              <a:t>ACTION ITEMS &amp; </a:t>
            </a:r>
          </a:p>
          <a:p>
            <a:pPr algn="ctr"/>
            <a:r>
              <a:rPr lang="en-US" sz="4400" b="1" spc="300" dirty="0">
                <a:solidFill>
                  <a:schemeClr val="bg1"/>
                </a:solidFill>
              </a:rPr>
              <a:t>RESOURCES</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62334" y="968769"/>
            <a:ext cx="1894107" cy="1887401"/>
          </a:xfrm>
          <a:prstGeom prst="rect">
            <a:avLst/>
          </a:prstGeom>
        </p:spPr>
      </p:pic>
      <p:pic>
        <p:nvPicPr>
          <p:cNvPr id="5" name="Picture 4">
            <a:extLst>
              <a:ext uri="{FF2B5EF4-FFF2-40B4-BE49-F238E27FC236}">
                <a16:creationId xmlns:a16="http://schemas.microsoft.com/office/drawing/2014/main" id="{86D299ED-CC10-84C2-1857-E13A5576AD9D}"/>
              </a:ext>
            </a:extLst>
          </p:cNvPr>
          <p:cNvPicPr>
            <a:picLocks noChangeAspect="1"/>
          </p:cNvPicPr>
          <p:nvPr/>
        </p:nvPicPr>
        <p:blipFill>
          <a:blip r:embed="rId3"/>
          <a:stretch>
            <a:fillRect/>
          </a:stretch>
        </p:blipFill>
        <p:spPr>
          <a:xfrm>
            <a:off x="8317533" y="5627430"/>
            <a:ext cx="2266950" cy="762000"/>
          </a:xfrm>
          <a:prstGeom prst="rect">
            <a:avLst/>
          </a:prstGeom>
        </p:spPr>
      </p:pic>
    </p:spTree>
    <p:extLst>
      <p:ext uri="{BB962C8B-B14F-4D97-AF65-F5344CB8AC3E}">
        <p14:creationId xmlns:p14="http://schemas.microsoft.com/office/powerpoint/2010/main" val="757592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98231" y="1767140"/>
            <a:ext cx="9208477" cy="2863475"/>
          </a:xfrm>
        </p:spPr>
        <p:txBody>
          <a:bodyPr>
            <a:normAutofit fontScale="85000" lnSpcReduction="20000"/>
          </a:bodyPr>
          <a:lstStyle/>
          <a:p>
            <a:pPr marL="0" indent="0">
              <a:buNone/>
            </a:pPr>
            <a:r>
              <a:rPr lang="en-US" sz="3500" dirty="0">
                <a:solidFill>
                  <a:srgbClr val="252058"/>
                </a:solidFill>
              </a:rPr>
              <a:t>How to Get Started</a:t>
            </a:r>
            <a:r>
              <a:rPr lang="en-US" sz="3200" dirty="0">
                <a:solidFill>
                  <a:srgbClr val="252058"/>
                </a:solidFill>
              </a:rPr>
              <a:t>? </a:t>
            </a:r>
          </a:p>
          <a:p>
            <a:r>
              <a:rPr lang="en-US" dirty="0">
                <a:solidFill>
                  <a:srgbClr val="252058"/>
                </a:solidFill>
              </a:rPr>
              <a:t>Understand functionality within core banking and digital banking and costs.</a:t>
            </a:r>
          </a:p>
          <a:p>
            <a:r>
              <a:rPr lang="en-US" dirty="0">
                <a:solidFill>
                  <a:srgbClr val="252058"/>
                </a:solidFill>
              </a:rPr>
              <a:t>Determine whether to provision with a service provider API or Visa SDK*.</a:t>
            </a:r>
          </a:p>
          <a:p>
            <a:r>
              <a:rPr lang="en-US" dirty="0">
                <a:solidFill>
                  <a:srgbClr val="252058"/>
                </a:solidFill>
              </a:rPr>
              <a:t>Evaluate the business case, pricing, and fraud mitigation.</a:t>
            </a:r>
          </a:p>
          <a:p>
            <a:r>
              <a:rPr lang="en-US" dirty="0">
                <a:solidFill>
                  <a:srgbClr val="252058"/>
                </a:solidFill>
              </a:rPr>
              <a:t>Contact MAP for project scheduling.</a:t>
            </a:r>
          </a:p>
          <a:p>
            <a:pPr lvl="1"/>
            <a:r>
              <a:rPr lang="en-US" dirty="0">
                <a:solidFill>
                  <a:srgbClr val="252058"/>
                </a:solidFill>
              </a:rPr>
              <a:t>Anticipate 4-6 months implementation. </a:t>
            </a:r>
          </a:p>
          <a:p>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07"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ACTION ITEMS AND RESOURCES</a:t>
            </a:r>
          </a:p>
        </p:txBody>
      </p:sp>
      <p:pic>
        <p:nvPicPr>
          <p:cNvPr id="2" name="Picture 1">
            <a:extLst>
              <a:ext uri="{FF2B5EF4-FFF2-40B4-BE49-F238E27FC236}">
                <a16:creationId xmlns:a16="http://schemas.microsoft.com/office/drawing/2014/main" id="{AC6D7312-88C8-EC2C-436E-4607D398D63E}"/>
              </a:ext>
            </a:extLst>
          </p:cNvPr>
          <p:cNvPicPr>
            <a:picLocks noChangeAspect="1"/>
          </p:cNvPicPr>
          <p:nvPr/>
        </p:nvPicPr>
        <p:blipFill>
          <a:blip r:embed="rId3"/>
          <a:stretch>
            <a:fillRect/>
          </a:stretch>
        </p:blipFill>
        <p:spPr>
          <a:xfrm>
            <a:off x="9020918" y="5559386"/>
            <a:ext cx="2266950" cy="762000"/>
          </a:xfrm>
          <a:prstGeom prst="rect">
            <a:avLst/>
          </a:prstGeom>
        </p:spPr>
      </p:pic>
      <p:sp>
        <p:nvSpPr>
          <p:cNvPr id="4" name="TextBox 3">
            <a:extLst>
              <a:ext uri="{FF2B5EF4-FFF2-40B4-BE49-F238E27FC236}">
                <a16:creationId xmlns:a16="http://schemas.microsoft.com/office/drawing/2014/main" id="{C66EEC8A-770E-103B-05C4-D7C331AA5277}"/>
              </a:ext>
            </a:extLst>
          </p:cNvPr>
          <p:cNvSpPr txBox="1"/>
          <p:nvPr/>
        </p:nvSpPr>
        <p:spPr>
          <a:xfrm>
            <a:off x="642797" y="5208160"/>
            <a:ext cx="2942376" cy="369332"/>
          </a:xfrm>
          <a:prstGeom prst="rect">
            <a:avLst/>
          </a:prstGeom>
          <a:noFill/>
        </p:spPr>
        <p:txBody>
          <a:bodyPr wrap="square" rtlCol="0">
            <a:spAutoFit/>
          </a:bodyPr>
          <a:lstStyle/>
          <a:p>
            <a:r>
              <a:rPr lang="en-US" dirty="0">
                <a:solidFill>
                  <a:srgbClr val="252058"/>
                </a:solidFill>
              </a:rPr>
              <a:t>*SELCO elected the Visa SDK</a:t>
            </a:r>
          </a:p>
        </p:txBody>
      </p:sp>
    </p:spTree>
    <p:extLst>
      <p:ext uri="{BB962C8B-B14F-4D97-AF65-F5344CB8AC3E}">
        <p14:creationId xmlns:p14="http://schemas.microsoft.com/office/powerpoint/2010/main" val="10855711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780856" y="1901065"/>
            <a:ext cx="9208477" cy="3349199"/>
          </a:xfrm>
        </p:spPr>
        <p:txBody>
          <a:bodyPr>
            <a:normAutofit fontScale="55000" lnSpcReduction="20000"/>
          </a:bodyPr>
          <a:lstStyle/>
          <a:p>
            <a:pPr marL="0" indent="0">
              <a:buNone/>
            </a:pPr>
            <a:r>
              <a:rPr lang="en-US" sz="6700" dirty="0">
                <a:solidFill>
                  <a:srgbClr val="252058"/>
                </a:solidFill>
              </a:rPr>
              <a:t>What to Include in an Implementation Plan</a:t>
            </a:r>
            <a:r>
              <a:rPr lang="en-US" sz="4100" dirty="0">
                <a:solidFill>
                  <a:srgbClr val="252058"/>
                </a:solidFill>
              </a:rPr>
              <a:t>? </a:t>
            </a:r>
          </a:p>
          <a:p>
            <a:r>
              <a:rPr lang="en-US" sz="4400" dirty="0">
                <a:solidFill>
                  <a:srgbClr val="252058"/>
                </a:solidFill>
              </a:rPr>
              <a:t>Determine situations, cards, and cardholders to allow instant digital issuance.</a:t>
            </a:r>
          </a:p>
          <a:p>
            <a:r>
              <a:rPr lang="en-US" sz="4400" dirty="0">
                <a:solidFill>
                  <a:srgbClr val="252058"/>
                </a:solidFill>
              </a:rPr>
              <a:t>Decide on risk mediation controls.</a:t>
            </a:r>
          </a:p>
          <a:p>
            <a:r>
              <a:rPr lang="en-US" sz="4400" dirty="0">
                <a:solidFill>
                  <a:srgbClr val="252058"/>
                </a:solidFill>
              </a:rPr>
              <a:t>Coordinate certification with </a:t>
            </a:r>
            <a:r>
              <a:rPr lang="en-US" sz="4400" dirty="0" err="1">
                <a:solidFill>
                  <a:srgbClr val="252058"/>
                </a:solidFill>
              </a:rPr>
              <a:t>VisaDPS</a:t>
            </a:r>
            <a:r>
              <a:rPr lang="en-US" sz="4400" dirty="0">
                <a:solidFill>
                  <a:srgbClr val="252058"/>
                </a:solidFill>
              </a:rPr>
              <a:t>.</a:t>
            </a:r>
          </a:p>
          <a:p>
            <a:r>
              <a:rPr lang="en-US" sz="4400" dirty="0">
                <a:solidFill>
                  <a:srgbClr val="252058"/>
                </a:solidFill>
              </a:rPr>
              <a:t>Evaluate cardholder agreements and other media. </a:t>
            </a:r>
          </a:p>
          <a:p>
            <a:r>
              <a:rPr lang="en-US" sz="4400" dirty="0">
                <a:solidFill>
                  <a:srgbClr val="252058"/>
                </a:solidFill>
              </a:rPr>
              <a:t>Develop plans for testing, pilot, employee training, and member communication</a:t>
            </a:r>
            <a:r>
              <a:rPr lang="en-US" sz="3600" dirty="0">
                <a:solidFill>
                  <a:srgbClr val="252058"/>
                </a:solidFill>
              </a:rPr>
              <a:t>. </a:t>
            </a: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107"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ACTION ITEMS AND RESOURCES</a:t>
            </a:r>
          </a:p>
        </p:txBody>
      </p:sp>
      <p:pic>
        <p:nvPicPr>
          <p:cNvPr id="2" name="Picture 1">
            <a:extLst>
              <a:ext uri="{FF2B5EF4-FFF2-40B4-BE49-F238E27FC236}">
                <a16:creationId xmlns:a16="http://schemas.microsoft.com/office/drawing/2014/main" id="{AC6D7312-88C8-EC2C-436E-4607D398D63E}"/>
              </a:ext>
            </a:extLst>
          </p:cNvPr>
          <p:cNvPicPr>
            <a:picLocks noChangeAspect="1"/>
          </p:cNvPicPr>
          <p:nvPr/>
        </p:nvPicPr>
        <p:blipFill>
          <a:blip r:embed="rId3"/>
          <a:stretch>
            <a:fillRect/>
          </a:stretch>
        </p:blipFill>
        <p:spPr>
          <a:xfrm>
            <a:off x="9020918" y="5559386"/>
            <a:ext cx="2266950" cy="762000"/>
          </a:xfrm>
          <a:prstGeom prst="rect">
            <a:avLst/>
          </a:prstGeom>
        </p:spPr>
      </p:pic>
    </p:spTree>
    <p:extLst>
      <p:ext uri="{BB962C8B-B14F-4D97-AF65-F5344CB8AC3E}">
        <p14:creationId xmlns:p14="http://schemas.microsoft.com/office/powerpoint/2010/main" val="16683951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98231" y="1767140"/>
            <a:ext cx="9208477" cy="3423046"/>
          </a:xfrm>
        </p:spPr>
        <p:txBody>
          <a:bodyPr>
            <a:normAutofit lnSpcReduction="10000"/>
          </a:bodyPr>
          <a:lstStyle/>
          <a:p>
            <a:pPr marL="0" indent="0">
              <a:buNone/>
            </a:pPr>
            <a:r>
              <a:rPr lang="en-US" sz="3200" dirty="0">
                <a:solidFill>
                  <a:srgbClr val="252058"/>
                </a:solidFill>
              </a:rPr>
              <a:t>What are VISA recommendations and best practices? </a:t>
            </a:r>
            <a:endParaRPr lang="en-US" sz="3200" b="0" i="0" dirty="0">
              <a:solidFill>
                <a:srgbClr val="252058"/>
              </a:solidFill>
              <a:effectLst/>
            </a:endParaRPr>
          </a:p>
          <a:p>
            <a:r>
              <a:rPr lang="en-US" dirty="0">
                <a:solidFill>
                  <a:srgbClr val="283C46"/>
                </a:solidFill>
                <a:hlinkClick r:id="rId2"/>
              </a:rPr>
              <a:t>VISA Instant Digital Issuance: Best Practice on Fraud Management </a:t>
            </a:r>
            <a:r>
              <a:rPr lang="en-US" dirty="0">
                <a:solidFill>
                  <a:srgbClr val="283C46"/>
                </a:solidFill>
              </a:rPr>
              <a:t>  </a:t>
            </a:r>
          </a:p>
          <a:p>
            <a:pPr marL="0" indent="0">
              <a:buNone/>
            </a:pPr>
            <a:endParaRPr lang="en-US" dirty="0">
              <a:solidFill>
                <a:srgbClr val="261B56"/>
              </a:solidFill>
            </a:endParaRPr>
          </a:p>
          <a:p>
            <a:pPr marL="0" indent="0">
              <a:buNone/>
            </a:pPr>
            <a:r>
              <a:rPr lang="en-US" sz="3200" dirty="0">
                <a:solidFill>
                  <a:srgbClr val="261B56"/>
                </a:solidFill>
              </a:rPr>
              <a:t>What MAP clients offer digital issuance? </a:t>
            </a:r>
          </a:p>
          <a:p>
            <a:r>
              <a:rPr lang="en-US" b="0" i="0" dirty="0">
                <a:solidFill>
                  <a:srgbClr val="261B56"/>
                </a:solidFill>
                <a:effectLst/>
              </a:rPr>
              <a:t>SELCO CCU and UNIFY Financial CU</a:t>
            </a:r>
          </a:p>
          <a:p>
            <a:r>
              <a:rPr lang="en-US" dirty="0">
                <a:solidFill>
                  <a:srgbClr val="261B56"/>
                </a:solidFill>
              </a:rPr>
              <a:t>Three other clients are in the process. </a:t>
            </a:r>
            <a:endParaRPr lang="en-US" b="0" i="0" dirty="0">
              <a:solidFill>
                <a:srgbClr val="261B56"/>
              </a:solidFill>
              <a:effectLst/>
            </a:endParaRPr>
          </a:p>
          <a:p>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3" cstate="email">
            <a:extLst>
              <a:ext uri="{28A0092B-C50C-407E-A947-70E740481C1C}">
                <a14:useLocalDpi xmlns:a14="http://schemas.microsoft.com/office/drawing/2010/main"/>
              </a:ext>
            </a:extLst>
          </a:blip>
          <a:srcRect/>
          <a:stretch/>
        </p:blipFill>
        <p:spPr>
          <a:xfrm>
            <a:off x="9799210" y="452277"/>
            <a:ext cx="1894107"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ACTION ITEMS AND RESOURCES</a:t>
            </a:r>
          </a:p>
        </p:txBody>
      </p:sp>
      <p:pic>
        <p:nvPicPr>
          <p:cNvPr id="2" name="Picture 1">
            <a:extLst>
              <a:ext uri="{FF2B5EF4-FFF2-40B4-BE49-F238E27FC236}">
                <a16:creationId xmlns:a16="http://schemas.microsoft.com/office/drawing/2014/main" id="{5EBE21A0-C297-E29D-FAD8-35A0E59C4F4E}"/>
              </a:ext>
            </a:extLst>
          </p:cNvPr>
          <p:cNvPicPr>
            <a:picLocks noChangeAspect="1"/>
          </p:cNvPicPr>
          <p:nvPr/>
        </p:nvPicPr>
        <p:blipFill>
          <a:blip r:embed="rId4"/>
          <a:stretch>
            <a:fillRect/>
          </a:stretch>
        </p:blipFill>
        <p:spPr>
          <a:xfrm>
            <a:off x="9020918" y="5559386"/>
            <a:ext cx="2266950" cy="762000"/>
          </a:xfrm>
          <a:prstGeom prst="rect">
            <a:avLst/>
          </a:prstGeom>
        </p:spPr>
      </p:pic>
    </p:spTree>
    <p:extLst>
      <p:ext uri="{BB962C8B-B14F-4D97-AF65-F5344CB8AC3E}">
        <p14:creationId xmlns:p14="http://schemas.microsoft.com/office/powerpoint/2010/main" val="1681395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761789" y="468570"/>
            <a:ext cx="5099539" cy="2387600"/>
          </a:xfrm>
        </p:spPr>
        <p:txBody>
          <a:bodyPr/>
          <a:lstStyle/>
          <a:p>
            <a:r>
              <a:rPr lang="en-US" dirty="0">
                <a:latin typeface="+mn-lt"/>
              </a:rPr>
              <a:t>Digital Issuance </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8" y="3119207"/>
            <a:ext cx="5193323" cy="1655762"/>
          </a:xfrm>
        </p:spPr>
        <p:txBody>
          <a:bodyPr>
            <a:normAutofit lnSpcReduction="10000"/>
          </a:bodyPr>
          <a:lstStyle/>
          <a:p>
            <a:r>
              <a:rPr lang="en-US" i="1" dirty="0">
                <a:solidFill>
                  <a:srgbClr val="252058"/>
                </a:solidFill>
              </a:rPr>
              <a:t>Babs Manion</a:t>
            </a:r>
          </a:p>
          <a:p>
            <a:r>
              <a:rPr lang="en-US" i="1" dirty="0">
                <a:solidFill>
                  <a:srgbClr val="252058"/>
                </a:solidFill>
              </a:rPr>
              <a:t>SELCO VP Member Experience</a:t>
            </a:r>
          </a:p>
          <a:p>
            <a:r>
              <a:rPr lang="en-US" i="1" dirty="0">
                <a:solidFill>
                  <a:srgbClr val="252058"/>
                </a:solidFill>
              </a:rPr>
              <a:t>Sena Conn</a:t>
            </a:r>
          </a:p>
          <a:p>
            <a:r>
              <a:rPr lang="en-US" i="1" dirty="0">
                <a:solidFill>
                  <a:srgbClr val="252058"/>
                </a:solidFill>
              </a:rPr>
              <a:t>SELCO Operations Support Manager</a:t>
            </a:r>
          </a:p>
          <a:p>
            <a:endParaRPr lang="en-US" i="1" dirty="0">
              <a:solidFill>
                <a:srgbClr val="252058"/>
              </a:solidFill>
            </a:endParaRPr>
          </a:p>
        </p:txBody>
      </p:sp>
      <p:sp>
        <p:nvSpPr>
          <p:cNvPr id="9" name="TextBox 8">
            <a:extLst>
              <a:ext uri="{FF2B5EF4-FFF2-40B4-BE49-F238E27FC236}">
                <a16:creationId xmlns:a16="http://schemas.microsoft.com/office/drawing/2014/main" id="{EE631BC3-5A1C-B064-F061-F048A92B54CC}"/>
              </a:ext>
            </a:extLst>
          </p:cNvPr>
          <p:cNvSpPr txBox="1"/>
          <p:nvPr/>
        </p:nvSpPr>
        <p:spPr>
          <a:xfrm>
            <a:off x="0" y="2856170"/>
            <a:ext cx="6096000" cy="769441"/>
          </a:xfrm>
          <a:prstGeom prst="rect">
            <a:avLst/>
          </a:prstGeom>
          <a:noFill/>
        </p:spPr>
        <p:txBody>
          <a:bodyPr wrap="square" rtlCol="0">
            <a:spAutoFit/>
          </a:bodyPr>
          <a:lstStyle/>
          <a:p>
            <a:pPr algn="ctr"/>
            <a:r>
              <a:rPr lang="en-US" sz="4400" b="1" spc="300" dirty="0">
                <a:solidFill>
                  <a:schemeClr val="bg1"/>
                </a:solidFill>
              </a:rPr>
              <a:t>INTRODUCTION</a:t>
            </a:r>
          </a:p>
        </p:txBody>
      </p:sp>
      <p:pic>
        <p:nvPicPr>
          <p:cNvPr id="11" name="Picture 10" descr="A circle with two colorful speech bubbles&#10;&#10;Description automatically generated with medium confidence">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962334" y="968769"/>
            <a:ext cx="1894559" cy="1887401"/>
          </a:xfrm>
          <a:prstGeom prst="rect">
            <a:avLst/>
          </a:prstGeom>
        </p:spPr>
      </p:pic>
      <p:pic>
        <p:nvPicPr>
          <p:cNvPr id="14" name="Picture 13">
            <a:extLst>
              <a:ext uri="{FF2B5EF4-FFF2-40B4-BE49-F238E27FC236}">
                <a16:creationId xmlns:a16="http://schemas.microsoft.com/office/drawing/2014/main" id="{21CC51DA-11A4-E6FF-0916-00E79C8691B9}"/>
              </a:ext>
            </a:extLst>
          </p:cNvPr>
          <p:cNvPicPr>
            <a:picLocks noChangeAspect="1"/>
          </p:cNvPicPr>
          <p:nvPr/>
        </p:nvPicPr>
        <p:blipFill>
          <a:blip r:embed="rId3"/>
          <a:stretch>
            <a:fillRect/>
          </a:stretch>
        </p:blipFill>
        <p:spPr>
          <a:xfrm>
            <a:off x="8178083" y="5627430"/>
            <a:ext cx="2266950" cy="762000"/>
          </a:xfrm>
          <a:prstGeom prst="rect">
            <a:avLst/>
          </a:prstGeom>
        </p:spPr>
      </p:pic>
    </p:spTree>
    <p:extLst>
      <p:ext uri="{BB962C8B-B14F-4D97-AF65-F5344CB8AC3E}">
        <p14:creationId xmlns:p14="http://schemas.microsoft.com/office/powerpoint/2010/main" val="16597864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761789" y="468570"/>
            <a:ext cx="5099539" cy="2387600"/>
          </a:xfrm>
        </p:spPr>
        <p:txBody>
          <a:bodyPr/>
          <a:lstStyle/>
          <a:p>
            <a:r>
              <a:rPr lang="en-US" dirty="0">
                <a:latin typeface="+mn-lt"/>
              </a:rPr>
              <a:t>Digital Issuance </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8" y="3119207"/>
            <a:ext cx="5193323" cy="1655762"/>
          </a:xfrm>
        </p:spPr>
        <p:txBody>
          <a:bodyPr>
            <a:normAutofit lnSpcReduction="10000"/>
          </a:bodyPr>
          <a:lstStyle/>
          <a:p>
            <a:r>
              <a:rPr lang="en-US" i="1" dirty="0">
                <a:solidFill>
                  <a:srgbClr val="252058"/>
                </a:solidFill>
              </a:rPr>
              <a:t>Babs Manion</a:t>
            </a:r>
          </a:p>
          <a:p>
            <a:r>
              <a:rPr lang="en-US" i="1" dirty="0">
                <a:solidFill>
                  <a:srgbClr val="252058"/>
                </a:solidFill>
              </a:rPr>
              <a:t>SELCO VP Member Experience</a:t>
            </a:r>
          </a:p>
          <a:p>
            <a:r>
              <a:rPr lang="en-US" i="1" dirty="0">
                <a:solidFill>
                  <a:srgbClr val="252058"/>
                </a:solidFill>
              </a:rPr>
              <a:t>Sena Conn</a:t>
            </a:r>
          </a:p>
          <a:p>
            <a:r>
              <a:rPr lang="en-US" i="1" dirty="0">
                <a:solidFill>
                  <a:srgbClr val="252058"/>
                </a:solidFill>
              </a:rPr>
              <a:t>SELCO Operations Support Manager</a:t>
            </a:r>
          </a:p>
          <a:p>
            <a:endParaRPr lang="en-US" i="1"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7779242"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sp>
        <p:nvSpPr>
          <p:cNvPr id="9" name="TextBox 8">
            <a:extLst>
              <a:ext uri="{FF2B5EF4-FFF2-40B4-BE49-F238E27FC236}">
                <a16:creationId xmlns:a16="http://schemas.microsoft.com/office/drawing/2014/main" id="{EE631BC3-5A1C-B064-F061-F048A92B54CC}"/>
              </a:ext>
            </a:extLst>
          </p:cNvPr>
          <p:cNvSpPr txBox="1"/>
          <p:nvPr/>
        </p:nvSpPr>
        <p:spPr>
          <a:xfrm>
            <a:off x="0" y="2856170"/>
            <a:ext cx="6096000" cy="1446550"/>
          </a:xfrm>
          <a:prstGeom prst="rect">
            <a:avLst/>
          </a:prstGeom>
          <a:noFill/>
        </p:spPr>
        <p:txBody>
          <a:bodyPr wrap="square" rtlCol="0">
            <a:spAutoFit/>
          </a:bodyPr>
          <a:lstStyle/>
          <a:p>
            <a:pPr algn="ctr"/>
            <a:r>
              <a:rPr lang="en-US" sz="4400" b="1" spc="300" dirty="0">
                <a:solidFill>
                  <a:schemeClr val="bg1"/>
                </a:solidFill>
              </a:rPr>
              <a:t>QUESTIONS &amp; </a:t>
            </a:r>
            <a:br>
              <a:rPr lang="en-US" sz="4400" b="1" spc="300" dirty="0">
                <a:solidFill>
                  <a:schemeClr val="bg1"/>
                </a:solidFill>
              </a:rPr>
            </a:br>
            <a:r>
              <a:rPr lang="en-US" sz="4400" b="1" spc="300" dirty="0">
                <a:solidFill>
                  <a:schemeClr val="bg1"/>
                </a:solidFill>
              </a:rPr>
              <a:t>ANSWERS</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62334" y="968769"/>
            <a:ext cx="1894096" cy="1887401"/>
          </a:xfrm>
          <a:prstGeom prst="rect">
            <a:avLst/>
          </a:prstGeom>
        </p:spPr>
      </p:pic>
      <p:pic>
        <p:nvPicPr>
          <p:cNvPr id="5" name="Picture 4">
            <a:extLst>
              <a:ext uri="{FF2B5EF4-FFF2-40B4-BE49-F238E27FC236}">
                <a16:creationId xmlns:a16="http://schemas.microsoft.com/office/drawing/2014/main" id="{DBFF2938-5908-EC2C-2714-A61557E9D3C1}"/>
              </a:ext>
            </a:extLst>
          </p:cNvPr>
          <p:cNvPicPr>
            <a:picLocks noChangeAspect="1"/>
          </p:cNvPicPr>
          <p:nvPr/>
        </p:nvPicPr>
        <p:blipFill>
          <a:blip r:embed="rId3"/>
          <a:stretch>
            <a:fillRect/>
          </a:stretch>
        </p:blipFill>
        <p:spPr>
          <a:xfrm>
            <a:off x="8317533" y="5552812"/>
            <a:ext cx="2266950" cy="762000"/>
          </a:xfrm>
          <a:prstGeom prst="rect">
            <a:avLst/>
          </a:prstGeom>
        </p:spPr>
      </p:pic>
    </p:spTree>
    <p:extLst>
      <p:ext uri="{BB962C8B-B14F-4D97-AF65-F5344CB8AC3E}">
        <p14:creationId xmlns:p14="http://schemas.microsoft.com/office/powerpoint/2010/main" val="2826379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p:txBody>
          <a:bodyPr/>
          <a:lstStyle/>
          <a:p>
            <a:endParaRPr lang="en-US"/>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id="{50110BF1-417D-8844-2239-57D24780A7D2}"/>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0" y="0"/>
            <a:ext cx="12190949" cy="6858000"/>
          </a:xfrm>
          <a:prstGeom prst="rect">
            <a:avLst/>
          </a:prstGeom>
        </p:spPr>
      </p:pic>
      <p:pic>
        <p:nvPicPr>
          <p:cNvPr id="8" name="Picture 7">
            <a:extLst>
              <a:ext uri="{FF2B5EF4-FFF2-40B4-BE49-F238E27FC236}">
                <a16:creationId xmlns:a16="http://schemas.microsoft.com/office/drawing/2014/main" id="{7A43BE27-D8E6-31A9-E664-A828EA9006DB}"/>
              </a:ext>
            </a:extLst>
          </p:cNvPr>
          <p:cNvPicPr>
            <a:picLocks noChangeAspect="1"/>
          </p:cNvPicPr>
          <p:nvPr/>
        </p:nvPicPr>
        <p:blipFill>
          <a:blip r:embed="rId3"/>
          <a:stretch>
            <a:fillRect/>
          </a:stretch>
        </p:blipFill>
        <p:spPr>
          <a:xfrm>
            <a:off x="9114647" y="5761038"/>
            <a:ext cx="2266950" cy="762000"/>
          </a:xfrm>
          <a:prstGeom prst="rect">
            <a:avLst/>
          </a:prstGeom>
        </p:spPr>
      </p:pic>
    </p:spTree>
    <p:extLst>
      <p:ext uri="{BB962C8B-B14F-4D97-AF65-F5344CB8AC3E}">
        <p14:creationId xmlns:p14="http://schemas.microsoft.com/office/powerpoint/2010/main" val="535080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838200" y="2185538"/>
            <a:ext cx="10515600" cy="3198225"/>
          </a:xfrm>
        </p:spPr>
        <p:txBody>
          <a:bodyPr/>
          <a:lstStyle/>
          <a:p>
            <a:pPr marL="0" indent="0">
              <a:buNone/>
            </a:pPr>
            <a:r>
              <a:rPr lang="en-US" dirty="0">
                <a:solidFill>
                  <a:srgbClr val="252058"/>
                </a:solidFill>
              </a:rPr>
              <a:t>Babs Manion, SELCO VP Member Experience </a:t>
            </a:r>
          </a:p>
          <a:p>
            <a:pPr marL="0" indent="0">
              <a:buNone/>
            </a:pPr>
            <a:r>
              <a:rPr lang="en-US" dirty="0">
                <a:solidFill>
                  <a:srgbClr val="252058"/>
                </a:solidFill>
              </a:rPr>
              <a:t>	Contact Centers, Branch Services, Operations</a:t>
            </a:r>
          </a:p>
          <a:p>
            <a:pPr marL="0" indent="0">
              <a:buNone/>
            </a:pPr>
            <a:r>
              <a:rPr lang="en-US" dirty="0">
                <a:solidFill>
                  <a:srgbClr val="252058"/>
                </a:solidFill>
              </a:rPr>
              <a:t>	MAP Client Advisory Board  </a:t>
            </a:r>
          </a:p>
          <a:p>
            <a:pPr marL="0" indent="0">
              <a:buNone/>
            </a:pPr>
            <a:r>
              <a:rPr lang="en-US" dirty="0">
                <a:solidFill>
                  <a:srgbClr val="252058"/>
                </a:solidFill>
              </a:rPr>
              <a:t>Sena Conn, SELCO Operations Support Manager</a:t>
            </a:r>
          </a:p>
          <a:p>
            <a:pPr marL="0" indent="0">
              <a:buNone/>
            </a:pPr>
            <a:r>
              <a:rPr lang="en-US" dirty="0">
                <a:solidFill>
                  <a:srgbClr val="252058"/>
                </a:solidFill>
              </a:rPr>
              <a:t>	Card Services, Payment Systems, CU Corporate Services</a:t>
            </a:r>
          </a:p>
          <a:p>
            <a:pPr marL="0" indent="0">
              <a:buNone/>
            </a:pPr>
            <a:r>
              <a:rPr lang="en-US" dirty="0">
                <a:solidFill>
                  <a:srgbClr val="252058"/>
                </a:solidFill>
              </a:rPr>
              <a:t> </a:t>
            </a:r>
          </a:p>
        </p:txBody>
      </p:sp>
      <p:pic>
        <p:nvPicPr>
          <p:cNvPr id="11" name="Picture 10" descr="A circle with two colorful speech bubbles&#10;&#10;Description automatically generated with medium confidence">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9799210" y="452277"/>
            <a:ext cx="1894559"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39522"/>
            <a:ext cx="12672646" cy="523220"/>
          </a:xfrm>
          <a:prstGeom prst="rect">
            <a:avLst/>
          </a:prstGeom>
          <a:noFill/>
        </p:spPr>
        <p:txBody>
          <a:bodyPr wrap="square" rtlCol="0">
            <a:spAutoFit/>
          </a:bodyPr>
          <a:lstStyle/>
          <a:p>
            <a:r>
              <a:rPr lang="en-US" sz="2800" b="1" spc="300" dirty="0">
                <a:solidFill>
                  <a:schemeClr val="bg1"/>
                </a:solidFill>
              </a:rPr>
              <a:t>INTRODUCTION</a:t>
            </a:r>
          </a:p>
        </p:txBody>
      </p:sp>
      <p:pic>
        <p:nvPicPr>
          <p:cNvPr id="5" name="Picture 4">
            <a:extLst>
              <a:ext uri="{FF2B5EF4-FFF2-40B4-BE49-F238E27FC236}">
                <a16:creationId xmlns:a16="http://schemas.microsoft.com/office/drawing/2014/main" id="{1EEF0305-6436-3BC2-612E-923EC691DE25}"/>
              </a:ext>
            </a:extLst>
          </p:cNvPr>
          <p:cNvPicPr>
            <a:picLocks noChangeAspect="1"/>
          </p:cNvPicPr>
          <p:nvPr/>
        </p:nvPicPr>
        <p:blipFill>
          <a:blip r:embed="rId3"/>
          <a:stretch>
            <a:fillRect/>
          </a:stretch>
        </p:blipFill>
        <p:spPr>
          <a:xfrm>
            <a:off x="8937366" y="5552812"/>
            <a:ext cx="2266950" cy="762000"/>
          </a:xfrm>
          <a:prstGeom prst="rect">
            <a:avLst/>
          </a:prstGeom>
        </p:spPr>
      </p:pic>
    </p:spTree>
    <p:extLst>
      <p:ext uri="{BB962C8B-B14F-4D97-AF65-F5344CB8AC3E}">
        <p14:creationId xmlns:p14="http://schemas.microsoft.com/office/powerpoint/2010/main" val="2281040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25804" y="2037096"/>
            <a:ext cx="10515600" cy="4173777"/>
          </a:xfrm>
        </p:spPr>
        <p:txBody>
          <a:bodyPr>
            <a:normAutofit/>
          </a:bodyPr>
          <a:lstStyle/>
          <a:p>
            <a:pPr marL="0" indent="0">
              <a:buNone/>
            </a:pPr>
            <a:r>
              <a:rPr lang="en-US" sz="3200" b="1" dirty="0">
                <a:solidFill>
                  <a:srgbClr val="252058"/>
                </a:solidFill>
              </a:rPr>
              <a:t>Agenda</a:t>
            </a:r>
          </a:p>
          <a:p>
            <a:r>
              <a:rPr lang="en-US" dirty="0">
                <a:solidFill>
                  <a:srgbClr val="252058"/>
                </a:solidFill>
              </a:rPr>
              <a:t>Product Insights</a:t>
            </a:r>
          </a:p>
          <a:p>
            <a:r>
              <a:rPr lang="en-US" dirty="0">
                <a:solidFill>
                  <a:srgbClr val="252058"/>
                </a:solidFill>
              </a:rPr>
              <a:t>Client Insights</a:t>
            </a:r>
          </a:p>
          <a:p>
            <a:r>
              <a:rPr lang="en-US" dirty="0">
                <a:solidFill>
                  <a:srgbClr val="252058"/>
                </a:solidFill>
              </a:rPr>
              <a:t>Action Items &amp; Resources</a:t>
            </a:r>
          </a:p>
          <a:p>
            <a:r>
              <a:rPr lang="en-US" dirty="0">
                <a:solidFill>
                  <a:srgbClr val="252058"/>
                </a:solidFill>
              </a:rPr>
              <a:t>Questions</a:t>
            </a: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321"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SESSION TOPICS</a:t>
            </a:r>
          </a:p>
        </p:txBody>
      </p:sp>
      <p:pic>
        <p:nvPicPr>
          <p:cNvPr id="9" name="Picture 8">
            <a:extLst>
              <a:ext uri="{FF2B5EF4-FFF2-40B4-BE49-F238E27FC236}">
                <a16:creationId xmlns:a16="http://schemas.microsoft.com/office/drawing/2014/main" id="{0BFE4646-37B8-ABA7-2058-AFAAC0FC00B1}"/>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20291564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5D256-B5B4-086F-0902-76AE88292F1D}"/>
              </a:ext>
            </a:extLst>
          </p:cNvPr>
          <p:cNvSpPr>
            <a:spLocks noGrp="1"/>
          </p:cNvSpPr>
          <p:nvPr>
            <p:ph type="ctrTitle"/>
          </p:nvPr>
        </p:nvSpPr>
        <p:spPr>
          <a:xfrm>
            <a:off x="6761789" y="468570"/>
            <a:ext cx="5099539" cy="2387600"/>
          </a:xfrm>
        </p:spPr>
        <p:txBody>
          <a:bodyPr/>
          <a:lstStyle/>
          <a:p>
            <a:r>
              <a:rPr lang="en-US" dirty="0">
                <a:latin typeface="+mn-lt"/>
              </a:rPr>
              <a:t>Digital Issuance </a:t>
            </a:r>
          </a:p>
        </p:txBody>
      </p:sp>
      <p:sp>
        <p:nvSpPr>
          <p:cNvPr id="3" name="Subtitle 2">
            <a:extLst>
              <a:ext uri="{FF2B5EF4-FFF2-40B4-BE49-F238E27FC236}">
                <a16:creationId xmlns:a16="http://schemas.microsoft.com/office/drawing/2014/main" id="{EB02847C-493E-F128-1C45-C7FDDFF2A5CA}"/>
              </a:ext>
            </a:extLst>
          </p:cNvPr>
          <p:cNvSpPr>
            <a:spLocks noGrp="1"/>
          </p:cNvSpPr>
          <p:nvPr>
            <p:ph type="subTitle" idx="1"/>
          </p:nvPr>
        </p:nvSpPr>
        <p:spPr>
          <a:xfrm>
            <a:off x="6714898" y="3119207"/>
            <a:ext cx="5193323" cy="1655762"/>
          </a:xfrm>
        </p:spPr>
        <p:txBody>
          <a:bodyPr>
            <a:normAutofit/>
          </a:bodyPr>
          <a:lstStyle/>
          <a:p>
            <a:r>
              <a:rPr lang="en-US" i="1" dirty="0">
                <a:solidFill>
                  <a:srgbClr val="252058"/>
                </a:solidFill>
              </a:rPr>
              <a:t>Babs Manion</a:t>
            </a:r>
          </a:p>
          <a:p>
            <a:r>
              <a:rPr lang="en-US" i="1" dirty="0">
                <a:solidFill>
                  <a:srgbClr val="252058"/>
                </a:solidFill>
              </a:rPr>
              <a:t>SELCO VP Member Experience</a:t>
            </a:r>
          </a:p>
          <a:p>
            <a:endParaRPr lang="en-US" i="1"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7779242"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sp>
        <p:nvSpPr>
          <p:cNvPr id="9" name="TextBox 8">
            <a:extLst>
              <a:ext uri="{FF2B5EF4-FFF2-40B4-BE49-F238E27FC236}">
                <a16:creationId xmlns:a16="http://schemas.microsoft.com/office/drawing/2014/main" id="{EE631BC3-5A1C-B064-F061-F048A92B54CC}"/>
              </a:ext>
            </a:extLst>
          </p:cNvPr>
          <p:cNvSpPr txBox="1"/>
          <p:nvPr/>
        </p:nvSpPr>
        <p:spPr>
          <a:xfrm>
            <a:off x="0" y="2856170"/>
            <a:ext cx="6096000" cy="1446550"/>
          </a:xfrm>
          <a:prstGeom prst="rect">
            <a:avLst/>
          </a:prstGeom>
          <a:noFill/>
        </p:spPr>
        <p:txBody>
          <a:bodyPr wrap="square" rtlCol="0">
            <a:spAutoFit/>
          </a:bodyPr>
          <a:lstStyle/>
          <a:p>
            <a:pPr algn="ctr"/>
            <a:r>
              <a:rPr lang="en-US" sz="4400" b="1" spc="300" dirty="0">
                <a:solidFill>
                  <a:schemeClr val="bg1"/>
                </a:solidFill>
              </a:rPr>
              <a:t>PRODUCT</a:t>
            </a:r>
          </a:p>
          <a:p>
            <a:pPr algn="ctr"/>
            <a:r>
              <a:rPr lang="en-US" sz="4400" b="1" spc="300" dirty="0">
                <a:solidFill>
                  <a:schemeClr val="bg1"/>
                </a:solidFill>
              </a:rPr>
              <a:t>INSIGHT</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1962334" y="968769"/>
            <a:ext cx="1894321" cy="1887401"/>
          </a:xfrm>
          <a:prstGeom prst="rect">
            <a:avLst/>
          </a:prstGeom>
        </p:spPr>
      </p:pic>
      <p:sp>
        <p:nvSpPr>
          <p:cNvPr id="10" name="AutoShape 2">
            <a:extLst>
              <a:ext uri="{FF2B5EF4-FFF2-40B4-BE49-F238E27FC236}">
                <a16:creationId xmlns:a16="http://schemas.microsoft.com/office/drawing/2014/main" id="{0E832EB8-134E-2B02-3C77-EB56C48E5B1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AutoShape 4">
            <a:extLst>
              <a:ext uri="{FF2B5EF4-FFF2-40B4-BE49-F238E27FC236}">
                <a16:creationId xmlns:a16="http://schemas.microsoft.com/office/drawing/2014/main" id="{643C1399-2132-5F03-E365-EBCA2F36663B}"/>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3" name="AutoShape 6">
            <a:extLst>
              <a:ext uri="{FF2B5EF4-FFF2-40B4-BE49-F238E27FC236}">
                <a16:creationId xmlns:a16="http://schemas.microsoft.com/office/drawing/2014/main" id="{5EA6FA81-B08A-B54C-EAFE-C6FC1D6EEDF4}"/>
              </a:ext>
            </a:extLst>
          </p:cNvPr>
          <p:cNvSpPr>
            <a:spLocks noChangeAspect="1" noChangeArrowheads="1"/>
          </p:cNvSpPr>
          <p:nvPr/>
        </p:nvSpPr>
        <p:spPr bwMode="auto">
          <a:xfrm>
            <a:off x="6248400" y="35814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8">
            <a:extLst>
              <a:ext uri="{FF2B5EF4-FFF2-40B4-BE49-F238E27FC236}">
                <a16:creationId xmlns:a16="http://schemas.microsoft.com/office/drawing/2014/main" id="{F89BB506-115B-9D52-B69C-D95BC020F983}"/>
              </a:ext>
            </a:extLst>
          </p:cNvPr>
          <p:cNvSpPr>
            <a:spLocks noChangeAspect="1" noChangeArrowheads="1"/>
          </p:cNvSpPr>
          <p:nvPr/>
        </p:nvSpPr>
        <p:spPr bwMode="auto">
          <a:xfrm>
            <a:off x="6400800" y="37338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5" name="AutoShape 10">
            <a:extLst>
              <a:ext uri="{FF2B5EF4-FFF2-40B4-BE49-F238E27FC236}">
                <a16:creationId xmlns:a16="http://schemas.microsoft.com/office/drawing/2014/main" id="{EDAB2C18-C278-E67C-6AE9-1A01BFAE15BD}"/>
              </a:ext>
            </a:extLst>
          </p:cNvPr>
          <p:cNvSpPr>
            <a:spLocks noChangeAspect="1" noChangeArrowheads="1"/>
          </p:cNvSpPr>
          <p:nvPr/>
        </p:nvSpPr>
        <p:spPr bwMode="auto">
          <a:xfrm>
            <a:off x="6553200" y="38862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12">
            <a:extLst>
              <a:ext uri="{FF2B5EF4-FFF2-40B4-BE49-F238E27FC236}">
                <a16:creationId xmlns:a16="http://schemas.microsoft.com/office/drawing/2014/main" id="{2DF68595-B125-7645-2C11-B008070B7D75}"/>
              </a:ext>
            </a:extLst>
          </p:cNvPr>
          <p:cNvSpPr>
            <a:spLocks noChangeAspect="1" noChangeArrowheads="1"/>
          </p:cNvSpPr>
          <p:nvPr/>
        </p:nvSpPr>
        <p:spPr bwMode="auto">
          <a:xfrm>
            <a:off x="6705600" y="4038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7" name="Picture 16">
            <a:extLst>
              <a:ext uri="{FF2B5EF4-FFF2-40B4-BE49-F238E27FC236}">
                <a16:creationId xmlns:a16="http://schemas.microsoft.com/office/drawing/2014/main" id="{905860F8-33D1-D094-014F-761F610FF672}"/>
              </a:ext>
            </a:extLst>
          </p:cNvPr>
          <p:cNvPicPr>
            <a:picLocks noChangeAspect="1"/>
          </p:cNvPicPr>
          <p:nvPr/>
        </p:nvPicPr>
        <p:blipFill>
          <a:blip r:embed="rId3"/>
          <a:stretch>
            <a:fillRect/>
          </a:stretch>
        </p:blipFill>
        <p:spPr>
          <a:xfrm>
            <a:off x="8012080" y="5469684"/>
            <a:ext cx="2266950" cy="762000"/>
          </a:xfrm>
          <a:prstGeom prst="rect">
            <a:avLst/>
          </a:prstGeom>
        </p:spPr>
      </p:pic>
    </p:spTree>
    <p:extLst>
      <p:ext uri="{BB962C8B-B14F-4D97-AF65-F5344CB8AC3E}">
        <p14:creationId xmlns:p14="http://schemas.microsoft.com/office/powerpoint/2010/main" val="604641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98231" y="1723293"/>
            <a:ext cx="10515600" cy="4025853"/>
          </a:xfrm>
        </p:spPr>
        <p:txBody>
          <a:bodyPr>
            <a:normAutofit/>
          </a:bodyPr>
          <a:lstStyle/>
          <a:p>
            <a:pPr marL="0" indent="0">
              <a:buNone/>
            </a:pPr>
            <a:r>
              <a:rPr lang="en-US" sz="3300" dirty="0">
                <a:solidFill>
                  <a:srgbClr val="252058"/>
                </a:solidFill>
              </a:rPr>
              <a:t>What is Digital Issuance?</a:t>
            </a:r>
          </a:p>
          <a:p>
            <a:r>
              <a:rPr lang="en-US" sz="3300" dirty="0">
                <a:solidFill>
                  <a:srgbClr val="252058"/>
                </a:solidFill>
              </a:rPr>
              <a:t>Digital Issuance</a:t>
            </a:r>
          </a:p>
          <a:p>
            <a:pPr lvl="1"/>
            <a:r>
              <a:rPr lang="en-US" dirty="0">
                <a:solidFill>
                  <a:srgbClr val="252058"/>
                </a:solidFill>
              </a:rPr>
              <a:t>Digital issuance (IDI) provides cardholders with ready-to-use credentials to use through a digital channel, such as a mobile wallet or a mobile banking app.  </a:t>
            </a:r>
          </a:p>
          <a:p>
            <a:r>
              <a:rPr lang="en-US" sz="3300" dirty="0">
                <a:solidFill>
                  <a:srgbClr val="252058"/>
                </a:solidFill>
              </a:rPr>
              <a:t>Push Provisioning </a:t>
            </a:r>
          </a:p>
          <a:p>
            <a:pPr lvl="1"/>
            <a:r>
              <a:rPr lang="en-US" dirty="0">
                <a:solidFill>
                  <a:srgbClr val="252058"/>
                </a:solidFill>
              </a:rPr>
              <a:t>Push provisioning allows cardholders to easily load card information into a supported digital wallet (Apple and Google) and is required to add digitally issued credentials. </a:t>
            </a:r>
          </a:p>
          <a:p>
            <a:pPr lvl="1"/>
            <a:endParaRPr lang="en-US" sz="2900"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321"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PRODUCT INSIGHT</a:t>
            </a:r>
          </a:p>
        </p:txBody>
      </p:sp>
      <p:pic>
        <p:nvPicPr>
          <p:cNvPr id="5" name="Picture 4">
            <a:extLst>
              <a:ext uri="{FF2B5EF4-FFF2-40B4-BE49-F238E27FC236}">
                <a16:creationId xmlns:a16="http://schemas.microsoft.com/office/drawing/2014/main" id="{697AEAD8-64C7-59BE-1AED-9AD75CCD74EA}"/>
              </a:ext>
            </a:extLst>
          </p:cNvPr>
          <p:cNvPicPr>
            <a:picLocks noChangeAspect="1"/>
          </p:cNvPicPr>
          <p:nvPr/>
        </p:nvPicPr>
        <p:blipFill>
          <a:blip r:embed="rId3"/>
          <a:stretch>
            <a:fillRect/>
          </a:stretch>
        </p:blipFill>
        <p:spPr>
          <a:xfrm>
            <a:off x="9020918" y="5552812"/>
            <a:ext cx="2266950" cy="762000"/>
          </a:xfrm>
          <a:prstGeom prst="rect">
            <a:avLst/>
          </a:prstGeom>
        </p:spPr>
      </p:pic>
    </p:spTree>
    <p:extLst>
      <p:ext uri="{BB962C8B-B14F-4D97-AF65-F5344CB8AC3E}">
        <p14:creationId xmlns:p14="http://schemas.microsoft.com/office/powerpoint/2010/main" val="18112925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498230" y="1910145"/>
            <a:ext cx="10789637" cy="2863475"/>
          </a:xfrm>
        </p:spPr>
        <p:txBody>
          <a:bodyPr>
            <a:normAutofit lnSpcReduction="10000"/>
          </a:bodyPr>
          <a:lstStyle/>
          <a:p>
            <a:pPr marL="0" indent="0">
              <a:buNone/>
            </a:pPr>
            <a:r>
              <a:rPr lang="en-US" sz="3200" dirty="0">
                <a:solidFill>
                  <a:srgbClr val="252058"/>
                </a:solidFill>
              </a:rPr>
              <a:t>Why Offer Digital Issuance?</a:t>
            </a:r>
          </a:p>
          <a:p>
            <a:pPr lvl="1"/>
            <a:r>
              <a:rPr lang="en-US" sz="2800" dirty="0">
                <a:solidFill>
                  <a:srgbClr val="252058"/>
                </a:solidFill>
              </a:rPr>
              <a:t>Providing convenience and flexibility.</a:t>
            </a:r>
          </a:p>
          <a:p>
            <a:pPr lvl="1"/>
            <a:r>
              <a:rPr lang="en-US" sz="2800" dirty="0">
                <a:solidFill>
                  <a:srgbClr val="252058"/>
                </a:solidFill>
              </a:rPr>
              <a:t>Decreasing friction with card replacements.</a:t>
            </a:r>
          </a:p>
          <a:p>
            <a:pPr lvl="1"/>
            <a:r>
              <a:rPr lang="en-US" sz="2800" dirty="0">
                <a:solidFill>
                  <a:srgbClr val="252058"/>
                </a:solidFill>
              </a:rPr>
              <a:t>Increasing activation and earlier usage. </a:t>
            </a:r>
          </a:p>
          <a:p>
            <a:pPr lvl="1"/>
            <a:r>
              <a:rPr lang="en-US" sz="2800" dirty="0">
                <a:solidFill>
                  <a:srgbClr val="252058"/>
                </a:solidFill>
              </a:rPr>
              <a:t>Combating online fraud by minimizing loading card information with merchants. </a:t>
            </a:r>
          </a:p>
          <a:p>
            <a:pPr lvl="1"/>
            <a:r>
              <a:rPr lang="en-US" sz="2800" dirty="0">
                <a:solidFill>
                  <a:srgbClr val="252058"/>
                </a:solidFill>
              </a:rPr>
              <a:t>Minimizing card reissues in the branch and over the phone.</a:t>
            </a:r>
          </a:p>
          <a:p>
            <a:pPr marL="0" indent="0">
              <a:buNone/>
            </a:pPr>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321"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PRODUCT INSIGHT</a:t>
            </a:r>
          </a:p>
        </p:txBody>
      </p:sp>
      <p:pic>
        <p:nvPicPr>
          <p:cNvPr id="5" name="Picture 4">
            <a:extLst>
              <a:ext uri="{FF2B5EF4-FFF2-40B4-BE49-F238E27FC236}">
                <a16:creationId xmlns:a16="http://schemas.microsoft.com/office/drawing/2014/main" id="{697AEAD8-64C7-59BE-1AED-9AD75CCD74EA}"/>
              </a:ext>
            </a:extLst>
          </p:cNvPr>
          <p:cNvPicPr>
            <a:picLocks noChangeAspect="1"/>
          </p:cNvPicPr>
          <p:nvPr/>
        </p:nvPicPr>
        <p:blipFill>
          <a:blip r:embed="rId3"/>
          <a:stretch>
            <a:fillRect/>
          </a:stretch>
        </p:blipFill>
        <p:spPr>
          <a:xfrm>
            <a:off x="9020918" y="5552812"/>
            <a:ext cx="2266950" cy="762000"/>
          </a:xfrm>
          <a:prstGeom prst="rect">
            <a:avLst/>
          </a:prstGeom>
        </p:spPr>
      </p:pic>
      <p:pic>
        <p:nvPicPr>
          <p:cNvPr id="3074" name="Picture 2" descr="Bank Teller Stock Photo ...">
            <a:extLst>
              <a:ext uri="{FF2B5EF4-FFF2-40B4-BE49-F238E27FC236}">
                <a16:creationId xmlns:a16="http://schemas.microsoft.com/office/drawing/2014/main" id="{90AE1090-7529-95B4-2BD2-ECF8984BBA5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27" y="4773620"/>
            <a:ext cx="3990545" cy="2130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57576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580293" y="1884218"/>
            <a:ext cx="10515600" cy="2863475"/>
          </a:xfrm>
        </p:spPr>
        <p:txBody>
          <a:bodyPr/>
          <a:lstStyle/>
          <a:p>
            <a:pPr marL="0" indent="0">
              <a:buNone/>
            </a:pPr>
            <a:r>
              <a:rPr lang="en-US" sz="3200" dirty="0">
                <a:solidFill>
                  <a:srgbClr val="252058"/>
                </a:solidFill>
              </a:rPr>
              <a:t>When to Offer Instant Digital Issuance?</a:t>
            </a:r>
          </a:p>
          <a:p>
            <a:pPr lvl="1"/>
            <a:r>
              <a:rPr lang="en-US" sz="2800" dirty="0">
                <a:solidFill>
                  <a:srgbClr val="252058"/>
                </a:solidFill>
              </a:rPr>
              <a:t>Opening accounts or credit cards online and by phone. </a:t>
            </a:r>
          </a:p>
          <a:p>
            <a:pPr lvl="1"/>
            <a:r>
              <a:rPr lang="en-US" sz="2800" dirty="0">
                <a:solidFill>
                  <a:srgbClr val="252058"/>
                </a:solidFill>
              </a:rPr>
              <a:t>Reissuing lost, stolen, or replacement cards instantly and remotely. </a:t>
            </a:r>
          </a:p>
          <a:p>
            <a:pPr marL="0" indent="0">
              <a:buNone/>
            </a:pPr>
            <a:endParaRPr lang="en-US" dirty="0">
              <a:solidFill>
                <a:srgbClr val="252058"/>
              </a:solidFill>
            </a:endParaRP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321"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PRODUCT INSIGHT</a:t>
            </a:r>
          </a:p>
        </p:txBody>
      </p:sp>
      <p:pic>
        <p:nvPicPr>
          <p:cNvPr id="5" name="Picture 4">
            <a:extLst>
              <a:ext uri="{FF2B5EF4-FFF2-40B4-BE49-F238E27FC236}">
                <a16:creationId xmlns:a16="http://schemas.microsoft.com/office/drawing/2014/main" id="{697AEAD8-64C7-59BE-1AED-9AD75CCD74EA}"/>
              </a:ext>
            </a:extLst>
          </p:cNvPr>
          <p:cNvPicPr>
            <a:picLocks noChangeAspect="1"/>
          </p:cNvPicPr>
          <p:nvPr/>
        </p:nvPicPr>
        <p:blipFill>
          <a:blip r:embed="rId3"/>
          <a:stretch>
            <a:fillRect/>
          </a:stretch>
        </p:blipFill>
        <p:spPr>
          <a:xfrm>
            <a:off x="9020918" y="5552812"/>
            <a:ext cx="2266950" cy="762000"/>
          </a:xfrm>
          <a:prstGeom prst="rect">
            <a:avLst/>
          </a:prstGeom>
        </p:spPr>
      </p:pic>
      <p:pic>
        <p:nvPicPr>
          <p:cNvPr id="4" name="Picture 2" descr="241,900+ Customer Service On Phone Stock Photos, Pictures &amp; Royalty-Free  Images - iStock | Male customer service on phone, Illustrated customer  service on phone">
            <a:extLst>
              <a:ext uri="{FF2B5EF4-FFF2-40B4-BE49-F238E27FC236}">
                <a16:creationId xmlns:a16="http://schemas.microsoft.com/office/drawing/2014/main" id="{ADE03AAC-7D7C-A458-DDD9-8311C2779D3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17055" y="3488626"/>
            <a:ext cx="2286245" cy="1464392"/>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4" descr="Lost or Stolen Card">
            <a:extLst>
              <a:ext uri="{FF2B5EF4-FFF2-40B4-BE49-F238E27FC236}">
                <a16:creationId xmlns:a16="http://schemas.microsoft.com/office/drawing/2014/main" id="{AB94C60E-8A1D-84F3-80F9-E7E0BB4C1F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30557" y="4414301"/>
            <a:ext cx="2143125" cy="214312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1,700+ Lost Credit Card Stock Photos ...">
            <a:extLst>
              <a:ext uri="{FF2B5EF4-FFF2-40B4-BE49-F238E27FC236}">
                <a16:creationId xmlns:a16="http://schemas.microsoft.com/office/drawing/2014/main" id="{D09DD804-488B-E15D-4A71-8C45731DB8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71244" y="3310324"/>
            <a:ext cx="2619375" cy="1743075"/>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reventing credit card fraud on the ...">
            <a:extLst>
              <a:ext uri="{FF2B5EF4-FFF2-40B4-BE49-F238E27FC236}">
                <a16:creationId xmlns:a16="http://schemas.microsoft.com/office/drawing/2014/main" id="{7C66C623-2BF1-EFEB-650D-95FF1A4402D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4829" y="4076972"/>
            <a:ext cx="2694910" cy="1514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52149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EB02847C-493E-F128-1C45-C7FDDFF2A5CA}"/>
              </a:ext>
            </a:extLst>
          </p:cNvPr>
          <p:cNvSpPr>
            <a:spLocks noGrp="1"/>
          </p:cNvSpPr>
          <p:nvPr>
            <p:ph idx="1"/>
          </p:nvPr>
        </p:nvSpPr>
        <p:spPr>
          <a:xfrm>
            <a:off x="532658" y="1775310"/>
            <a:ext cx="10515600" cy="2863475"/>
          </a:xfrm>
        </p:spPr>
        <p:txBody>
          <a:bodyPr/>
          <a:lstStyle/>
          <a:p>
            <a:pPr marL="0" indent="0">
              <a:buNone/>
            </a:pPr>
            <a:r>
              <a:rPr lang="en-US" sz="3200" dirty="0">
                <a:solidFill>
                  <a:srgbClr val="252058"/>
                </a:solidFill>
              </a:rPr>
              <a:t>When Not to Provide Digital Issuance?</a:t>
            </a:r>
          </a:p>
          <a:p>
            <a:pPr lvl="1"/>
            <a:r>
              <a:rPr lang="en-US" sz="2800" dirty="0">
                <a:solidFill>
                  <a:srgbClr val="252058"/>
                </a:solidFill>
              </a:rPr>
              <a:t>Push provisioning is not available/feasible. </a:t>
            </a:r>
          </a:p>
          <a:p>
            <a:pPr lvl="1"/>
            <a:r>
              <a:rPr lang="en-US" sz="2800" dirty="0">
                <a:solidFill>
                  <a:srgbClr val="252058"/>
                </a:solidFill>
              </a:rPr>
              <a:t>Digital issuance does not completely replace a physical card.</a:t>
            </a:r>
          </a:p>
          <a:p>
            <a:pPr lvl="1"/>
            <a:r>
              <a:rPr lang="en-US" sz="2800" dirty="0">
                <a:solidFill>
                  <a:srgbClr val="252058"/>
                </a:solidFill>
              </a:rPr>
              <a:t>Digital issuance in not required to load into a wallet or app. </a:t>
            </a:r>
          </a:p>
          <a:p>
            <a:pPr lvl="1"/>
            <a:r>
              <a:rPr lang="en-US" sz="2800" dirty="0">
                <a:solidFill>
                  <a:srgbClr val="252058"/>
                </a:solidFill>
              </a:rPr>
              <a:t>Credit unions with a primarily local membership and instant issuance may not realize as many benefits from digital issuance. </a:t>
            </a:r>
          </a:p>
        </p:txBody>
      </p:sp>
      <p:sp>
        <p:nvSpPr>
          <p:cNvPr id="8" name="TextBox 7">
            <a:extLst>
              <a:ext uri="{FF2B5EF4-FFF2-40B4-BE49-F238E27FC236}">
                <a16:creationId xmlns:a16="http://schemas.microsoft.com/office/drawing/2014/main" id="{1D0FEBF7-DF26-868B-5B0C-FE069371E9A4}"/>
              </a:ext>
            </a:extLst>
          </p:cNvPr>
          <p:cNvSpPr txBox="1"/>
          <p:nvPr/>
        </p:nvSpPr>
        <p:spPr>
          <a:xfrm>
            <a:off x="8482627" y="5749146"/>
            <a:ext cx="3343533" cy="369332"/>
          </a:xfrm>
          <a:prstGeom prst="rect">
            <a:avLst/>
          </a:prstGeom>
          <a:noFill/>
        </p:spPr>
        <p:txBody>
          <a:bodyPr wrap="square" rtlCol="0">
            <a:spAutoFit/>
          </a:bodyPr>
          <a:lstStyle/>
          <a:p>
            <a:pPr algn="ctr"/>
            <a:r>
              <a:rPr lang="en-US" b="1" dirty="0">
                <a:solidFill>
                  <a:srgbClr val="252058"/>
                </a:solidFill>
                <a:cs typeface="Calibri" panose="020F0502020204030204" pitchFamily="34" charset="0"/>
              </a:rPr>
              <a:t>CREDIT UNION LOGO</a:t>
            </a:r>
          </a:p>
        </p:txBody>
      </p:sp>
      <p:pic>
        <p:nvPicPr>
          <p:cNvPr id="11" name="Picture 10">
            <a:extLst>
              <a:ext uri="{FF2B5EF4-FFF2-40B4-BE49-F238E27FC236}">
                <a16:creationId xmlns:a16="http://schemas.microsoft.com/office/drawing/2014/main" id="{C13A138E-E7C6-3B3E-A2E9-130292342B84}"/>
              </a:ext>
            </a:extLst>
          </p:cNvPr>
          <p:cNvPicPr>
            <a:picLocks noChangeAspect="1"/>
          </p:cNvPicPr>
          <p:nvPr/>
        </p:nvPicPr>
        <p:blipFill>
          <a:blip r:embed="rId2" cstate="email">
            <a:extLst>
              <a:ext uri="{28A0092B-C50C-407E-A947-70E740481C1C}">
                <a14:useLocalDpi xmlns:a14="http://schemas.microsoft.com/office/drawing/2010/main"/>
              </a:ext>
            </a:extLst>
          </a:blip>
          <a:srcRect/>
          <a:stretch/>
        </p:blipFill>
        <p:spPr>
          <a:xfrm>
            <a:off x="9799210" y="452277"/>
            <a:ext cx="1894321" cy="1887401"/>
          </a:xfrm>
          <a:prstGeom prst="rect">
            <a:avLst/>
          </a:prstGeom>
        </p:spPr>
      </p:pic>
      <p:sp>
        <p:nvSpPr>
          <p:cNvPr id="12" name="TextBox 11">
            <a:extLst>
              <a:ext uri="{FF2B5EF4-FFF2-40B4-BE49-F238E27FC236}">
                <a16:creationId xmlns:a16="http://schemas.microsoft.com/office/drawing/2014/main" id="{FCCE7E61-5B95-D99F-DC56-02ECD2A56DF3}"/>
              </a:ext>
            </a:extLst>
          </p:cNvPr>
          <p:cNvSpPr txBox="1"/>
          <p:nvPr/>
        </p:nvSpPr>
        <p:spPr>
          <a:xfrm>
            <a:off x="498231" y="752213"/>
            <a:ext cx="12672646" cy="523220"/>
          </a:xfrm>
          <a:prstGeom prst="rect">
            <a:avLst/>
          </a:prstGeom>
          <a:noFill/>
        </p:spPr>
        <p:txBody>
          <a:bodyPr wrap="square" rtlCol="0">
            <a:spAutoFit/>
          </a:bodyPr>
          <a:lstStyle/>
          <a:p>
            <a:r>
              <a:rPr lang="en-US" sz="2800" b="1" spc="300" dirty="0">
                <a:solidFill>
                  <a:schemeClr val="bg1"/>
                </a:solidFill>
              </a:rPr>
              <a:t>PRODUCT INSIGHT</a:t>
            </a:r>
          </a:p>
        </p:txBody>
      </p:sp>
      <p:pic>
        <p:nvPicPr>
          <p:cNvPr id="5" name="Picture 4">
            <a:extLst>
              <a:ext uri="{FF2B5EF4-FFF2-40B4-BE49-F238E27FC236}">
                <a16:creationId xmlns:a16="http://schemas.microsoft.com/office/drawing/2014/main" id="{697AEAD8-64C7-59BE-1AED-9AD75CCD74EA}"/>
              </a:ext>
            </a:extLst>
          </p:cNvPr>
          <p:cNvPicPr>
            <a:picLocks noChangeAspect="1"/>
          </p:cNvPicPr>
          <p:nvPr/>
        </p:nvPicPr>
        <p:blipFill>
          <a:blip r:embed="rId3"/>
          <a:stretch>
            <a:fillRect/>
          </a:stretch>
        </p:blipFill>
        <p:spPr>
          <a:xfrm>
            <a:off x="9020918" y="5552812"/>
            <a:ext cx="2266950" cy="762000"/>
          </a:xfrm>
          <a:prstGeom prst="rect">
            <a:avLst/>
          </a:prstGeom>
        </p:spPr>
      </p:pic>
      <p:pic>
        <p:nvPicPr>
          <p:cNvPr id="2" name="Picture 10" descr="Credit Card [Checklist ...">
            <a:extLst>
              <a:ext uri="{FF2B5EF4-FFF2-40B4-BE49-F238E27FC236}">
                <a16:creationId xmlns:a16="http://schemas.microsoft.com/office/drawing/2014/main" id="{B1B46EF6-39EC-E621-4E92-8BA0B9C1443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16587" y="5130056"/>
            <a:ext cx="2762250" cy="1657350"/>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PCI DSS v4.0: Lost/Stolen Payment Card ...">
            <a:extLst>
              <a:ext uri="{FF2B5EF4-FFF2-40B4-BE49-F238E27FC236}">
                <a16:creationId xmlns:a16="http://schemas.microsoft.com/office/drawing/2014/main" id="{2D535BE9-5750-C04C-A360-21F24F7C74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01543" y="4540891"/>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70730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AF5CE1E1BD35F478AD1D44CE69975F6" ma:contentTypeVersion="14" ma:contentTypeDescription="Create a new document." ma:contentTypeScope="" ma:versionID="4037ebe2e9106e0a7ab074d687841360">
  <xsd:schema xmlns:xsd="http://www.w3.org/2001/XMLSchema" xmlns:xs="http://www.w3.org/2001/XMLSchema" xmlns:p="http://schemas.microsoft.com/office/2006/metadata/properties" xmlns:ns2="97f7140c-52e8-4c31-bf62-68f31009285e" xmlns:ns3="306435ab-c473-484c-9d8a-e88e78ffd5fc" targetNamespace="http://schemas.microsoft.com/office/2006/metadata/properties" ma:root="true" ma:fieldsID="6e871074c4c0782bea419aa20026e1b5" ns2:_="" ns3:_="">
    <xsd:import namespace="97f7140c-52e8-4c31-bf62-68f31009285e"/>
    <xsd:import namespace="306435ab-c473-484c-9d8a-e88e78ffd5fc"/>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SearchProperties" minOccurs="0"/>
                <xsd:element ref="ns2:MediaServiceObjectDetectorVersions" minOccurs="0"/>
                <xsd:element ref="ns3:SharedWithUsers" minOccurs="0"/>
                <xsd:element ref="ns3:SharedWithDetail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7f7140c-52e8-4c31-bf62-68f3100928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382ddc05-3b3a-4a19-b230-aac7259d7e32"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06435ab-c473-484c-9d8a-e88e78ffd5fc"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301066cc-6575-4398-839b-bdebac71db21}" ma:internalName="TaxCatchAll" ma:showField="CatchAllData" ma:web="306435ab-c473-484c-9d8a-e88e78ffd5f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306435ab-c473-484c-9d8a-e88e78ffd5fc" xsi:nil="true"/>
    <lcf76f155ced4ddcb4097134ff3c332f xmlns="97f7140c-52e8-4c31-bf62-68f31009285e">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CA0BED0E-CAF9-44F9-A761-8535CE285583}"/>
</file>

<file path=customXml/itemProps2.xml><?xml version="1.0" encoding="utf-8"?>
<ds:datastoreItem xmlns:ds="http://schemas.openxmlformats.org/officeDocument/2006/customXml" ds:itemID="{6F41585F-DFDA-4B4B-B56F-4CA13B5415B5}"/>
</file>

<file path=customXml/itemProps3.xml><?xml version="1.0" encoding="utf-8"?>
<ds:datastoreItem xmlns:ds="http://schemas.openxmlformats.org/officeDocument/2006/customXml" ds:itemID="{1F3388EE-9BD6-46D4-A8EF-BBA85744981D}"/>
</file>

<file path=docProps/app.xml><?xml version="1.0" encoding="utf-8"?>
<Properties xmlns="http://schemas.openxmlformats.org/officeDocument/2006/extended-properties" xmlns:vt="http://schemas.openxmlformats.org/officeDocument/2006/docPropsVTypes">
  <TotalTime>984</TotalTime>
  <Words>823</Words>
  <Application>Microsoft Office PowerPoint</Application>
  <PresentationFormat>Widescreen</PresentationFormat>
  <Paragraphs>132</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Arial</vt:lpstr>
      <vt:lpstr>Calibri</vt:lpstr>
      <vt:lpstr>Calibri Light</vt:lpstr>
      <vt:lpstr>Office Theme</vt:lpstr>
      <vt:lpstr>PowerPoint Presentation</vt:lpstr>
      <vt:lpstr>Digital Issuance </vt:lpstr>
      <vt:lpstr>PowerPoint Presentation</vt:lpstr>
      <vt:lpstr>PowerPoint Presentation</vt:lpstr>
      <vt:lpstr>Digital Issuance </vt:lpstr>
      <vt:lpstr>PowerPoint Presentation</vt:lpstr>
      <vt:lpstr>PowerPoint Presentation</vt:lpstr>
      <vt:lpstr>PowerPoint Presentation</vt:lpstr>
      <vt:lpstr>PowerPoint Presentation</vt:lpstr>
      <vt:lpstr>Digital Issuance</vt:lpstr>
      <vt:lpstr>PowerPoint Presentation</vt:lpstr>
      <vt:lpstr>PowerPoint Presentation</vt:lpstr>
      <vt:lpstr>PowerPoint Presentation</vt:lpstr>
      <vt:lpstr>PowerPoint Presentation</vt:lpstr>
      <vt:lpstr>PowerPoint Presentation</vt:lpstr>
      <vt:lpstr>Digital Issuance</vt:lpstr>
      <vt:lpstr>PowerPoint Presentation</vt:lpstr>
      <vt:lpstr>PowerPoint Presentation</vt:lpstr>
      <vt:lpstr>PowerPoint Presentation</vt:lpstr>
      <vt:lpstr>Digital Issuance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Parks</dc:creator>
  <cp:lastModifiedBy>Babs Manion</cp:lastModifiedBy>
  <cp:revision>7</cp:revision>
  <cp:lastPrinted>2024-08-29T17:56:55Z</cp:lastPrinted>
  <dcterms:created xsi:type="dcterms:W3CDTF">2024-06-14T00:55:03Z</dcterms:created>
  <dcterms:modified xsi:type="dcterms:W3CDTF">2024-08-29T19:30:35Z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0x0101001AF5CE1E1BD35F478AD1D44CE69975F6</vt:lpwstr>
  </property>
</Properties>
</file>