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7" r:id="rId5"/>
    <p:sldId id="318" r:id="rId6"/>
    <p:sldId id="320" r:id="rId7"/>
    <p:sldId id="319" r:id="rId8"/>
    <p:sldId id="317" r:id="rId9"/>
    <p:sldId id="316" r:id="rId10"/>
    <p:sldId id="327" r:id="rId11"/>
    <p:sldId id="322" r:id="rId12"/>
    <p:sldId id="321" r:id="rId13"/>
    <p:sldId id="323" r:id="rId14"/>
    <p:sldId id="324" r:id="rId15"/>
    <p:sldId id="267" r:id="rId16"/>
    <p:sldId id="3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733"/>
    <a:srgbClr val="252058"/>
    <a:srgbClr val="261B56"/>
    <a:srgbClr val="2E1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9"/>
    <p:restoredTop sz="86648" autoAdjust="0"/>
  </p:normalViewPr>
  <p:slideViewPr>
    <p:cSldViewPr snapToGrid="0" snapToObjects="1">
      <p:cViewPr varScale="1">
        <p:scale>
          <a:sx n="101" d="100"/>
          <a:sy n="101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8C2B6-320B-4F40-BC3B-7D2EE3DFB299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E1272-8CDC-A14D-AAD9-C2A35C6EA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9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1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9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1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9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1272-8CDC-A14D-AAD9-C2A35C6EA5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2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F5E5BF-2153-8E03-CD96-FD3072C7D9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0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DA815-D597-D5A1-CDAE-A58699FCC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384" y="1708517"/>
            <a:ext cx="5099539" cy="2387600"/>
          </a:xfrm>
        </p:spPr>
        <p:txBody>
          <a:bodyPr anchor="b"/>
          <a:lstStyle>
            <a:lvl1pPr algn="ctr">
              <a:defRPr sz="6000" b="1">
                <a:solidFill>
                  <a:srgbClr val="2520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BAF3C-4753-92F6-159D-986B011F2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05599" y="4188192"/>
            <a:ext cx="519332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99CB6-781B-D6C9-0476-DA45C72C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1130-BF95-E5F5-5C11-0E42523C5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0AB12-6446-91CD-B5A6-3D55B1D5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ACF86-8893-879B-7720-DDFF1265E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CDF3F-2A09-475A-AE9D-2F34315BC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3EE2-A5B0-E7F2-D11F-622F6C19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3BB89-D0EF-74B9-1251-6A25AD9B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9E288-A578-168A-4643-EDA86423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8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E75C1-1CB5-D017-D273-DF7233CD2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F2DF0-DB1E-E695-D0F7-330B17B0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9DE39-182C-FC5A-D395-352F5C65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7A6E7-53E8-54BD-9084-0F77EF48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02C9-B5BB-12AD-4816-8368D406B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9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rry image of a train going through a tunnel&#10;&#10;Description automatically generated">
            <a:extLst>
              <a:ext uri="{FF2B5EF4-FFF2-40B4-BE49-F238E27FC236}">
                <a16:creationId xmlns:a16="http://schemas.microsoft.com/office/drawing/2014/main" id="{310C92A8-0A2D-984D-6DFA-C89DA0D61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7E089-E23D-63AA-0F61-C7CAA71E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6988-31D2-AED7-C302-3696BC072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179DC-903E-7528-A1D2-310CA52D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95624C-ACAC-020E-BA0B-957BB70B3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6678"/>
            <a:ext cx="10515600" cy="43513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5E4A1F-B0F7-0CF4-93BF-16CB7806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578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501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C8BF143C-1CCB-1515-E28E-804F1FE06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8539"/>
            <a:ext cx="12192000" cy="6619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2B1E28-04FB-2C66-5442-EB1DD21E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61B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3C51E-21D6-9B2B-3452-8AFC56CD7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61B56"/>
                </a:solidFill>
              </a:defRPr>
            </a:lvl1pPr>
            <a:lvl2pPr>
              <a:defRPr>
                <a:solidFill>
                  <a:srgbClr val="261B56"/>
                </a:solidFill>
              </a:defRPr>
            </a:lvl2pPr>
            <a:lvl3pPr>
              <a:defRPr>
                <a:solidFill>
                  <a:srgbClr val="261B56"/>
                </a:solidFill>
              </a:defRPr>
            </a:lvl3pPr>
            <a:lvl4pPr>
              <a:defRPr>
                <a:solidFill>
                  <a:srgbClr val="261B56"/>
                </a:solidFill>
              </a:defRPr>
            </a:lvl4pPr>
            <a:lvl5pPr>
              <a:defRPr>
                <a:solidFill>
                  <a:srgbClr val="261B5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0A627-3BA9-D7D1-6133-4A44DD84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D5857-320D-96E8-9922-6BDED10B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CC4EA-9C0C-BEF6-7BE8-1677CAC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5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4FC8-FA6A-2237-8512-3C8454BE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261B5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10BFC-429A-4929-E9A0-929D7F58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7E603-4B91-EDC6-4561-CE8B7C61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ED6C8-7045-136B-0A60-7F69AF9C5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D604-770D-5BC0-ACB7-7906E553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4E4A0-D1D9-5AF7-DCB0-043C3688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1C42B-EC5F-993E-0338-5108F3804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34AA2-2670-546C-076A-0E4BB864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B7B0-FE11-2CC3-217A-3E12DF4F3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D5DA0-C10C-B941-0446-6394E41C2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0371D-E15E-6D50-EC39-1F04E3797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5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57C1-2F5D-FCE2-CFB6-916FE719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7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6A482-FD70-1B1F-E30B-00070D13D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EAF28-FCEB-0869-AD2E-0737E2E54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45BAC-1F1F-9AD5-08BA-8B856EC7B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7526D-FFD4-4F18-1489-7E3F299FE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FB09E0-CD40-8C19-3DEA-3167004F9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40829-962E-459D-1AE9-7F706A9A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674EF-A6F4-D1A4-D013-EE5BFD0A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2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7E089-E23D-63AA-0F61-C7CAA71E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6988-31D2-AED7-C302-3696BC072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179DC-903E-7528-A1D2-310CA52D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95624C-ACAC-020E-BA0B-957BB70B3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261B56"/>
                </a:solidFill>
              </a:defRPr>
            </a:lvl1pPr>
            <a:lvl2pPr>
              <a:defRPr>
                <a:solidFill>
                  <a:srgbClr val="261B56"/>
                </a:solidFill>
              </a:defRPr>
            </a:lvl2pPr>
            <a:lvl3pPr>
              <a:defRPr>
                <a:solidFill>
                  <a:srgbClr val="261B56"/>
                </a:solidFill>
              </a:defRPr>
            </a:lvl3pPr>
            <a:lvl4pPr>
              <a:defRPr>
                <a:solidFill>
                  <a:srgbClr val="261B56"/>
                </a:solidFill>
              </a:defRPr>
            </a:lvl4pPr>
            <a:lvl5pPr>
              <a:defRPr>
                <a:solidFill>
                  <a:srgbClr val="261B5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5E4A1F-B0F7-0CF4-93BF-16CB7806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903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EFCD7-6D37-58AB-69DC-A1CDB620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87832-76C4-042F-B2BF-D308FE96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7A1AB-3BEA-1AFC-2541-610B568F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8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C2B0-720E-8CB9-64A1-0DFE2A1B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1756F-8437-FBCF-7F60-8C8953B9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E88ED-A1DC-2930-640D-091CE9093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C32AE-02BA-50B3-23DB-09F42685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DE4F8-607F-B5A0-3F0E-22535093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3CF16-BAD5-0FFE-CFCB-826867A5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0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9837-AAD9-09F8-A35D-43D596F0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DFB28-C405-B52F-C3B5-59F0BA981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244D-0661-966F-FD73-49344D069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6A137-051C-E74C-D86C-FA178A17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6FA16-F491-459D-6583-F816EA41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3556A-1776-13F8-095D-7E6B155D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03F33-CDE5-9963-B49B-1CF5FD5E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D8AD-784C-9D03-4902-13A843F54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61660-CF9A-B079-31C4-6EBB467A4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32D23-D36E-1040-AFFF-4312BC346837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9431F-61A3-9158-59AD-37BD19ADD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6156B-673E-040A-AC22-9ED5BEE48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EE5F9-EF51-1D4B-B397-35229CD780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CCB011-B04A-5E25-26B9-3E0DFF9A7E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78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20D6C6-D06E-E456-2364-C619559128E5}"/>
              </a:ext>
            </a:extLst>
          </p:cNvPr>
          <p:cNvSpPr/>
          <p:nvPr userDrawn="1"/>
        </p:nvSpPr>
        <p:spPr>
          <a:xfrm>
            <a:off x="0" y="0"/>
            <a:ext cx="12190784" cy="1312985"/>
          </a:xfrm>
          <a:prstGeom prst="rect">
            <a:avLst/>
          </a:prstGeom>
          <a:solidFill>
            <a:srgbClr val="261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EE934-5280-C855-6083-018A3AD02DF7}"/>
              </a:ext>
            </a:extLst>
          </p:cNvPr>
          <p:cNvSpPr/>
          <p:nvPr userDrawn="1"/>
        </p:nvSpPr>
        <p:spPr>
          <a:xfrm>
            <a:off x="0" y="1312985"/>
            <a:ext cx="12190784" cy="188851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EB34ACF4-E3DF-6D51-EBF2-DE57E69F3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1836"/>
            <a:ext cx="12192000" cy="53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1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D256-B5B4-086F-0902-76AE88292F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2847C-493E-F128-1C45-C7FDDFF2A5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0BF1-417D-8844-2239-57D24780A7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237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3" y="613750"/>
            <a:ext cx="11481121" cy="164578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Be a Challenger with us today!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F033D-CDF2-D922-199B-59EAC9B22F37}"/>
              </a:ext>
            </a:extLst>
          </p:cNvPr>
          <p:cNvSpPr/>
          <p:nvPr/>
        </p:nvSpPr>
        <p:spPr>
          <a:xfrm>
            <a:off x="0" y="-15228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gears in a circle&#10;&#10;Description automatically generated">
            <a:extLst>
              <a:ext uri="{FF2B5EF4-FFF2-40B4-BE49-F238E27FC236}">
                <a16:creationId xmlns:a16="http://schemas.microsoft.com/office/drawing/2014/main" id="{2000F713-4370-20CA-2A01-999C65D2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380" y="276290"/>
            <a:ext cx="2332455" cy="2320705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F30A0C6-51B6-FBDB-109D-1C0CE92CD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291" b="68017"/>
          <a:stretch/>
        </p:blipFill>
        <p:spPr>
          <a:xfrm>
            <a:off x="-730277" y="2581432"/>
            <a:ext cx="9160510" cy="1066241"/>
          </a:xfr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09865CE-E403-9448-9975-7D74488C2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7" t="35085" b="46414"/>
          <a:stretch/>
        </p:blipFill>
        <p:spPr>
          <a:xfrm>
            <a:off x="770024" y="3878420"/>
            <a:ext cx="8616642" cy="953355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553C849-70D2-F4E9-7E3F-CDC3950B4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94" t="56052" r="1194" b="23256"/>
          <a:stretch/>
        </p:blipFill>
        <p:spPr>
          <a:xfrm>
            <a:off x="-838563" y="5089360"/>
            <a:ext cx="9160510" cy="10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8436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65" y="511221"/>
            <a:ext cx="11481121" cy="164578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Challenger Quiz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F033D-CDF2-D922-199B-59EAC9B22F37}"/>
              </a:ext>
            </a:extLst>
          </p:cNvPr>
          <p:cNvSpPr/>
          <p:nvPr/>
        </p:nvSpPr>
        <p:spPr>
          <a:xfrm>
            <a:off x="0" y="8961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gears in a circle&#10;&#10;Description automatically generated">
            <a:extLst>
              <a:ext uri="{FF2B5EF4-FFF2-40B4-BE49-F238E27FC236}">
                <a16:creationId xmlns:a16="http://schemas.microsoft.com/office/drawing/2014/main" id="{2000F713-4370-20CA-2A01-999C65D2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380" y="276290"/>
            <a:ext cx="2332455" cy="2320705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B17298C-91AE-095B-3068-BF1AD53FC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93" y="1740890"/>
            <a:ext cx="10515600" cy="1089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Which Challenger Would you Associate MAP With?</a:t>
            </a:r>
          </a:p>
          <a:p>
            <a:pPr marL="0" indent="0">
              <a:buNone/>
            </a:pPr>
            <a:r>
              <a:rPr lang="en-US" sz="3200" dirty="0"/>
              <a:t>I took the Quiz:</a:t>
            </a:r>
          </a:p>
        </p:txBody>
      </p:sp>
      <p:pic>
        <p:nvPicPr>
          <p:cNvPr id="14" name="Picture 13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9FD4FB4E-4C75-873A-CD62-8E0ED0BE7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45" y="3386674"/>
            <a:ext cx="3842614" cy="20659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519FD33-7A58-109D-6B7F-2E6301176305}"/>
              </a:ext>
            </a:extLst>
          </p:cNvPr>
          <p:cNvSpPr txBox="1"/>
          <p:nvPr/>
        </p:nvSpPr>
        <p:spPr>
          <a:xfrm>
            <a:off x="4798555" y="3517383"/>
            <a:ext cx="6812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 &amp; Human</a:t>
            </a: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challenges the impersonality and faceless service of the market leader, and the dehumanizing industrialization of the category, appealing to us on a more personal and emotional level. We are invited to think of this less as a brand and more as a group of people, constantly pushing to bring us something better and more extraordinary.</a:t>
            </a:r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D256-B5B4-086F-0902-76AE88292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84" y="1812069"/>
            <a:ext cx="5551482" cy="2387600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-apple-system"/>
              </a:rPr>
              <a:t>Lending </a:t>
            </a:r>
            <a:br>
              <a:rPr lang="en-US" b="1" i="0" dirty="0">
                <a:solidFill>
                  <a:schemeClr val="bg1"/>
                </a:solidFill>
                <a:effectLst/>
                <a:latin typeface="-apple-system"/>
              </a:rPr>
            </a:br>
            <a:r>
              <a:rPr lang="en-US" b="1" i="0" dirty="0">
                <a:solidFill>
                  <a:schemeClr val="bg1"/>
                </a:solidFill>
                <a:effectLst/>
                <a:latin typeface="-apple-system"/>
              </a:rPr>
              <a:t>Deeper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2847C-493E-F128-1C45-C7FDDFF2A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6224" y="3429000"/>
            <a:ext cx="5551482" cy="3473859"/>
          </a:xfrm>
        </p:spPr>
        <p:txBody>
          <a:bodyPr>
            <a:normAutofit/>
          </a:bodyPr>
          <a:lstStyle/>
          <a:p>
            <a:r>
              <a:rPr lang="en-US" sz="3600" i="1" dirty="0">
                <a:solidFill>
                  <a:srgbClr val="252058"/>
                </a:solidFill>
              </a:rPr>
              <a:t>Presented by: </a:t>
            </a:r>
          </a:p>
          <a:p>
            <a:r>
              <a:rPr lang="en-US" sz="6600" b="1" dirty="0">
                <a:solidFill>
                  <a:srgbClr val="252058"/>
                </a:solidFill>
              </a:rPr>
              <a:t>Seth Brickman</a:t>
            </a:r>
            <a:br>
              <a:rPr lang="en-US" sz="6600" b="1" dirty="0">
                <a:solidFill>
                  <a:srgbClr val="252058"/>
                </a:solidFill>
              </a:rPr>
            </a:br>
            <a:r>
              <a:rPr lang="en-US" sz="3600" i="1" dirty="0">
                <a:solidFill>
                  <a:srgbClr val="252058"/>
                </a:solidFill>
              </a:rPr>
              <a:t>President </a:t>
            </a:r>
            <a:br>
              <a:rPr lang="en-US" sz="3600" i="1" dirty="0">
                <a:solidFill>
                  <a:srgbClr val="252058"/>
                </a:solidFill>
              </a:rPr>
            </a:br>
            <a:r>
              <a:rPr lang="en-US" sz="3600" dirty="0" err="1">
                <a:solidFill>
                  <a:srgbClr val="252058"/>
                </a:solidFill>
              </a:rPr>
              <a:t>Ranqx</a:t>
            </a:r>
            <a:endParaRPr lang="en-US" sz="3600" dirty="0">
              <a:solidFill>
                <a:srgbClr val="25205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B7BDD-3CEE-AEB4-41B5-60568AE8F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" r="192"/>
          <a:stretch/>
        </p:blipFill>
        <p:spPr>
          <a:xfrm>
            <a:off x="7419427" y="291663"/>
            <a:ext cx="3511570" cy="31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177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91C0EB-01E2-5ED5-F19C-9D536B7D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851" y="1865855"/>
            <a:ext cx="7407797" cy="4351338"/>
          </a:xfrm>
        </p:spPr>
        <p:txBody>
          <a:bodyPr>
            <a:normAutofit/>
          </a:bodyPr>
          <a:lstStyle/>
          <a:p>
            <a:r>
              <a:rPr lang="en-US" sz="2400" b="1" kern="100" dirty="0">
                <a:solidFill>
                  <a:srgbClr val="2520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Innovative leader with a successful track record of building software products customers love to use </a:t>
            </a:r>
          </a:p>
          <a:p>
            <a:r>
              <a:rPr lang="en-US" sz="2400" b="1" kern="100" dirty="0">
                <a:solidFill>
                  <a:srgbClr val="252058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kern="100" dirty="0">
                <a:solidFill>
                  <a:srgbClr val="2520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ransforming businesses through the use of data-based decision making and conversion rate optimization. </a:t>
            </a:r>
            <a:endParaRPr lang="en-US" sz="2400" b="1" kern="100" dirty="0">
              <a:solidFill>
                <a:srgbClr val="252058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b="1" kern="100" dirty="0">
                <a:solidFill>
                  <a:srgbClr val="2520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Head of Product for Amazon </a:t>
            </a:r>
          </a:p>
          <a:p>
            <a:r>
              <a:rPr lang="en-US" sz="2400" b="1" kern="100" dirty="0">
                <a:solidFill>
                  <a:srgbClr val="252058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Led </a:t>
            </a:r>
            <a:r>
              <a:rPr lang="en-US" sz="2400" b="1" kern="100" dirty="0">
                <a:solidFill>
                  <a:srgbClr val="2520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high performing technical teams at Microsoft and Carnival Corporation. </a:t>
            </a:r>
            <a:endParaRPr lang="en-US" sz="2400" b="1" kern="100" dirty="0">
              <a:solidFill>
                <a:srgbClr val="252058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b="1" kern="100" dirty="0">
                <a:solidFill>
                  <a:srgbClr val="2520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Veteran of the US Navy </a:t>
            </a:r>
          </a:p>
          <a:p>
            <a:r>
              <a:rPr lang="en-US" sz="2400" b="1" kern="100" dirty="0">
                <a:solidFill>
                  <a:srgbClr val="25205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MBA Adjunct Professor</a:t>
            </a:r>
            <a:endParaRPr lang="en-US" sz="3600" b="1" dirty="0">
              <a:solidFill>
                <a:srgbClr val="252058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99AAAF-E3E5-24DD-6887-C143D3F1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Seth </a:t>
            </a:r>
            <a:r>
              <a:rPr lang="en-US">
                <a:latin typeface="+mn-lt"/>
              </a:rPr>
              <a:t>Brickman </a:t>
            </a:r>
            <a:endParaRPr lang="en-US" dirty="0">
              <a:solidFill>
                <a:srgbClr val="F9A73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5DD6BC-59F6-BD8D-2DFC-602EF8BFC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" r="192"/>
          <a:stretch/>
        </p:blipFill>
        <p:spPr>
          <a:xfrm>
            <a:off x="452352" y="1629491"/>
            <a:ext cx="4028321" cy="35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5327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D256-B5B4-086F-0902-76AE88292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564" y="1549310"/>
            <a:ext cx="5099539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Welcome to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dirty="0">
                <a:solidFill>
                  <a:schemeClr val="bg1"/>
                </a:solidFill>
                <a:latin typeface="+mn-lt"/>
              </a:rPr>
              <a:t>DAY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816D9-409F-BF5C-8353-C5B2EAC6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" r="668"/>
          <a:stretch/>
        </p:blipFill>
        <p:spPr>
          <a:xfrm>
            <a:off x="7419427" y="291663"/>
            <a:ext cx="3478000" cy="313733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C447B5D-1552-4499-365D-2CACCDB4A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1113" y="3708310"/>
            <a:ext cx="5193323" cy="2568777"/>
          </a:xfrm>
        </p:spPr>
        <p:txBody>
          <a:bodyPr>
            <a:normAutofit fontScale="92500" lnSpcReduction="10000"/>
          </a:bodyPr>
          <a:lstStyle/>
          <a:p>
            <a:r>
              <a:rPr lang="en-US" sz="3600" i="1" dirty="0">
                <a:solidFill>
                  <a:srgbClr val="252058"/>
                </a:solidFill>
              </a:rPr>
              <a:t>Presented by: </a:t>
            </a:r>
          </a:p>
          <a:p>
            <a:r>
              <a:rPr lang="en-US" sz="6600" b="1" dirty="0">
                <a:solidFill>
                  <a:srgbClr val="252058"/>
                </a:solidFill>
              </a:rPr>
              <a:t>Steve Bone</a:t>
            </a:r>
          </a:p>
          <a:p>
            <a:r>
              <a:rPr lang="en-US" sz="3600" i="1" dirty="0">
                <a:solidFill>
                  <a:srgbClr val="252058"/>
                </a:solidFill>
              </a:rPr>
              <a:t>President and CEO</a:t>
            </a:r>
          </a:p>
          <a:p>
            <a:r>
              <a:rPr lang="en-US" sz="3600" b="1" dirty="0">
                <a:solidFill>
                  <a:srgbClr val="252058"/>
                </a:solidFill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290139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ular sign with a flag and text&#10;&#10;Description automatically generated">
            <a:extLst>
              <a:ext uri="{FF2B5EF4-FFF2-40B4-BE49-F238E27FC236}">
                <a16:creationId xmlns:a16="http://schemas.microsoft.com/office/drawing/2014/main" id="{0EC69814-F801-67D2-037C-B949564A1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Road Forward | </a:t>
            </a:r>
            <a:r>
              <a:rPr lang="en-US" dirty="0">
                <a:solidFill>
                  <a:srgbClr val="F9A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1 RECAP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B146A-F5E8-9AC8-E585-FA7EFE930A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" r="7"/>
          <a:stretch/>
        </p:blipFill>
        <p:spPr>
          <a:xfrm>
            <a:off x="9147591" y="1787273"/>
            <a:ext cx="1650128" cy="18621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F9BCEE-5AFD-AD51-1E3F-895A5B143D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" r="7"/>
          <a:stretch/>
        </p:blipFill>
        <p:spPr>
          <a:xfrm>
            <a:off x="5280636" y="1787273"/>
            <a:ext cx="1650128" cy="18621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7666FF-0CF9-010A-3465-D98BD376F7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" b="34"/>
          <a:stretch/>
        </p:blipFill>
        <p:spPr>
          <a:xfrm>
            <a:off x="1415719" y="1787273"/>
            <a:ext cx="1649445" cy="18621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B9D4394-1D8E-0724-8979-62965CDC625A}"/>
              </a:ext>
            </a:extLst>
          </p:cNvPr>
          <p:cNvSpPr txBox="1"/>
          <p:nvPr/>
        </p:nvSpPr>
        <p:spPr>
          <a:xfrm>
            <a:off x="501034" y="3709550"/>
            <a:ext cx="3412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Learning 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from the </a:t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Experts</a:t>
            </a:r>
          </a:p>
          <a:p>
            <a:pPr algn="ctr"/>
            <a:endParaRPr lang="en-US" sz="27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888F80-B7EB-4C27-EC16-0198184E8DBC}"/>
              </a:ext>
            </a:extLst>
          </p:cNvPr>
          <p:cNvSpPr txBox="1"/>
          <p:nvPr/>
        </p:nvSpPr>
        <p:spPr>
          <a:xfrm>
            <a:off x="4051139" y="3709550"/>
            <a:ext cx="40048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Visa, Jim Stickley</a:t>
            </a:r>
          </a:p>
          <a:p>
            <a:pPr algn="ctr"/>
            <a:r>
              <a:rPr lang="en-US" sz="2700" b="1" dirty="0">
                <a:solidFill>
                  <a:schemeClr val="bg1"/>
                </a:solidFill>
              </a:rPr>
              <a:t>RSM, </a:t>
            </a:r>
            <a:r>
              <a:rPr lang="en-US" sz="2700" b="1" dirty="0" err="1">
                <a:solidFill>
                  <a:schemeClr val="bg1"/>
                </a:solidFill>
              </a:rPr>
              <a:t>Daon</a:t>
            </a:r>
            <a:r>
              <a:rPr lang="en-US" sz="27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2700" b="1" dirty="0">
                <a:solidFill>
                  <a:srgbClr val="F9A733"/>
                </a:solidFill>
              </a:rPr>
              <a:t>Data, Digital, Defense</a:t>
            </a:r>
          </a:p>
          <a:p>
            <a:pPr algn="ctr"/>
            <a:br>
              <a:rPr lang="en-US" sz="2700" b="1" dirty="0">
                <a:solidFill>
                  <a:schemeClr val="bg1"/>
                </a:solidFill>
              </a:rPr>
            </a:br>
            <a:endParaRPr lang="en-US" sz="27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6B2CA5-1E7E-C1C8-D05A-F6DEE5CACC6B}"/>
              </a:ext>
            </a:extLst>
          </p:cNvPr>
          <p:cNvSpPr txBox="1"/>
          <p:nvPr/>
        </p:nvSpPr>
        <p:spPr>
          <a:xfrm>
            <a:off x="8266291" y="3709550"/>
            <a:ext cx="34129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Total Merchant Concepts</a:t>
            </a:r>
          </a:p>
          <a:p>
            <a:pPr algn="ctr"/>
            <a:r>
              <a:rPr lang="en-US" sz="2700" b="1" dirty="0">
                <a:solidFill>
                  <a:srgbClr val="F9A733"/>
                </a:solidFill>
              </a:rPr>
              <a:t>Partnerships</a:t>
            </a:r>
          </a:p>
          <a:p>
            <a:pPr algn="ctr"/>
            <a:endParaRPr lang="en-US" sz="2700" b="1" dirty="0"/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5D5D0D0A-721A-BB2A-F3ED-88749709B8B9}"/>
              </a:ext>
            </a:extLst>
          </p:cNvPr>
          <p:cNvSpPr/>
          <p:nvPr/>
        </p:nvSpPr>
        <p:spPr>
          <a:xfrm>
            <a:off x="3641558" y="2545713"/>
            <a:ext cx="1010653" cy="4170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383FA671-7D56-9FB1-5C2B-578753D9A88E}"/>
              </a:ext>
            </a:extLst>
          </p:cNvPr>
          <p:cNvSpPr/>
          <p:nvPr/>
        </p:nvSpPr>
        <p:spPr>
          <a:xfrm>
            <a:off x="7605150" y="2509785"/>
            <a:ext cx="1010653" cy="4170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9C2570-AA61-9A5C-B88F-14389F887D1F}"/>
              </a:ext>
            </a:extLst>
          </p:cNvPr>
          <p:cNvSpPr/>
          <p:nvPr/>
        </p:nvSpPr>
        <p:spPr>
          <a:xfrm>
            <a:off x="0" y="0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EB18C437-1D40-C655-8AC6-75154D01DD69}"/>
              </a:ext>
            </a:extLst>
          </p:cNvPr>
          <p:cNvSpPr txBox="1">
            <a:spLocks/>
          </p:cNvSpPr>
          <p:nvPr/>
        </p:nvSpPr>
        <p:spPr>
          <a:xfrm>
            <a:off x="1048474" y="54958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9A733"/>
                </a:solidFill>
              </a:rPr>
              <a:t>A BIG THANK YOU!</a:t>
            </a:r>
          </a:p>
        </p:txBody>
      </p:sp>
    </p:spTree>
    <p:extLst>
      <p:ext uri="{BB962C8B-B14F-4D97-AF65-F5344CB8AC3E}">
        <p14:creationId xmlns:p14="http://schemas.microsoft.com/office/powerpoint/2010/main" val="3949457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6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5" y="738495"/>
            <a:ext cx="11481121" cy="164578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Partnerships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Client Success </a:t>
            </a:r>
            <a:br>
              <a:rPr lang="en-US" dirty="0"/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Growth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F033D-CDF2-D922-199B-59EAC9B22F37}"/>
              </a:ext>
            </a:extLst>
          </p:cNvPr>
          <p:cNvSpPr/>
          <p:nvPr/>
        </p:nvSpPr>
        <p:spPr>
          <a:xfrm>
            <a:off x="0" y="-18864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0616105C-7832-C74A-3C0F-0E68A86A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4" y="2609590"/>
            <a:ext cx="697177" cy="679748"/>
          </a:xfrm>
          <a:prstGeom prst="rect">
            <a:avLst/>
          </a:prstGeom>
        </p:spPr>
      </p:pic>
      <p:pic>
        <p:nvPicPr>
          <p:cNvPr id="31" name="Picture 30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BA1B333A-BB04-35A6-AB50-92C39C71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27" y="3410699"/>
            <a:ext cx="697177" cy="679748"/>
          </a:xfrm>
          <a:prstGeom prst="rect">
            <a:avLst/>
          </a:prstGeom>
        </p:spPr>
      </p:pic>
      <p:pic>
        <p:nvPicPr>
          <p:cNvPr id="32" name="Picture 31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E94454D3-59D7-327D-2082-B1C0E4DD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41" y="4211808"/>
            <a:ext cx="697177" cy="679748"/>
          </a:xfrm>
          <a:prstGeom prst="rect">
            <a:avLst/>
          </a:prstGeom>
        </p:spPr>
      </p:pic>
      <p:pic>
        <p:nvPicPr>
          <p:cNvPr id="44" name="Picture 43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92417B61-7D96-1083-C280-52C2CF96B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35" y="5012916"/>
            <a:ext cx="697177" cy="679748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C66F716-B497-4A9E-CADD-3A8EEC94B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056" y="2134790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Day 1 Focus = “What”  Day 2 Focus = “How”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MAP, Partners and Credit Unions – Delivering Together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Our Community = De-Risking </a:t>
            </a:r>
            <a:r>
              <a:rPr lang="en-US" sz="3600" i="1" dirty="0">
                <a:solidFill>
                  <a:srgbClr val="F9A733"/>
                </a:solidFill>
              </a:rPr>
              <a:t>PROGRESS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Challengers Together, Serving the Mission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 descr="A group of gears in a circle&#10;&#10;Description automatically generated">
            <a:extLst>
              <a:ext uri="{FF2B5EF4-FFF2-40B4-BE49-F238E27FC236}">
                <a16:creationId xmlns:a16="http://schemas.microsoft.com/office/drawing/2014/main" id="{2000F713-4370-20CA-2A01-999C65D24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380" y="276290"/>
            <a:ext cx="2332455" cy="23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15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389" y="549295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MAP 2.0  |  </a:t>
            </a:r>
            <a:r>
              <a:rPr lang="en-US" dirty="0">
                <a:solidFill>
                  <a:srgbClr val="F9A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 to be a Challenger Brand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F033D-CDF2-D922-199B-59EAC9B22F37}"/>
              </a:ext>
            </a:extLst>
          </p:cNvPr>
          <p:cNvSpPr/>
          <p:nvPr/>
        </p:nvSpPr>
        <p:spPr>
          <a:xfrm>
            <a:off x="0" y="0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53902-034E-8A68-6B81-BA9D8709CB9E}"/>
              </a:ext>
            </a:extLst>
          </p:cNvPr>
          <p:cNvSpPr/>
          <p:nvPr/>
        </p:nvSpPr>
        <p:spPr>
          <a:xfrm>
            <a:off x="1844842" y="1863141"/>
            <a:ext cx="4251158" cy="1086853"/>
          </a:xfrm>
          <a:prstGeom prst="rect">
            <a:avLst/>
          </a:prstGeom>
          <a:solidFill>
            <a:srgbClr val="252058"/>
          </a:solidFill>
          <a:ln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55714332-4619-38E5-AFB9-48AF6567C781}"/>
              </a:ext>
            </a:extLst>
          </p:cNvPr>
          <p:cNvSpPr/>
          <p:nvPr/>
        </p:nvSpPr>
        <p:spPr>
          <a:xfrm>
            <a:off x="982579" y="1863141"/>
            <a:ext cx="2261937" cy="1086853"/>
          </a:xfrm>
          <a:prstGeom prst="homePlate">
            <a:avLst/>
          </a:prstGeom>
          <a:solidFill>
            <a:schemeClr val="bg1"/>
          </a:solidFill>
          <a:ln w="63500"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6327BC-9846-AC00-9DD9-BF4F2BAA718A}"/>
              </a:ext>
            </a:extLst>
          </p:cNvPr>
          <p:cNvSpPr/>
          <p:nvPr/>
        </p:nvSpPr>
        <p:spPr>
          <a:xfrm>
            <a:off x="1844842" y="3121609"/>
            <a:ext cx="4251158" cy="1086853"/>
          </a:xfrm>
          <a:prstGeom prst="rect">
            <a:avLst/>
          </a:prstGeom>
          <a:solidFill>
            <a:srgbClr val="F9A733"/>
          </a:solidFill>
          <a:ln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F8CF80AD-43D4-6B70-3449-7BBE3B7B0C49}"/>
              </a:ext>
            </a:extLst>
          </p:cNvPr>
          <p:cNvSpPr/>
          <p:nvPr/>
        </p:nvSpPr>
        <p:spPr>
          <a:xfrm>
            <a:off x="982579" y="3121609"/>
            <a:ext cx="2261937" cy="1086853"/>
          </a:xfrm>
          <a:prstGeom prst="homePlate">
            <a:avLst/>
          </a:prstGeom>
          <a:solidFill>
            <a:schemeClr val="bg1"/>
          </a:solidFill>
          <a:ln w="63500"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8B7C1-9481-0576-B1FD-ED0D71528633}"/>
              </a:ext>
            </a:extLst>
          </p:cNvPr>
          <p:cNvSpPr/>
          <p:nvPr/>
        </p:nvSpPr>
        <p:spPr>
          <a:xfrm>
            <a:off x="1844842" y="4380077"/>
            <a:ext cx="4251158" cy="1086853"/>
          </a:xfrm>
          <a:prstGeom prst="rect">
            <a:avLst/>
          </a:prstGeom>
          <a:solidFill>
            <a:srgbClr val="9BCEF0"/>
          </a:solidFill>
          <a:ln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AF3F682E-0469-1D2C-69C3-F86258D6045F}"/>
              </a:ext>
            </a:extLst>
          </p:cNvPr>
          <p:cNvSpPr/>
          <p:nvPr/>
        </p:nvSpPr>
        <p:spPr>
          <a:xfrm>
            <a:off x="982579" y="4380077"/>
            <a:ext cx="2261937" cy="1086853"/>
          </a:xfrm>
          <a:prstGeom prst="homePlate">
            <a:avLst/>
          </a:prstGeom>
          <a:solidFill>
            <a:schemeClr val="bg1"/>
          </a:solidFill>
          <a:ln w="63500"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64EEAB-9295-9C17-0602-522032C510CF}"/>
              </a:ext>
            </a:extLst>
          </p:cNvPr>
          <p:cNvSpPr/>
          <p:nvPr/>
        </p:nvSpPr>
        <p:spPr>
          <a:xfrm>
            <a:off x="7174831" y="1857905"/>
            <a:ext cx="4251158" cy="1086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830D9BB7-ED22-917F-B308-9F1508E63319}"/>
              </a:ext>
            </a:extLst>
          </p:cNvPr>
          <p:cNvSpPr/>
          <p:nvPr/>
        </p:nvSpPr>
        <p:spPr>
          <a:xfrm>
            <a:off x="6312568" y="1851864"/>
            <a:ext cx="2261937" cy="1086853"/>
          </a:xfrm>
          <a:prstGeom prst="homePlate">
            <a:avLst/>
          </a:prstGeom>
          <a:solidFill>
            <a:schemeClr val="bg1"/>
          </a:solidFill>
          <a:ln w="63500"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73C856-7AF5-B92C-0A78-30DFC2A91457}"/>
              </a:ext>
            </a:extLst>
          </p:cNvPr>
          <p:cNvSpPr/>
          <p:nvPr/>
        </p:nvSpPr>
        <p:spPr>
          <a:xfrm>
            <a:off x="7174831" y="3110332"/>
            <a:ext cx="4251158" cy="1086853"/>
          </a:xfrm>
          <a:prstGeom prst="rect">
            <a:avLst/>
          </a:prstGeom>
          <a:solidFill>
            <a:srgbClr val="1E3C73"/>
          </a:solidFill>
          <a:ln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entagon 34">
            <a:extLst>
              <a:ext uri="{FF2B5EF4-FFF2-40B4-BE49-F238E27FC236}">
                <a16:creationId xmlns:a16="http://schemas.microsoft.com/office/drawing/2014/main" id="{236A5D9D-D006-0A65-6377-4BD2255B04E3}"/>
              </a:ext>
            </a:extLst>
          </p:cNvPr>
          <p:cNvSpPr/>
          <p:nvPr/>
        </p:nvSpPr>
        <p:spPr>
          <a:xfrm>
            <a:off x="6312568" y="3110332"/>
            <a:ext cx="2261937" cy="1086853"/>
          </a:xfrm>
          <a:prstGeom prst="homePlate">
            <a:avLst/>
          </a:prstGeom>
          <a:solidFill>
            <a:schemeClr val="bg1"/>
          </a:solidFill>
          <a:ln w="63500"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D9DFFB-B210-24D7-B9FD-0E5CF85C58E1}"/>
              </a:ext>
            </a:extLst>
          </p:cNvPr>
          <p:cNvSpPr/>
          <p:nvPr/>
        </p:nvSpPr>
        <p:spPr>
          <a:xfrm>
            <a:off x="7174831" y="4368800"/>
            <a:ext cx="4251158" cy="1086853"/>
          </a:xfrm>
          <a:prstGeom prst="rect">
            <a:avLst/>
          </a:prstGeom>
          <a:solidFill>
            <a:srgbClr val="818284"/>
          </a:solidFill>
          <a:ln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E227E196-22DF-B102-B34A-1A91DCC59A4B}"/>
              </a:ext>
            </a:extLst>
          </p:cNvPr>
          <p:cNvSpPr/>
          <p:nvPr/>
        </p:nvSpPr>
        <p:spPr>
          <a:xfrm>
            <a:off x="6312568" y="4368800"/>
            <a:ext cx="2261937" cy="1086853"/>
          </a:xfrm>
          <a:prstGeom prst="homePlate">
            <a:avLst/>
          </a:prstGeom>
          <a:solidFill>
            <a:schemeClr val="bg1"/>
          </a:solidFill>
          <a:ln w="63500">
            <a:solidFill>
              <a:srgbClr val="2E1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D35425C-4DA0-AF62-15D4-DE64BCF3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465" y="4513595"/>
            <a:ext cx="1448164" cy="815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4A12F5-8275-1335-6094-0374093DEBD9}"/>
              </a:ext>
            </a:extLst>
          </p:cNvPr>
          <p:cNvSpPr txBox="1"/>
          <p:nvPr/>
        </p:nvSpPr>
        <p:spPr>
          <a:xfrm>
            <a:off x="8840892" y="4713692"/>
            <a:ext cx="2280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REAL &amp; HUMAN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5D14D4-092E-F3FE-F488-D94B241E5D8B}"/>
              </a:ext>
            </a:extLst>
          </p:cNvPr>
          <p:cNvSpPr txBox="1"/>
          <p:nvPr/>
        </p:nvSpPr>
        <p:spPr>
          <a:xfrm>
            <a:off x="8840892" y="3439835"/>
            <a:ext cx="2280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FIESTY UNDERDOG</a:t>
            </a:r>
          </a:p>
        </p:txBody>
      </p:sp>
      <p:pic>
        <p:nvPicPr>
          <p:cNvPr id="11" name="Picture 10" descr="A black logo with black text&#10;&#10;Description automatically generated">
            <a:extLst>
              <a:ext uri="{FF2B5EF4-FFF2-40B4-BE49-F238E27FC236}">
                <a16:creationId xmlns:a16="http://schemas.microsoft.com/office/drawing/2014/main" id="{D1DA9EA3-7D6A-D56A-D008-3B95A0536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545" y="3342895"/>
            <a:ext cx="1134003" cy="667974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AB730BAC-8E56-0DE5-0E76-41D13F38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67" y="1966868"/>
            <a:ext cx="923237" cy="8689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8DC6572-A548-0E81-0845-7EA9779E8C65}"/>
              </a:ext>
            </a:extLst>
          </p:cNvPr>
          <p:cNvSpPr txBox="1"/>
          <p:nvPr/>
        </p:nvSpPr>
        <p:spPr>
          <a:xfrm>
            <a:off x="8840892" y="2198465"/>
            <a:ext cx="2280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E1944"/>
                </a:solidFill>
              </a:rPr>
              <a:t>NEXT GENERATION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6FDAAA-B322-791F-C049-E872674CF136}"/>
              </a:ext>
            </a:extLst>
          </p:cNvPr>
          <p:cNvSpPr txBox="1"/>
          <p:nvPr/>
        </p:nvSpPr>
        <p:spPr>
          <a:xfrm>
            <a:off x="3388893" y="4621536"/>
            <a:ext cx="2973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52058"/>
                </a:solidFill>
              </a:rPr>
              <a:t>ENLIGHTENED</a:t>
            </a:r>
          </a:p>
          <a:p>
            <a:r>
              <a:rPr lang="en-US" sz="2000" b="1" dirty="0">
                <a:solidFill>
                  <a:srgbClr val="252058"/>
                </a:solidFill>
              </a:rPr>
              <a:t>ZAGGLER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F8BCF7-6B40-A37A-609E-53BDACBCCCEA}"/>
              </a:ext>
            </a:extLst>
          </p:cNvPr>
          <p:cNvSpPr txBox="1"/>
          <p:nvPr/>
        </p:nvSpPr>
        <p:spPr>
          <a:xfrm>
            <a:off x="3388895" y="3461363"/>
            <a:ext cx="2280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E1944"/>
                </a:solidFill>
              </a:rPr>
              <a:t>MISSIONARY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774289-9DF9-ED32-1F6A-312B5744CFB4}"/>
              </a:ext>
            </a:extLst>
          </p:cNvPr>
          <p:cNvSpPr txBox="1"/>
          <p:nvPr/>
        </p:nvSpPr>
        <p:spPr>
          <a:xfrm>
            <a:off x="3388894" y="2243143"/>
            <a:ext cx="270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PEOPLE’S CHAMPION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69C662A-5954-4430-88A0-AD060A478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955" y="3379049"/>
            <a:ext cx="1310968" cy="635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2686AD5-1539-69C4-313B-F95AA3FDA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0376" y="1750206"/>
            <a:ext cx="1360126" cy="1360126"/>
          </a:xfrm>
          <a:prstGeom prst="rect">
            <a:avLst/>
          </a:prstGeom>
        </p:spPr>
      </p:pic>
      <p:pic>
        <p:nvPicPr>
          <p:cNvPr id="47" name="Picture 46" descr="A black and white logo&#10;&#10;Description automatically generated">
            <a:extLst>
              <a:ext uri="{FF2B5EF4-FFF2-40B4-BE49-F238E27FC236}">
                <a16:creationId xmlns:a16="http://schemas.microsoft.com/office/drawing/2014/main" id="{101F273F-2086-008C-1046-D22F833C6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546" y="4713692"/>
            <a:ext cx="1336151" cy="4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749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9" y="537578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MAP 2.0  |  </a:t>
            </a:r>
            <a:r>
              <a:rPr lang="en-US" dirty="0">
                <a:solidFill>
                  <a:srgbClr val="F9A7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 to be a Challenger Brand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F033D-CDF2-D922-199B-59EAC9B22F37}"/>
              </a:ext>
            </a:extLst>
          </p:cNvPr>
          <p:cNvSpPr/>
          <p:nvPr/>
        </p:nvSpPr>
        <p:spPr>
          <a:xfrm>
            <a:off x="0" y="-18864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9C0F897C-52C6-8546-E208-DBFC8354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72" y="1946368"/>
            <a:ext cx="10740528" cy="491163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700" dirty="0"/>
              <a:t>Defined by a determination to chase ambitions bigger than its conventional resources. Some of the world's most successful companies have transferred this core mindset to societal challenges.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700" dirty="0"/>
              <a:t>Partners, Fractional Talent and the Cloud – Punching Above Our Weight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700" dirty="0"/>
              <a:t>The Only Payments Provider to Guarantee Service Ratios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700" dirty="0"/>
              <a:t>We Pick Up the Phone</a:t>
            </a:r>
          </a:p>
        </p:txBody>
      </p:sp>
      <p:pic>
        <p:nvPicPr>
          <p:cNvPr id="5" name="Picture 4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0616105C-7832-C74A-3C0F-0E68A86A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4" y="1948612"/>
            <a:ext cx="697177" cy="679748"/>
          </a:xfrm>
          <a:prstGeom prst="rect">
            <a:avLst/>
          </a:prstGeom>
        </p:spPr>
      </p:pic>
      <p:pic>
        <p:nvPicPr>
          <p:cNvPr id="31" name="Picture 30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BA1B333A-BB04-35A6-AB50-92C39C71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79" y="3275096"/>
            <a:ext cx="697177" cy="679748"/>
          </a:xfrm>
          <a:prstGeom prst="rect">
            <a:avLst/>
          </a:prstGeom>
        </p:spPr>
      </p:pic>
      <p:pic>
        <p:nvPicPr>
          <p:cNvPr id="32" name="Picture 31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E94454D3-59D7-327D-2082-B1C0E4DD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3" y="3920517"/>
            <a:ext cx="697177" cy="679748"/>
          </a:xfrm>
          <a:prstGeom prst="rect">
            <a:avLst/>
          </a:prstGeom>
        </p:spPr>
      </p:pic>
      <p:pic>
        <p:nvPicPr>
          <p:cNvPr id="44" name="Picture 43" descr="A white and orange check mark in a circle&#10;&#10;Description automatically generated">
            <a:extLst>
              <a:ext uri="{FF2B5EF4-FFF2-40B4-BE49-F238E27FC236}">
                <a16:creationId xmlns:a16="http://schemas.microsoft.com/office/drawing/2014/main" id="{92417B61-7D96-1083-C280-52C2CF96B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3" y="4600265"/>
            <a:ext cx="697177" cy="679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7159E1-883C-7467-B892-E436EB158FB7}"/>
              </a:ext>
            </a:extLst>
          </p:cNvPr>
          <p:cNvSpPr txBox="1"/>
          <p:nvPr/>
        </p:nvSpPr>
        <p:spPr>
          <a:xfrm>
            <a:off x="667463" y="5876492"/>
            <a:ext cx="8102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9A733"/>
                </a:solidFill>
              </a:rPr>
              <a:t>The Future is NOW.  Here’s Your MAP!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007943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89C12-76DF-14C1-4AC8-6EA888ED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35" y="738495"/>
            <a:ext cx="11481121" cy="164578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Growth and the </a:t>
            </a:r>
            <a:b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Challenger Mindset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F033D-CDF2-D922-199B-59EAC9B22F37}"/>
              </a:ext>
            </a:extLst>
          </p:cNvPr>
          <p:cNvSpPr/>
          <p:nvPr/>
        </p:nvSpPr>
        <p:spPr>
          <a:xfrm>
            <a:off x="0" y="-18864"/>
            <a:ext cx="12192000" cy="144379"/>
          </a:xfrm>
          <a:prstGeom prst="rect">
            <a:avLst/>
          </a:prstGeom>
          <a:solidFill>
            <a:srgbClr val="F9A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C66F716-B497-4A9E-CADD-3A8EEC94B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053" y="2818591"/>
            <a:ext cx="8542782" cy="4351338"/>
          </a:xfrm>
        </p:spPr>
        <p:txBody>
          <a:bodyPr>
            <a:normAutofit/>
          </a:bodyPr>
          <a:lstStyle/>
          <a:p>
            <a:pPr marL="457200" lvl="1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We believe that intelligent challenge is the oxygen of progress.  And who doesn’t want to be part of a company that does that?”</a:t>
            </a:r>
          </a:p>
          <a:p>
            <a:pPr marL="0" indent="0">
              <a:spcAft>
                <a:spcPts val="1200"/>
              </a:spcAft>
              <a:buNone/>
            </a:pPr>
            <a:endParaRPr lang="en-US" sz="3600" dirty="0"/>
          </a:p>
          <a:p>
            <a:pPr marL="0" indent="0">
              <a:spcAft>
                <a:spcPts val="1200"/>
              </a:spcAft>
              <a:buNone/>
            </a:pPr>
            <a:endParaRPr lang="en-US" sz="3600" dirty="0"/>
          </a:p>
          <a:p>
            <a:pPr marL="0" indent="0">
              <a:spcAft>
                <a:spcPts val="1200"/>
              </a:spcAft>
              <a:buNone/>
            </a:pPr>
            <a:endParaRPr lang="en-US" sz="36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 descr="A group of gears in a circle&#10;&#10;Description automatically generated">
            <a:extLst>
              <a:ext uri="{FF2B5EF4-FFF2-40B4-BE49-F238E27FC236}">
                <a16:creationId xmlns:a16="http://schemas.microsoft.com/office/drawing/2014/main" id="{2000F713-4370-20CA-2A01-999C65D24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380" y="276290"/>
            <a:ext cx="2332455" cy="2320705"/>
          </a:xfrm>
          <a:prstGeom prst="rect">
            <a:avLst/>
          </a:prstGeom>
        </p:spPr>
      </p:pic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D4CF682F-3F23-AE72-AEFA-765BB53E6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203" y="2522780"/>
            <a:ext cx="3097497" cy="3097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71598-6C49-0B77-5118-0E67501FDEBD}"/>
              </a:ext>
            </a:extLst>
          </p:cNvPr>
          <p:cNvSpPr txBox="1"/>
          <p:nvPr/>
        </p:nvSpPr>
        <p:spPr>
          <a:xfrm>
            <a:off x="3068053" y="5101570"/>
            <a:ext cx="4829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9A733"/>
                </a:solidFill>
              </a:rPr>
              <a:t>ADAM MORGAN </a:t>
            </a:r>
            <a:br>
              <a:rPr lang="en-US" b="1" dirty="0">
                <a:solidFill>
                  <a:srgbClr val="F9A733"/>
                </a:solidFill>
              </a:rPr>
            </a:br>
            <a:endParaRPr lang="en-US" b="1" dirty="0">
              <a:solidFill>
                <a:srgbClr val="F9A7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lengerBrand.mp4" descr="ChallengerBrand.mp4">
            <a:hlinkClick r:id="" action="ppaction://media"/>
            <a:extLst>
              <a:ext uri="{FF2B5EF4-FFF2-40B4-BE49-F238E27FC236}">
                <a16:creationId xmlns:a16="http://schemas.microsoft.com/office/drawing/2014/main" id="{24B32C1D-CAB5-18B1-E8B4-09A3C30D9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58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6435ab-c473-484c-9d8a-e88e78ffd5fc" xsi:nil="true"/>
    <lcf76f155ced4ddcb4097134ff3c332f xmlns="97f7140c-52e8-4c31-bf62-68f31009285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F5CE1E1BD35F478AD1D44CE69975F6" ma:contentTypeVersion="14" ma:contentTypeDescription="Create a new document." ma:contentTypeScope="" ma:versionID="4037ebe2e9106e0a7ab074d687841360">
  <xsd:schema xmlns:xsd="http://www.w3.org/2001/XMLSchema" xmlns:xs="http://www.w3.org/2001/XMLSchema" xmlns:p="http://schemas.microsoft.com/office/2006/metadata/properties" xmlns:ns2="97f7140c-52e8-4c31-bf62-68f31009285e" xmlns:ns3="306435ab-c473-484c-9d8a-e88e78ffd5fc" targetNamespace="http://schemas.microsoft.com/office/2006/metadata/properties" ma:root="true" ma:fieldsID="6e871074c4c0782bea419aa20026e1b5" ns2:_="" ns3:_="">
    <xsd:import namespace="97f7140c-52e8-4c31-bf62-68f31009285e"/>
    <xsd:import namespace="306435ab-c473-484c-9d8a-e88e78ffd5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7140c-52e8-4c31-bf62-68f3100928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82ddc05-3b3a-4a19-b230-aac7259d7e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435ab-c473-484c-9d8a-e88e78ffd5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301066cc-6575-4398-839b-bdebac71db21}" ma:internalName="TaxCatchAll" ma:showField="CatchAllData" ma:web="306435ab-c473-484c-9d8a-e88e78ffd5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927683-B97C-4BBB-9BC1-3F6C1635A510}">
  <ds:schemaRefs>
    <ds:schemaRef ds:uri="http://schemas.microsoft.com/office/2006/metadata/properties"/>
    <ds:schemaRef ds:uri="http://schemas.microsoft.com/office/infopath/2007/PartnerControls"/>
    <ds:schemaRef ds:uri="306435ab-c473-484c-9d8a-e88e78ffd5fc"/>
    <ds:schemaRef ds:uri="97f7140c-52e8-4c31-bf62-68f31009285e"/>
  </ds:schemaRefs>
</ds:datastoreItem>
</file>

<file path=customXml/itemProps2.xml><?xml version="1.0" encoding="utf-8"?>
<ds:datastoreItem xmlns:ds="http://schemas.openxmlformats.org/officeDocument/2006/customXml" ds:itemID="{169F1781-10C8-47ED-BB75-1366B04FA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f7140c-52e8-4c31-bf62-68f31009285e"/>
    <ds:schemaRef ds:uri="306435ab-c473-484c-9d8a-e88e78ffd5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85CA0D-33EA-493C-BEEE-9CF091470D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6347</TotalTime>
  <Words>378</Words>
  <Application>Microsoft Macintosh PowerPoint</Application>
  <PresentationFormat>Widescreen</PresentationFormat>
  <Paragraphs>62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-apple-system</vt:lpstr>
      <vt:lpstr>Aptos</vt:lpstr>
      <vt:lpstr>Arial</vt:lpstr>
      <vt:lpstr>Calibri</vt:lpstr>
      <vt:lpstr>Calibri Light</vt:lpstr>
      <vt:lpstr>Office Theme</vt:lpstr>
      <vt:lpstr>PowerPoint Presentation</vt:lpstr>
      <vt:lpstr>Welcome to  DAY 2</vt:lpstr>
      <vt:lpstr>PowerPoint Presentation</vt:lpstr>
      <vt:lpstr>The Road Forward | DAY 1 RECAP</vt:lpstr>
      <vt:lpstr>Partnerships, Client Success  and Growth</vt:lpstr>
      <vt:lpstr>MAP 2.0  |  Proud to be a Challenger Brand</vt:lpstr>
      <vt:lpstr>MAP 2.0  |  Proud to be a Challenger Brand</vt:lpstr>
      <vt:lpstr>Growth and the  Challenger Mindset</vt:lpstr>
      <vt:lpstr>PowerPoint Presentation</vt:lpstr>
      <vt:lpstr>Be a Challenger with us today!</vt:lpstr>
      <vt:lpstr>Challenger Quiz</vt:lpstr>
      <vt:lpstr>Lending  Deeper</vt:lpstr>
      <vt:lpstr>Seth Brickman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 Parks</dc:creator>
  <cp:lastModifiedBy>Steve Bone</cp:lastModifiedBy>
  <cp:revision>69</cp:revision>
  <dcterms:created xsi:type="dcterms:W3CDTF">2024-06-14T00:55:03Z</dcterms:created>
  <dcterms:modified xsi:type="dcterms:W3CDTF">2024-09-12T05:35:57Z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0x0101001AF5CE1E1BD35F478AD1D44CE69975F6</vt:lpwstr>
  </property>
  <property fmtid="{D5CDD505-2E9C-101B-9397-08002B2CF9AE}" pid="3" name="MediaServiceImageTags">
    <vt:lpwstr/>
  </property>
</Properties>
</file>