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7" r:id="rId5"/>
    <p:sldId id="258" r:id="rId6"/>
    <p:sldId id="260" r:id="rId7"/>
    <p:sldId id="262" r:id="rId8"/>
    <p:sldId id="270" r:id="rId9"/>
    <p:sldId id="271" r:id="rId10"/>
    <p:sldId id="272" r:id="rId11"/>
    <p:sldId id="273" r:id="rId12"/>
    <p:sldId id="264" r:id="rId13"/>
    <p:sldId id="274" r:id="rId14"/>
    <p:sldId id="275" r:id="rId15"/>
    <p:sldId id="27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B56"/>
    <a:srgbClr val="252058"/>
    <a:srgbClr val="F9A733"/>
    <a:srgbClr val="2E1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84490" autoAdjust="0"/>
  </p:normalViewPr>
  <p:slideViewPr>
    <p:cSldViewPr snapToGrid="0" snapToObjects="1">
      <p:cViewPr varScale="1">
        <p:scale>
          <a:sx n="103" d="100"/>
          <a:sy n="103" d="100"/>
        </p:scale>
        <p:origin x="11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AC4BE-EAC3-458F-B40A-B50ACA3E776E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98D35-DF52-4618-84F9-CBC9CAFA2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7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Personalization on back – branding on front – unobstructed, central focus</a:t>
            </a:r>
          </a:p>
          <a:p>
            <a:r>
              <a:rPr lang="en-US" dirty="0">
                <a:solidFill>
                  <a:schemeClr val="tx2"/>
                </a:solidFill>
              </a:rPr>
              <a:t>Colored core</a:t>
            </a:r>
          </a:p>
          <a:p>
            <a:r>
              <a:rPr lang="en-US" dirty="0">
                <a:solidFill>
                  <a:schemeClr val="tx2"/>
                </a:solidFill>
              </a:rPr>
              <a:t>Bespoke designs &amp; Custom treatments</a:t>
            </a:r>
          </a:p>
          <a:p>
            <a:r>
              <a:rPr lang="en-US" dirty="0">
                <a:solidFill>
                  <a:schemeClr val="tx2"/>
                </a:solidFill>
              </a:rPr>
              <a:t>Eco-focused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8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Personalization on back – branding on front – unobstructed, central focus</a:t>
            </a:r>
          </a:p>
          <a:p>
            <a:r>
              <a:rPr lang="en-US" dirty="0">
                <a:solidFill>
                  <a:schemeClr val="tx2"/>
                </a:solidFill>
              </a:rPr>
              <a:t>Colored core</a:t>
            </a:r>
          </a:p>
          <a:p>
            <a:r>
              <a:rPr lang="en-US" dirty="0">
                <a:solidFill>
                  <a:schemeClr val="tx2"/>
                </a:solidFill>
              </a:rPr>
              <a:t>Bespoke designs &amp; Custom treatments</a:t>
            </a:r>
          </a:p>
          <a:p>
            <a:r>
              <a:rPr lang="en-US" dirty="0">
                <a:solidFill>
                  <a:schemeClr val="tx2"/>
                </a:solidFill>
              </a:rPr>
              <a:t>Eco-focused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92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Personalization on back – branding on front – unobstructed, central focus</a:t>
            </a:r>
          </a:p>
          <a:p>
            <a:r>
              <a:rPr lang="en-US" dirty="0">
                <a:solidFill>
                  <a:schemeClr val="tx2"/>
                </a:solidFill>
              </a:rPr>
              <a:t>Colored core</a:t>
            </a:r>
          </a:p>
          <a:p>
            <a:r>
              <a:rPr lang="en-US" dirty="0">
                <a:solidFill>
                  <a:schemeClr val="tx2"/>
                </a:solidFill>
              </a:rPr>
              <a:t>Bespoke designs &amp; Custom treatments</a:t>
            </a:r>
          </a:p>
          <a:p>
            <a:r>
              <a:rPr lang="en-US" dirty="0">
                <a:solidFill>
                  <a:schemeClr val="tx2"/>
                </a:solidFill>
              </a:rPr>
              <a:t>Eco-focused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81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Mastercard recommendation – by 2028, card should be made with materials that reduce </a:t>
            </a:r>
            <a:r>
              <a:rPr lang="en-US" b="1" dirty="0"/>
              <a:t>first-use PVC</a:t>
            </a:r>
          </a:p>
          <a:p>
            <a:r>
              <a:rPr lang="en-US" b="0" dirty="0"/>
              <a:t>As adoption increases, price per card will decrease</a:t>
            </a:r>
          </a:p>
          <a:p>
            <a:r>
              <a:rPr lang="en-US" b="0" dirty="0"/>
              <a:t>Earthwise- 85% content – recycled core, recycled print layers (post industrial)</a:t>
            </a:r>
          </a:p>
          <a:p>
            <a:r>
              <a:rPr lang="en-US" b="0" dirty="0"/>
              <a:t>Second Wave- 74%  - ocean bound plastic core, recycled print layers (post consumer)</a:t>
            </a:r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32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Driving top of wallet –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Ask Bluestone </a:t>
            </a:r>
            <a:r>
              <a:rPr lang="en-US" dirty="0"/>
              <a:t>- What was behind the decision to upgrade to DI?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Experience with Push Provisioning – Digital Wallets -</a:t>
            </a:r>
          </a:p>
          <a:p>
            <a:endParaRPr lang="en-US" dirty="0"/>
          </a:p>
          <a:p>
            <a:r>
              <a:rPr lang="en-US" dirty="0"/>
              <a:t>Evergreen - 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17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8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Evergreen: questions about instant issuance and CAO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98D35-DF52-4618-84F9-CBC9CAFA25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9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5F5E5BF-2153-8E03-CD96-FD3072C7D9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DA815-D597-D5A1-CDAE-A58699FCC7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9384" y="1708517"/>
            <a:ext cx="5099539" cy="2387600"/>
          </a:xfrm>
        </p:spPr>
        <p:txBody>
          <a:bodyPr anchor="b"/>
          <a:lstStyle>
            <a:lvl1pPr algn="ctr">
              <a:defRPr sz="6000" b="1">
                <a:solidFill>
                  <a:srgbClr val="25205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8BAF3C-4753-92F6-159D-986B011F2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05599" y="4188192"/>
            <a:ext cx="519332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9CB6-781B-D6C9-0476-DA45C72C3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11130-BF95-E5F5-5C11-0E42523C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AB12-6446-91CD-B5A6-3D55B1D5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63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ACF86-8893-879B-7720-DDFF1265E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CDF3F-2A09-475A-AE9D-2F34315BC8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43EE2-A5B0-E7F2-D11F-622F6C199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3BB89-D0EF-74B9-1251-6A25AD9B0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9E288-A578-168A-4643-EDA86423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8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FE75C1-1CB5-D017-D273-DF7233CD2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6F2DF0-DB1E-E695-D0F7-330B17B06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DE39-182C-FC5A-D395-352F5C65C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7A6E7-53E8-54BD-9084-0F77EF48B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002C9-B5BB-12AD-4816-8368D406B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B1E28-04FB-2C66-5442-EB1DD21E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3C51E-21D6-9B2B-3452-8AFC56CD7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0A627-3BA9-D7D1-6133-4A44DD846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D5857-320D-96E8-9922-6BDED10B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CC4EA-9C0C-BEF6-7BE8-1677CAC4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58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84FC8-FA6A-2237-8512-3C8454BE2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10BFC-429A-4929-E9A0-929D7F588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7E603-4B91-EDC6-4561-CE8B7C61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ED6C8-7045-136B-0A60-7F69AF9C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7D604-770D-5BC0-ACB7-7906E553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8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4E4A0-D1D9-5AF7-DCB0-043C36883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1C42B-EC5F-993E-0338-5108F3804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734AA2-2670-546C-076A-0E4BB8646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DB7B0-FE11-2CC3-217A-3E12DF4F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D5DA0-C10C-B941-0446-6394E41C2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0371D-E15E-6D50-EC39-1F04E379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C57C1-2F5D-FCE2-CFB6-916FE719B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6A482-FD70-1B1F-E30B-00070D13D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4EAF28-FCEB-0869-AD2E-0737E2E54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145BAC-1F1F-9AD5-08BA-8B856EC7B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87526D-FFD4-4F18-1489-7E3F299FE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B09E0-CD40-8C19-3DEA-3167004F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40829-962E-459D-1AE9-7F706A9A8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674EF-A6F4-D1A4-D013-EE5BFD0A9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2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C2158-AB32-9929-EDAD-FB0E075FC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A7E089-E23D-63AA-0F61-C7CAA71E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796988-31D2-AED7-C302-3696BC072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179DC-903E-7528-A1D2-310CA52D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CEFCD7-6D37-58AB-69DC-A1CDB620A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87832-76C4-042F-B2BF-D308FE96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7A1AB-3BEA-1AFC-2541-610B568F6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84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8C2B0-720E-8CB9-64A1-0DFE2A1B4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756F-8437-FBCF-7F60-8C8953B9B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0E88ED-A1DC-2930-640D-091CE9093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7C32AE-02BA-50B3-23DB-09F426855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DE4F8-607F-B5A0-3F0E-22535093A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3CF16-BAD5-0FFE-CFCB-826867A5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9837-AAD9-09F8-A35D-43D596F04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DFB28-C405-B52F-C3B5-59F0BA981E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5244D-0661-966F-FD73-49344D069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6A137-051C-E74C-D86C-FA178A178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FA16-F491-459D-6583-F816EA41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93556A-1776-13F8-095D-7E6B155D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703F33-CDE5-9963-B49B-1CF5FD5E0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D8AD-784C-9D03-4902-13A843F54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1660-CF9A-B079-31C4-6EBB467A45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32D23-D36E-1040-AFFF-4312BC346837}" type="datetimeFigureOut">
              <a:rPr lang="en-US" smtClean="0"/>
              <a:t>10/1/24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9431F-61A3-9158-59AD-37BD19ADD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6156B-673E-040A-AC22-9ED5BEE482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EE5F9-EF51-1D4B-B397-35229CD780C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CCB011-B04A-5E25-26B9-3E0DFF9A7E2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784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120D6C6-D06E-E456-2364-C619559128E5}"/>
              </a:ext>
            </a:extLst>
          </p:cNvPr>
          <p:cNvSpPr/>
          <p:nvPr userDrawn="1"/>
        </p:nvSpPr>
        <p:spPr>
          <a:xfrm>
            <a:off x="0" y="0"/>
            <a:ext cx="12190784" cy="1312985"/>
          </a:xfrm>
          <a:prstGeom prst="rect">
            <a:avLst/>
          </a:prstGeom>
          <a:solidFill>
            <a:srgbClr val="261B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1EE934-5280-C855-6083-018A3AD02DF7}"/>
              </a:ext>
            </a:extLst>
          </p:cNvPr>
          <p:cNvSpPr/>
          <p:nvPr userDrawn="1"/>
        </p:nvSpPr>
        <p:spPr>
          <a:xfrm>
            <a:off x="0" y="1312985"/>
            <a:ext cx="12190784" cy="188851"/>
          </a:xfrm>
          <a:prstGeom prst="rect">
            <a:avLst/>
          </a:prstGeom>
          <a:solidFill>
            <a:srgbClr val="F9A7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ederalreserve.gov/paymentsystems/regii-average-interchange-fe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2847C-493E-F128-1C45-C7FDDFF2A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110BF1-417D-8844-2239-57D24780A7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0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2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CCE7E61-5B95-D99F-DC56-02ECD2A56DF3}"/>
              </a:ext>
            </a:extLst>
          </p:cNvPr>
          <p:cNvSpPr txBox="1"/>
          <p:nvPr/>
        </p:nvSpPr>
        <p:spPr>
          <a:xfrm>
            <a:off x="498231" y="752213"/>
            <a:ext cx="1267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</a:rPr>
              <a:t>MEMBER SATISFACTION &amp; CONVENIENCE</a:t>
            </a:r>
          </a:p>
        </p:txBody>
      </p:sp>
      <p:pic>
        <p:nvPicPr>
          <p:cNvPr id="10" name="Picture Placeholder 17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17FE1165-DAC3-4A39-9D6C-45291D2CD2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8895" y="1488257"/>
            <a:ext cx="4773105" cy="5369743"/>
          </a:xfrm>
          <a:prstGeom prst="rect">
            <a:avLst/>
          </a:prstGeom>
          <a:solidFill>
            <a:srgbClr val="0B0545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BB1A4B-7EBB-4CF1-B8C3-0960C84EB018}"/>
              </a:ext>
            </a:extLst>
          </p:cNvPr>
          <p:cNvSpPr/>
          <p:nvPr/>
        </p:nvSpPr>
        <p:spPr>
          <a:xfrm>
            <a:off x="122548" y="1845149"/>
            <a:ext cx="72963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EMV and Contactless (Dual Interface)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Contactless antenna that provides a tap and go experience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Speedy and convenient experience for consumers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Metal and Eco-focused materials available with dual interface contactless certification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Digital Issuance </a:t>
            </a:r>
          </a:p>
        </p:txBody>
      </p:sp>
    </p:spTree>
    <p:extLst>
      <p:ext uri="{BB962C8B-B14F-4D97-AF65-F5344CB8AC3E}">
        <p14:creationId xmlns:p14="http://schemas.microsoft.com/office/powerpoint/2010/main" val="9766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3799F0-351D-78B0-230C-333ACB992743}"/>
              </a:ext>
            </a:extLst>
          </p:cNvPr>
          <p:cNvSpPr/>
          <p:nvPr/>
        </p:nvSpPr>
        <p:spPr>
          <a:xfrm>
            <a:off x="0" y="4720281"/>
            <a:ext cx="12191999" cy="213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2BBF39-2890-B782-6C9D-7717E889B5C9}"/>
              </a:ext>
            </a:extLst>
          </p:cNvPr>
          <p:cNvSpPr txBox="1"/>
          <p:nvPr/>
        </p:nvSpPr>
        <p:spPr>
          <a:xfrm>
            <a:off x="498231" y="752213"/>
            <a:ext cx="805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</a:rPr>
              <a:t>EVERGREEN TOKEN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6C0536-5086-B332-8135-7D39205E6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9" t="3789" r="3693" b="4393"/>
          <a:stretch/>
        </p:blipFill>
        <p:spPr>
          <a:xfrm>
            <a:off x="3795917" y="1754660"/>
            <a:ext cx="8396083" cy="4744995"/>
          </a:xfrm>
          <a:prstGeom prst="rect">
            <a:avLst/>
          </a:prstGeom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9CAC5C-8A47-7FAE-D815-5802CE2825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9" t="3789" r="3693" b="4393"/>
          <a:stretch/>
        </p:blipFill>
        <p:spPr>
          <a:xfrm>
            <a:off x="3795916" y="1754660"/>
            <a:ext cx="8396083" cy="47449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0945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7CB153-04DE-7E8A-40A2-88CC35386BC5}"/>
              </a:ext>
            </a:extLst>
          </p:cNvPr>
          <p:cNvSpPr/>
          <p:nvPr/>
        </p:nvSpPr>
        <p:spPr>
          <a:xfrm>
            <a:off x="0" y="4720281"/>
            <a:ext cx="12191999" cy="2137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4CB7E-C54E-2CB3-2F4F-4E55BD436D53}"/>
              </a:ext>
            </a:extLst>
          </p:cNvPr>
          <p:cNvSpPr txBox="1"/>
          <p:nvPr/>
        </p:nvSpPr>
        <p:spPr>
          <a:xfrm>
            <a:off x="498231" y="752213"/>
            <a:ext cx="8056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</a:rPr>
              <a:t>BLUESTONE TOKEN ANALYSIS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73BB4-CCCB-252D-C207-BB6649DB15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7" t="2269" r="1280" b="4769"/>
          <a:stretch/>
        </p:blipFill>
        <p:spPr>
          <a:xfrm>
            <a:off x="3795915" y="1754660"/>
            <a:ext cx="8396083" cy="479063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1253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789" y="1540137"/>
            <a:ext cx="5099539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#3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Instant Issuance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1BC3-5A1C-B064-F061-F048A92B54CC}"/>
              </a:ext>
            </a:extLst>
          </p:cNvPr>
          <p:cNvSpPr txBox="1"/>
          <p:nvPr/>
        </p:nvSpPr>
        <p:spPr>
          <a:xfrm>
            <a:off x="0" y="285617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>
                <a:solidFill>
                  <a:schemeClr val="bg1"/>
                </a:solidFill>
              </a:rPr>
              <a:t>COST BENEFIT</a:t>
            </a:r>
            <a:br>
              <a:rPr lang="en-US" sz="4400" b="1" spc="300" dirty="0">
                <a:solidFill>
                  <a:schemeClr val="bg1"/>
                </a:solidFill>
              </a:rPr>
            </a:br>
            <a:r>
              <a:rPr lang="en-US" sz="4400" b="1" spc="300" dirty="0">
                <a:solidFill>
                  <a:schemeClr val="bg1"/>
                </a:solidFill>
              </a:rPr>
              <a:t>ANALYSIS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334" y="968769"/>
            <a:ext cx="1894148" cy="18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57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02847C-493E-F128-1C45-C7FDDFF2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31" y="2074042"/>
            <a:ext cx="10515600" cy="2863475"/>
          </a:xfrm>
        </p:spPr>
        <p:txBody>
          <a:bodyPr>
            <a:normAutofit/>
          </a:bodyPr>
          <a:lstStyle/>
          <a:p>
            <a:r>
              <a:rPr lang="en-US" sz="2400" dirty="0"/>
              <a:t>Instant issuance has become the “standard of service”</a:t>
            </a:r>
          </a:p>
          <a:p>
            <a:r>
              <a:rPr lang="en-US" sz="2400" dirty="0"/>
              <a:t>Eliminate 10-day wait, cost per card savings (cheaper than central issuance), ROI 7-10 day interchange stat</a:t>
            </a:r>
          </a:p>
          <a:p>
            <a:r>
              <a:rPr lang="en-US" sz="2400" dirty="0">
                <a:solidFill>
                  <a:srgbClr val="252058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$2 to $5 </a:t>
            </a:r>
            <a:r>
              <a:rPr lang="en-US" sz="2400" dirty="0">
                <a:solidFill>
                  <a:srgbClr val="252058"/>
                </a:solidFill>
              </a:rPr>
              <a:t>in incremental interchange revenue per active debit card within the first 30 days after instant issuance.</a:t>
            </a:r>
            <a:r>
              <a:rPr lang="en-US" sz="2400" baseline="30000" dirty="0">
                <a:solidFill>
                  <a:srgbClr val="252058"/>
                </a:solidFill>
              </a:rPr>
              <a:t>3</a:t>
            </a:r>
          </a:p>
          <a:p>
            <a:r>
              <a:rPr lang="en-US" sz="2400" dirty="0">
                <a:solidFill>
                  <a:srgbClr val="252058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32% increase </a:t>
            </a:r>
            <a:r>
              <a:rPr lang="en-US" sz="2400" dirty="0">
                <a:solidFill>
                  <a:srgbClr val="252058"/>
                </a:solidFill>
              </a:rPr>
              <a:t>in usage in the first 30 days for instantly issued debit cards versus those sent by mail.</a:t>
            </a:r>
            <a:r>
              <a:rPr lang="en-US" sz="2400" baseline="30000" dirty="0">
                <a:solidFill>
                  <a:srgbClr val="252058"/>
                </a:solidFill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9210" y="46924"/>
            <a:ext cx="1894148" cy="1887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CE7E61-5B95-D99F-DC56-02ECD2A56DF3}"/>
              </a:ext>
            </a:extLst>
          </p:cNvPr>
          <p:cNvSpPr txBox="1"/>
          <p:nvPr/>
        </p:nvSpPr>
        <p:spPr>
          <a:xfrm>
            <a:off x="498231" y="752213"/>
            <a:ext cx="1267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</a:rPr>
              <a:t>COST BENEFIT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306D55-C14F-4BA6-84CB-861F354F4E7F}"/>
              </a:ext>
            </a:extLst>
          </p:cNvPr>
          <p:cNvSpPr/>
          <p:nvPr/>
        </p:nvSpPr>
        <p:spPr>
          <a:xfrm>
            <a:off x="3870635" y="5505622"/>
            <a:ext cx="8047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6903">
              <a:defRPr/>
            </a:pPr>
            <a:r>
              <a:rPr lang="en-US" sz="800" b="1" dirty="0"/>
              <a:t>Note:</a:t>
            </a:r>
            <a:br>
              <a:rPr lang="en-US" sz="800" b="1" dirty="0"/>
            </a:br>
            <a:r>
              <a:rPr lang="en-US" sz="800" dirty="0"/>
              <a:t>Results may vary depending on mix of new cardholders receiving a new card and existing cardholders receiving a replacement card. </a:t>
            </a:r>
          </a:p>
          <a:p>
            <a:pPr defTabSz="456903">
              <a:defRPr/>
            </a:pPr>
            <a:r>
              <a:rPr lang="en-US" sz="800" dirty="0"/>
              <a:t>Examples provided are illustrative and financial institutions are encouraged to conduct their own calculations and evaluation using their proprietary information.</a:t>
            </a:r>
          </a:p>
          <a:p>
            <a:pPr>
              <a:defRPr/>
            </a:pPr>
            <a:r>
              <a:rPr lang="en-US" sz="800" b="1" dirty="0"/>
              <a:t>Sources:  </a:t>
            </a:r>
          </a:p>
          <a:p>
            <a:pPr defTabSz="456903">
              <a:defRPr/>
            </a:pPr>
            <a:r>
              <a:rPr lang="en-US" sz="800" baseline="30000" dirty="0"/>
              <a:t>1 </a:t>
            </a:r>
            <a:r>
              <a:rPr lang="en-US" sz="800" dirty="0"/>
              <a:t>Sarah </a:t>
            </a:r>
            <a:r>
              <a:rPr lang="en-US" sz="800" dirty="0" err="1"/>
              <a:t>Grotta</a:t>
            </a:r>
            <a:r>
              <a:rPr lang="en-US" sz="800" dirty="0"/>
              <a:t>, Instant Issue Debit Cards:  A Second Look, Mercator Advisory Group, May 2015.</a:t>
            </a:r>
          </a:p>
          <a:p>
            <a:pPr defTabSz="456903">
              <a:defRPr/>
            </a:pPr>
            <a:r>
              <a:rPr lang="en-US" sz="800" baseline="30000" dirty="0"/>
              <a:t>2 </a:t>
            </a:r>
            <a:r>
              <a:rPr lang="en-US" sz="800" dirty="0"/>
              <a:t>Tiffani Montez, Instant Issuance: U.S. Current State Assessment, </a:t>
            </a:r>
            <a:r>
              <a:rPr lang="en-US" sz="800" dirty="0" err="1"/>
              <a:t>Aite</a:t>
            </a:r>
            <a:r>
              <a:rPr lang="en-US" sz="800" dirty="0"/>
              <a:t> Group LLC, June 2017.</a:t>
            </a:r>
          </a:p>
          <a:p>
            <a:pPr defTabSz="456903">
              <a:defRPr/>
            </a:pPr>
            <a:r>
              <a:rPr lang="en-US" sz="800" baseline="30000" dirty="0"/>
              <a:t>3 </a:t>
            </a:r>
            <a:r>
              <a:rPr lang="en-US" sz="800" dirty="0"/>
              <a:t>Range represents incremental debit interchange for non-exempt to exempt banks, assuming ten incremental transactions in the first 30 days after instant issuance multiplied by the debit transaction interchange rates as quoted by the federal government at </a:t>
            </a:r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www.federalreserve.gov/paymentsystems/regii-average-interchange-fee.htm</a:t>
            </a:r>
            <a:r>
              <a:rPr lang="en-US" sz="800" dirty="0"/>
              <a:t> (The Fed – Average Debit Card Interchange Fee by Payment Card Network, July 2019)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A450B-E4DD-48C1-BE06-6C35FE0A996D}"/>
              </a:ext>
            </a:extLst>
          </p:cNvPr>
          <p:cNvSpPr txBox="1"/>
          <p:nvPr/>
        </p:nvSpPr>
        <p:spPr>
          <a:xfrm>
            <a:off x="9750049" y="1990554"/>
            <a:ext cx="2227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Will be an infographic</a:t>
            </a:r>
          </a:p>
        </p:txBody>
      </p:sp>
    </p:spTree>
    <p:extLst>
      <p:ext uri="{BB962C8B-B14F-4D97-AF65-F5344CB8AC3E}">
        <p14:creationId xmlns:p14="http://schemas.microsoft.com/office/powerpoint/2010/main" val="31095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789" y="1180294"/>
            <a:ext cx="5099539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3 Ways to Achieve Top-of-Wallet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1BC3-5A1C-B064-F061-F048A92B54CC}"/>
              </a:ext>
            </a:extLst>
          </p:cNvPr>
          <p:cNvSpPr txBox="1"/>
          <p:nvPr/>
        </p:nvSpPr>
        <p:spPr>
          <a:xfrm>
            <a:off x="0" y="285617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>
                <a:solidFill>
                  <a:schemeClr val="bg1"/>
                </a:solidFill>
              </a:rPr>
              <a:t>INTRODUCTION</a:t>
            </a:r>
          </a:p>
        </p:txBody>
      </p:sp>
      <p:pic>
        <p:nvPicPr>
          <p:cNvPr id="11" name="Picture 10" descr="A circle with two colorful speech bubbles&#10;&#10;Description automatically generated with medium confidence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2334" y="968769"/>
            <a:ext cx="1894559" cy="18874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A0D7C5-915E-4396-84CE-1BFAE8ABF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2244" y="3908065"/>
            <a:ext cx="1529084" cy="15290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090755-B0FA-4F6F-AEE5-B5B2435B8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303" y="4191515"/>
            <a:ext cx="1287073" cy="1287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DD718F-97BD-470A-A561-982CA99E3D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350" y="4256745"/>
            <a:ext cx="2105859" cy="83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0253" y="2053750"/>
            <a:ext cx="5582611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#1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Card Design Refresh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1BC3-5A1C-B064-F061-F048A92B54CC}"/>
              </a:ext>
            </a:extLst>
          </p:cNvPr>
          <p:cNvSpPr txBox="1"/>
          <p:nvPr/>
        </p:nvSpPr>
        <p:spPr>
          <a:xfrm>
            <a:off x="0" y="285617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>
                <a:solidFill>
                  <a:schemeClr val="bg1"/>
                </a:solidFill>
              </a:rPr>
              <a:t>BRAND</a:t>
            </a:r>
          </a:p>
          <a:p>
            <a:pPr algn="ctr"/>
            <a:r>
              <a:rPr lang="en-US" sz="4400" b="1" spc="300" dirty="0">
                <a:solidFill>
                  <a:schemeClr val="bg1"/>
                </a:solidFill>
              </a:rPr>
              <a:t>AWARENESS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334" y="968769"/>
            <a:ext cx="1894321" cy="18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41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B02847C-493E-F128-1C45-C7FDDFF2A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98" y="3242312"/>
            <a:ext cx="2536765" cy="2863475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chemeClr val="tx2"/>
                </a:solidFill>
              </a:rPr>
              <a:t>Personalization on back</a:t>
            </a:r>
          </a:p>
          <a:p>
            <a:r>
              <a:rPr lang="en-US" sz="1600" dirty="0">
                <a:solidFill>
                  <a:schemeClr val="tx2"/>
                </a:solidFill>
              </a:rPr>
              <a:t>Colored core</a:t>
            </a:r>
          </a:p>
          <a:p>
            <a:r>
              <a:rPr lang="en-US" sz="1600" dirty="0">
                <a:solidFill>
                  <a:schemeClr val="tx2"/>
                </a:solidFill>
              </a:rPr>
              <a:t>Bespoke designs</a:t>
            </a:r>
          </a:p>
          <a:p>
            <a:r>
              <a:rPr lang="en-US" sz="1600" dirty="0">
                <a:solidFill>
                  <a:schemeClr val="tx2"/>
                </a:solidFill>
              </a:rPr>
              <a:t>Custom treatments</a:t>
            </a:r>
          </a:p>
          <a:p>
            <a:r>
              <a:rPr lang="en-US" sz="1600" dirty="0">
                <a:solidFill>
                  <a:schemeClr val="tx2"/>
                </a:solidFill>
              </a:rPr>
              <a:t>Eco-focused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9210" y="452277"/>
            <a:ext cx="1894321" cy="1887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CE7E61-5B95-D99F-DC56-02ECD2A56DF3}"/>
              </a:ext>
            </a:extLst>
          </p:cNvPr>
          <p:cNvSpPr txBox="1"/>
          <p:nvPr/>
        </p:nvSpPr>
        <p:spPr>
          <a:xfrm>
            <a:off x="498231" y="752213"/>
            <a:ext cx="1267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</a:rPr>
              <a:t>BRAND AWARENESS</a:t>
            </a:r>
          </a:p>
        </p:txBody>
      </p:sp>
      <p:pic>
        <p:nvPicPr>
          <p:cNvPr id="1026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EE057A4-E2D7-44B3-B736-AA4524BC5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58" y="1275433"/>
            <a:ext cx="4677309" cy="526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3AC2B0-7CFD-442F-BD06-4998EFE58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7655" y="451028"/>
            <a:ext cx="7443421" cy="55825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FCDB85-B40D-4601-8F1C-C50A4AD7CC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725" t="53777" r="15586" b="24831"/>
          <a:stretch/>
        </p:blipFill>
        <p:spPr>
          <a:xfrm>
            <a:off x="6516901" y="3820062"/>
            <a:ext cx="1481123" cy="14190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29156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9210" y="452277"/>
            <a:ext cx="1894321" cy="1887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CE7E61-5B95-D99F-DC56-02ECD2A56DF3}"/>
              </a:ext>
            </a:extLst>
          </p:cNvPr>
          <p:cNvSpPr txBox="1"/>
          <p:nvPr/>
        </p:nvSpPr>
        <p:spPr>
          <a:xfrm>
            <a:off x="498231" y="752213"/>
            <a:ext cx="1267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</a:rPr>
              <a:t>BRAND AWARENESS</a:t>
            </a:r>
          </a:p>
        </p:txBody>
      </p:sp>
      <p:pic>
        <p:nvPicPr>
          <p:cNvPr id="7" name="Picture 6" descr="A close-up of a credit card&#10;&#10;Description automatically generated">
            <a:extLst>
              <a:ext uri="{FF2B5EF4-FFF2-40B4-BE49-F238E27FC236}">
                <a16:creationId xmlns:a16="http://schemas.microsoft.com/office/drawing/2014/main" id="{56E66FD8-00B6-1A5C-D8EA-243CA0D2D8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489" b="9126"/>
          <a:stretch/>
        </p:blipFill>
        <p:spPr>
          <a:xfrm>
            <a:off x="812636" y="1575369"/>
            <a:ext cx="11379364" cy="551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16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99210" y="452277"/>
            <a:ext cx="1894321" cy="18874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CE7E61-5B95-D99F-DC56-02ECD2A56DF3}"/>
              </a:ext>
            </a:extLst>
          </p:cNvPr>
          <p:cNvSpPr txBox="1"/>
          <p:nvPr/>
        </p:nvSpPr>
        <p:spPr>
          <a:xfrm>
            <a:off x="498231" y="752213"/>
            <a:ext cx="12672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>
                <a:solidFill>
                  <a:schemeClr val="bg1"/>
                </a:solidFill>
              </a:rPr>
              <a:t>BRAND AWARENESS</a:t>
            </a:r>
          </a:p>
        </p:txBody>
      </p:sp>
      <p:pic>
        <p:nvPicPr>
          <p:cNvPr id="4" name="Picture 3" descr="A close-up of a credit card&#10;&#10;Description automatically generated">
            <a:extLst>
              <a:ext uri="{FF2B5EF4-FFF2-40B4-BE49-F238E27FC236}">
                <a16:creationId xmlns:a16="http://schemas.microsoft.com/office/drawing/2014/main" id="{F0ADD4AE-9B03-734D-C3EF-676A87E4C7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139" b="16075"/>
          <a:stretch/>
        </p:blipFill>
        <p:spPr>
          <a:xfrm>
            <a:off x="1022684" y="2005252"/>
            <a:ext cx="9632708" cy="397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95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8A9E-F51D-491D-B10B-019390AAD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Card Design Enhancements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A6CEBDE-E2DE-490E-9941-4071A88BF5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87" y="1514467"/>
            <a:ext cx="89287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eatments-07.png">
            <a:extLst>
              <a:ext uri="{FF2B5EF4-FFF2-40B4-BE49-F238E27FC236}">
                <a16:creationId xmlns:a16="http://schemas.microsoft.com/office/drawing/2014/main" id="{5C831580-A8D3-40F7-84B1-6FD697A75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204" y="5874423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29D8B7C0-BF4D-440D-B78C-FE8B85F23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199" y="4964565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eatments-03.png">
            <a:extLst>
              <a:ext uri="{FF2B5EF4-FFF2-40B4-BE49-F238E27FC236}">
                <a16:creationId xmlns:a16="http://schemas.microsoft.com/office/drawing/2014/main" id="{6E009BED-9C16-43CE-93F0-5926B7889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501">
            <a:off x="8896195" y="4094962"/>
            <a:ext cx="828675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eatments-06.png">
            <a:extLst>
              <a:ext uri="{FF2B5EF4-FFF2-40B4-BE49-F238E27FC236}">
                <a16:creationId xmlns:a16="http://schemas.microsoft.com/office/drawing/2014/main" id="{B796E409-1151-42F3-8C5F-A91CBE970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43" y="3242766"/>
            <a:ext cx="828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reatments-04.png">
            <a:extLst>
              <a:ext uri="{FF2B5EF4-FFF2-40B4-BE49-F238E27FC236}">
                <a16:creationId xmlns:a16="http://schemas.microsoft.com/office/drawing/2014/main" id="{85891143-491B-48A7-A249-9BF07DD4B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017" y="2418336"/>
            <a:ext cx="8286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reatments-02.png">
            <a:extLst>
              <a:ext uri="{FF2B5EF4-FFF2-40B4-BE49-F238E27FC236}">
                <a16:creationId xmlns:a16="http://schemas.microsoft.com/office/drawing/2014/main" id="{21B3E533-6CEA-45DE-8C1A-2B598C487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43" y="1589882"/>
            <a:ext cx="82867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E135171-C496-41A3-A483-D0641E47E9F3}"/>
              </a:ext>
            </a:extLst>
          </p:cNvPr>
          <p:cNvSpPr/>
          <p:nvPr/>
        </p:nvSpPr>
        <p:spPr>
          <a:xfrm>
            <a:off x="5974812" y="3134651"/>
            <a:ext cx="1293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CB14F0-F251-45BB-8A3B-FD78E7AA3C37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E886C42-976A-4560-9AF8-DEA82684119B}"/>
              </a:ext>
            </a:extLst>
          </p:cNvPr>
          <p:cNvSpPr/>
          <p:nvPr/>
        </p:nvSpPr>
        <p:spPr>
          <a:xfrm>
            <a:off x="9935852" y="1701192"/>
            <a:ext cx="19042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60C3C53-A466-406A-9FDE-67790C57EAC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1357" y="1514467"/>
            <a:ext cx="2060889" cy="52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839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3C0AE-DA09-434C-A29E-4EBEF766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Eco-focused Cards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52287B-73A1-4864-BB87-40BFE378E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4263"/>
            <a:ext cx="12192000" cy="413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04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5D256-B5B4-086F-0902-76AE8829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1789" y="1919004"/>
            <a:ext cx="5099539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#2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Contactless Functionality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31BC3-5A1C-B064-F061-F048A92B54CC}"/>
              </a:ext>
            </a:extLst>
          </p:cNvPr>
          <p:cNvSpPr txBox="1"/>
          <p:nvPr/>
        </p:nvSpPr>
        <p:spPr>
          <a:xfrm>
            <a:off x="0" y="2856170"/>
            <a:ext cx="6096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pc="300" dirty="0">
                <a:solidFill>
                  <a:schemeClr val="bg1"/>
                </a:solidFill>
              </a:rPr>
              <a:t>MEMBER SATISFACTION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3A138E-E7C6-3B3E-A2E9-130292342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62334" y="968769"/>
            <a:ext cx="1894197" cy="188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3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PI Brand Colors">
      <a:dk1>
        <a:sysClr val="windowText" lastClr="000000"/>
      </a:dk1>
      <a:lt1>
        <a:sysClr val="window" lastClr="FFFFFF"/>
      </a:lt1>
      <a:dk2>
        <a:srgbClr val="0B0544"/>
      </a:dk2>
      <a:lt2>
        <a:srgbClr val="206FE5"/>
      </a:lt2>
      <a:accent1>
        <a:srgbClr val="A2C6FF"/>
      </a:accent1>
      <a:accent2>
        <a:srgbClr val="00CF6B"/>
      </a:accent2>
      <a:accent3>
        <a:srgbClr val="00D1D8"/>
      </a:accent3>
      <a:accent4>
        <a:srgbClr val="FFCC3E"/>
      </a:accent4>
      <a:accent5>
        <a:srgbClr val="ECECEC"/>
      </a:accent5>
      <a:accent6>
        <a:srgbClr val="006E39"/>
      </a:accent6>
      <a:hlink>
        <a:srgbClr val="327478"/>
      </a:hlink>
      <a:folHlink>
        <a:srgbClr val="D47B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5CE1E1BD35F478AD1D44CE69975F6" ma:contentTypeVersion="14" ma:contentTypeDescription="Create a new document." ma:contentTypeScope="" ma:versionID="4037ebe2e9106e0a7ab074d687841360">
  <xsd:schema xmlns:xsd="http://www.w3.org/2001/XMLSchema" xmlns:xs="http://www.w3.org/2001/XMLSchema" xmlns:p="http://schemas.microsoft.com/office/2006/metadata/properties" xmlns:ns2="97f7140c-52e8-4c31-bf62-68f31009285e" xmlns:ns3="306435ab-c473-484c-9d8a-e88e78ffd5fc" targetNamespace="http://schemas.microsoft.com/office/2006/metadata/properties" ma:root="true" ma:fieldsID="6e871074c4c0782bea419aa20026e1b5" ns2:_="" ns3:_="">
    <xsd:import namespace="97f7140c-52e8-4c31-bf62-68f31009285e"/>
    <xsd:import namespace="306435ab-c473-484c-9d8a-e88e78ffd5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7140c-52e8-4c31-bf62-68f310092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382ddc05-3b3a-4a19-b230-aac7259d7e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435ab-c473-484c-9d8a-e88e78ffd5f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301066cc-6575-4398-839b-bdebac71db21}" ma:internalName="TaxCatchAll" ma:showField="CatchAllData" ma:web="306435ab-c473-484c-9d8a-e88e78ffd5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6435ab-c473-484c-9d8a-e88e78ffd5fc" xsi:nil="true"/>
    <lcf76f155ced4ddcb4097134ff3c332f xmlns="97f7140c-52e8-4c31-bf62-68f31009285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7A8D8A-D5A4-46AC-A461-47DC000373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D231D3-E0EA-413A-8615-D06E7C770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7140c-52e8-4c31-bf62-68f31009285e"/>
    <ds:schemaRef ds:uri="306435ab-c473-484c-9d8a-e88e78ffd5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708A6E-CCBF-4C44-B5E4-737BFD542C79}">
  <ds:schemaRefs>
    <ds:schemaRef ds:uri="6aa6ab5f-b34f-4c8d-86c3-ff51710155f2"/>
    <ds:schemaRef ds:uri="http://purl.org/dc/terms/"/>
    <ds:schemaRef ds:uri="http://schemas.microsoft.com/office/2006/metadata/properties"/>
    <ds:schemaRef ds:uri="http://purl.org/dc/dcmitype/"/>
    <ds:schemaRef ds:uri="ecc4b7bb-2559-43d8-bafc-43910ed8820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  <ds:schemaRef ds:uri="http://www.w3.org/XML/1998/namespace"/>
    <ds:schemaRef ds:uri="306435ab-c473-484c-9d8a-e88e78ffd5fc"/>
    <ds:schemaRef ds:uri="97f7140c-52e8-4c31-bf62-68f3100928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6002</TotalTime>
  <Words>498</Words>
  <Application>Microsoft Macintosh PowerPoint</Application>
  <PresentationFormat>Widescreen</PresentationFormat>
  <Paragraphs>74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3 Ways to Achieve Top-of-Wallet</vt:lpstr>
      <vt:lpstr>#1  Card Design Refresh</vt:lpstr>
      <vt:lpstr>PowerPoint Presentation</vt:lpstr>
      <vt:lpstr>PowerPoint Presentation</vt:lpstr>
      <vt:lpstr>PowerPoint Presentation</vt:lpstr>
      <vt:lpstr>Card Design Enhancements</vt:lpstr>
      <vt:lpstr>Eco-focused Cards</vt:lpstr>
      <vt:lpstr>#2  Contactless Functionality</vt:lpstr>
      <vt:lpstr>PowerPoint Presentation</vt:lpstr>
      <vt:lpstr>PowerPoint Presentation</vt:lpstr>
      <vt:lpstr>PowerPoint Presentation</vt:lpstr>
      <vt:lpstr>#3  Instant Issuance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Kelley Parks</dc:creator>
  <cp:lastModifiedBy>Alex Maring</cp:lastModifiedBy>
  <cp:revision>35</cp:revision>
  <dcterms:created xsi:type="dcterms:W3CDTF">2024-06-14T00:55:03Z</dcterms:created>
  <dcterms:modified xsi:type="dcterms:W3CDTF">2024-10-01T16:49:27Z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0x0101001AF5CE1E1BD35F478AD1D44CE69975F6</vt:lpwstr>
  </property>
</Properties>
</file>